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48" r:id="rId2"/>
    <p:sldId id="349" r:id="rId3"/>
    <p:sldId id="350" r:id="rId4"/>
    <p:sldId id="351" r:id="rId5"/>
    <p:sldId id="352" r:id="rId6"/>
    <p:sldId id="353" r:id="rId7"/>
    <p:sldId id="354" r:id="rId8"/>
    <p:sldId id="325" r:id="rId9"/>
    <p:sldId id="326" r:id="rId10"/>
    <p:sldId id="327" r:id="rId11"/>
    <p:sldId id="328" r:id="rId12"/>
    <p:sldId id="329" r:id="rId13"/>
    <p:sldId id="330" r:id="rId14"/>
    <p:sldId id="316" r:id="rId15"/>
    <p:sldId id="332" r:id="rId16"/>
    <p:sldId id="317" r:id="rId17"/>
    <p:sldId id="290" r:id="rId18"/>
    <p:sldId id="331" r:id="rId19"/>
    <p:sldId id="367" r:id="rId20"/>
    <p:sldId id="292" r:id="rId21"/>
    <p:sldId id="294" r:id="rId22"/>
    <p:sldId id="295" r:id="rId23"/>
    <p:sldId id="296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63" r:id="rId33"/>
    <p:sldId id="364" r:id="rId34"/>
    <p:sldId id="365" r:id="rId35"/>
    <p:sldId id="366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00FF"/>
    <a:srgbClr val="CC00CC"/>
    <a:srgbClr val="FF00B2"/>
    <a:srgbClr val="FF00FF"/>
    <a:srgbClr val="CCFFCC"/>
    <a:srgbClr val="FFDED7"/>
    <a:srgbClr val="00FFFF"/>
    <a:srgbClr val="CCCC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2" autoAdjust="0"/>
    <p:restoredTop sz="91554" autoAdjust="0"/>
  </p:normalViewPr>
  <p:slideViewPr>
    <p:cSldViewPr snapToGrid="0">
      <p:cViewPr varScale="1">
        <p:scale>
          <a:sx n="63" d="100"/>
          <a:sy n="63" d="100"/>
        </p:scale>
        <p:origin x="6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image" Target="../media/image87.wmf"/><Relationship Id="rId7" Type="http://schemas.openxmlformats.org/officeDocument/2006/relationships/image" Target="../media/image91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Relationship Id="rId6" Type="http://schemas.openxmlformats.org/officeDocument/2006/relationships/image" Target="../media/image90.wmf"/><Relationship Id="rId11" Type="http://schemas.openxmlformats.org/officeDocument/2006/relationships/image" Target="../media/image95.wmf"/><Relationship Id="rId5" Type="http://schemas.openxmlformats.org/officeDocument/2006/relationships/image" Target="../media/image89.wmf"/><Relationship Id="rId10" Type="http://schemas.openxmlformats.org/officeDocument/2006/relationships/image" Target="../media/image94.wmf"/><Relationship Id="rId4" Type="http://schemas.openxmlformats.org/officeDocument/2006/relationships/image" Target="../media/image88.wmf"/><Relationship Id="rId9" Type="http://schemas.openxmlformats.org/officeDocument/2006/relationships/image" Target="../media/image9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14D1D-8CF6-4526-B92B-47056382E425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2C5DA-2517-4037-9400-617915414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30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透射光的透射角会变化，但是根据折射定律，</a:t>
            </a:r>
            <a:r>
              <a:rPr lang="en-US" altLang="zh-CN" dirty="0"/>
              <a:t>n sin I </a:t>
            </a:r>
            <a:r>
              <a:rPr lang="zh-CN" altLang="en-US" dirty="0"/>
              <a:t>对于同一束光在不同介质中的运动总是成立的。所以公式形式不变。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2C5DA-2517-4037-9400-61791541450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706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855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194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012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85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728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243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807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17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196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88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58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1EB6-304F-4AD1-9596-2810A5B33CFB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92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8.png"/><Relationship Id="rId28" Type="http://schemas.openxmlformats.org/officeDocument/2006/relationships/image" Target="../media/image2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61.png"/><Relationship Id="rId14" Type="http://schemas.openxmlformats.org/officeDocument/2006/relationships/image" Target="../media/image13.png"/><Relationship Id="rId22" Type="http://schemas.openxmlformats.org/officeDocument/2006/relationships/image" Target="../media/image199.png"/><Relationship Id="rId27" Type="http://schemas.openxmlformats.org/officeDocument/2006/relationships/image" Target="../media/image20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61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3" Type="http://schemas.openxmlformats.org/officeDocument/2006/relationships/image" Target="../media/image162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image" Target="../media/image1.jpeg"/><Relationship Id="rId16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4" Type="http://schemas.openxmlformats.org/officeDocument/2006/relationships/image" Target="../media/image78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178.png"/><Relationship Id="rId7" Type="http://schemas.openxmlformats.org/officeDocument/2006/relationships/image" Target="../media/image1.jpeg"/><Relationship Id="rId12" Type="http://schemas.openxmlformats.org/officeDocument/2006/relationships/image" Target="../media/image186.png"/><Relationship Id="rId2" Type="http://schemas.openxmlformats.org/officeDocument/2006/relationships/image" Target="../media/image177.png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85.png"/><Relationship Id="rId5" Type="http://schemas.openxmlformats.org/officeDocument/2006/relationships/image" Target="../media/image180.png"/><Relationship Id="rId15" Type="http://schemas.openxmlformats.org/officeDocument/2006/relationships/image" Target="../media/image189.png"/><Relationship Id="rId10" Type="http://schemas.openxmlformats.org/officeDocument/2006/relationships/image" Target="../media/image184.png"/><Relationship Id="rId4" Type="http://schemas.openxmlformats.org/officeDocument/2006/relationships/image" Target="../media/image179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" Type="http://schemas.openxmlformats.org/officeDocument/2006/relationships/image" Target="../media/image192.png"/><Relationship Id="rId16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5" Type="http://schemas.openxmlformats.org/officeDocument/2006/relationships/image" Target="../media/image58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222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20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58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5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2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240.png"/><Relationship Id="rId3" Type="http://schemas.openxmlformats.org/officeDocument/2006/relationships/image" Target="../media/image92.png"/><Relationship Id="rId7" Type="http://schemas.openxmlformats.org/officeDocument/2006/relationships/image" Target="../media/image112.png"/><Relationship Id="rId12" Type="http://schemas.openxmlformats.org/officeDocument/2006/relationships/image" Target="../media/image23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64.png"/><Relationship Id="rId5" Type="http://schemas.openxmlformats.org/officeDocument/2006/relationships/image" Target="../media/image103.png"/><Relationship Id="rId10" Type="http://schemas.openxmlformats.org/officeDocument/2006/relationships/image" Target="../media/image205.png"/><Relationship Id="rId4" Type="http://schemas.openxmlformats.org/officeDocument/2006/relationships/image" Target="../media/image94.png"/><Relationship Id="rId9" Type="http://schemas.openxmlformats.org/officeDocument/2006/relationships/image" Target="../media/image19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94.png"/><Relationship Id="rId7" Type="http://schemas.openxmlformats.org/officeDocument/2006/relationships/image" Target="../media/image14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243.png"/><Relationship Id="rId5" Type="http://schemas.openxmlformats.org/officeDocument/2006/relationships/image" Target="../media/image109.png"/><Relationship Id="rId10" Type="http://schemas.openxmlformats.org/officeDocument/2006/relationships/image" Target="../media/image242.png"/><Relationship Id="rId4" Type="http://schemas.openxmlformats.org/officeDocument/2006/relationships/image" Target="../media/image103.png"/><Relationship Id="rId9" Type="http://schemas.openxmlformats.org/officeDocument/2006/relationships/image" Target="../media/image2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8.wmf"/><Relationship Id="rId11" Type="http://schemas.openxmlformats.org/officeDocument/2006/relationships/image" Target="../media/image249.pn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48.png"/><Relationship Id="rId4" Type="http://schemas.openxmlformats.org/officeDocument/2006/relationships/image" Target="../media/image67.wmf"/><Relationship Id="rId9" Type="http://schemas.openxmlformats.org/officeDocument/2006/relationships/image" Target="../media/image2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12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18" Type="http://schemas.openxmlformats.org/officeDocument/2006/relationships/image" Target="../media/image268.png"/><Relationship Id="rId3" Type="http://schemas.openxmlformats.org/officeDocument/2006/relationships/image" Target="../media/image253.png"/><Relationship Id="rId21" Type="http://schemas.openxmlformats.org/officeDocument/2006/relationships/image" Target="../media/image271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17" Type="http://schemas.openxmlformats.org/officeDocument/2006/relationships/image" Target="../media/image267.png"/><Relationship Id="rId2" Type="http://schemas.openxmlformats.org/officeDocument/2006/relationships/image" Target="../media/image252.png"/><Relationship Id="rId16" Type="http://schemas.openxmlformats.org/officeDocument/2006/relationships/image" Target="../media/image266.png"/><Relationship Id="rId20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5" Type="http://schemas.openxmlformats.org/officeDocument/2006/relationships/image" Target="../media/image265.png"/><Relationship Id="rId10" Type="http://schemas.openxmlformats.org/officeDocument/2006/relationships/image" Target="../media/image260.png"/><Relationship Id="rId19" Type="http://schemas.openxmlformats.org/officeDocument/2006/relationships/image" Target="../media/image269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Relationship Id="rId14" Type="http://schemas.openxmlformats.org/officeDocument/2006/relationships/image" Target="../media/image2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81.png"/><Relationship Id="rId7" Type="http://schemas.openxmlformats.org/officeDocument/2006/relationships/image" Target="../media/image28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11" Type="http://schemas.openxmlformats.org/officeDocument/2006/relationships/image" Target="../media/image287.png"/><Relationship Id="rId5" Type="http://schemas.openxmlformats.org/officeDocument/2006/relationships/image" Target="../media/image282.png"/><Relationship Id="rId10" Type="http://schemas.openxmlformats.org/officeDocument/2006/relationships/image" Target="../media/image286.png"/><Relationship Id="rId4" Type="http://schemas.openxmlformats.org/officeDocument/2006/relationships/image" Target="../media/image256.png"/><Relationship Id="rId9" Type="http://schemas.openxmlformats.org/officeDocument/2006/relationships/image" Target="../media/image2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99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12" Type="http://schemas.openxmlformats.org/officeDocument/2006/relationships/image" Target="../media/image298.png"/><Relationship Id="rId17" Type="http://schemas.openxmlformats.org/officeDocument/2006/relationships/image" Target="../media/image303.png"/><Relationship Id="rId2" Type="http://schemas.openxmlformats.org/officeDocument/2006/relationships/image" Target="../media/image288.png"/><Relationship Id="rId16" Type="http://schemas.openxmlformats.org/officeDocument/2006/relationships/image" Target="../media/image3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5" Type="http://schemas.openxmlformats.org/officeDocument/2006/relationships/image" Target="../media/image291.png"/><Relationship Id="rId15" Type="http://schemas.openxmlformats.org/officeDocument/2006/relationships/image" Target="../media/image301.png"/><Relationship Id="rId10" Type="http://schemas.openxmlformats.org/officeDocument/2006/relationships/image" Target="../media/image296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Relationship Id="rId14" Type="http://schemas.openxmlformats.org/officeDocument/2006/relationships/image" Target="../media/image3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18" Type="http://schemas.openxmlformats.org/officeDocument/2006/relationships/image" Target="../media/image320.png"/><Relationship Id="rId3" Type="http://schemas.openxmlformats.org/officeDocument/2006/relationships/image" Target="../media/image83.tiff"/><Relationship Id="rId21" Type="http://schemas.openxmlformats.org/officeDocument/2006/relationships/image" Target="../media/image323.pn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17" Type="http://schemas.openxmlformats.org/officeDocument/2006/relationships/image" Target="../media/image319.png"/><Relationship Id="rId2" Type="http://schemas.openxmlformats.org/officeDocument/2006/relationships/image" Target="../media/image82.tiff"/><Relationship Id="rId16" Type="http://schemas.openxmlformats.org/officeDocument/2006/relationships/image" Target="../media/image318.png"/><Relationship Id="rId20" Type="http://schemas.openxmlformats.org/officeDocument/2006/relationships/image" Target="../media/image3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8.png"/><Relationship Id="rId11" Type="http://schemas.openxmlformats.org/officeDocument/2006/relationships/image" Target="../media/image313.png"/><Relationship Id="rId24" Type="http://schemas.openxmlformats.org/officeDocument/2006/relationships/image" Target="../media/image104.png"/><Relationship Id="rId5" Type="http://schemas.openxmlformats.org/officeDocument/2006/relationships/image" Target="../media/image307.png"/><Relationship Id="rId15" Type="http://schemas.openxmlformats.org/officeDocument/2006/relationships/image" Target="../media/image317.png"/><Relationship Id="rId23" Type="http://schemas.openxmlformats.org/officeDocument/2006/relationships/image" Target="../media/image102.png"/><Relationship Id="rId10" Type="http://schemas.openxmlformats.org/officeDocument/2006/relationships/image" Target="../media/image312.png"/><Relationship Id="rId19" Type="http://schemas.openxmlformats.org/officeDocument/2006/relationships/image" Target="../media/image321.png"/><Relationship Id="rId4" Type="http://schemas.openxmlformats.org/officeDocument/2006/relationships/image" Target="../media/image306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Relationship Id="rId22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35.png"/><Relationship Id="rId18" Type="http://schemas.openxmlformats.org/officeDocument/2006/relationships/image" Target="../media/image340.png"/><Relationship Id="rId3" Type="http://schemas.openxmlformats.org/officeDocument/2006/relationships/image" Target="../media/image327.png"/><Relationship Id="rId21" Type="http://schemas.openxmlformats.org/officeDocument/2006/relationships/image" Target="../media/image343.png"/><Relationship Id="rId7" Type="http://schemas.openxmlformats.org/officeDocument/2006/relationships/image" Target="../media/image329.png"/><Relationship Id="rId12" Type="http://schemas.openxmlformats.org/officeDocument/2006/relationships/image" Target="../media/image334.png"/><Relationship Id="rId17" Type="http://schemas.openxmlformats.org/officeDocument/2006/relationships/image" Target="../media/image339.png"/><Relationship Id="rId2" Type="http://schemas.openxmlformats.org/officeDocument/2006/relationships/image" Target="../media/image326.png"/><Relationship Id="rId16" Type="http://schemas.openxmlformats.org/officeDocument/2006/relationships/image" Target="../media/image338.png"/><Relationship Id="rId20" Type="http://schemas.openxmlformats.org/officeDocument/2006/relationships/image" Target="../media/image3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8.png"/><Relationship Id="rId11" Type="http://schemas.openxmlformats.org/officeDocument/2006/relationships/image" Target="../media/image333.png"/><Relationship Id="rId5" Type="http://schemas.openxmlformats.org/officeDocument/2006/relationships/image" Target="../media/image307.png"/><Relationship Id="rId15" Type="http://schemas.openxmlformats.org/officeDocument/2006/relationships/image" Target="../media/image337.png"/><Relationship Id="rId10" Type="http://schemas.openxmlformats.org/officeDocument/2006/relationships/image" Target="../media/image332.png"/><Relationship Id="rId19" Type="http://schemas.openxmlformats.org/officeDocument/2006/relationships/image" Target="../media/image341.png"/><Relationship Id="rId4" Type="http://schemas.openxmlformats.org/officeDocument/2006/relationships/image" Target="../media/image82.tiff"/><Relationship Id="rId9" Type="http://schemas.openxmlformats.org/officeDocument/2006/relationships/image" Target="../media/image331.png"/><Relationship Id="rId14" Type="http://schemas.openxmlformats.org/officeDocument/2006/relationships/image" Target="../media/image336.png"/><Relationship Id="rId22" Type="http://schemas.openxmlformats.org/officeDocument/2006/relationships/image" Target="../media/image8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3.png"/><Relationship Id="rId18" Type="http://schemas.openxmlformats.org/officeDocument/2006/relationships/image" Target="../media/image235.png"/><Relationship Id="rId3" Type="http://schemas.openxmlformats.org/officeDocument/2006/relationships/image" Target="../media/image47.png"/><Relationship Id="rId7" Type="http://schemas.openxmlformats.org/officeDocument/2006/relationships/image" Target="../media/image22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12.png"/><Relationship Id="rId5" Type="http://schemas.openxmlformats.org/officeDocument/2006/relationships/image" Target="../media/image490.png"/><Relationship Id="rId10" Type="http://schemas.openxmlformats.org/officeDocument/2006/relationships/image" Target="../media/image54.png"/><Relationship Id="rId19" Type="http://schemas.openxmlformats.org/officeDocument/2006/relationships/image" Target="../media/image236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354.pn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12" Type="http://schemas.openxmlformats.org/officeDocument/2006/relationships/image" Target="../media/image353.png"/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8.png"/><Relationship Id="rId11" Type="http://schemas.openxmlformats.org/officeDocument/2006/relationships/image" Target="../media/image352.png"/><Relationship Id="rId5" Type="http://schemas.openxmlformats.org/officeDocument/2006/relationships/image" Target="../media/image347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4" Type="http://schemas.openxmlformats.org/officeDocument/2006/relationships/image" Target="../media/image346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64.png"/><Relationship Id="rId3" Type="http://schemas.openxmlformats.org/officeDocument/2006/relationships/image" Target="../media/image357.png"/><Relationship Id="rId7" Type="http://schemas.openxmlformats.org/officeDocument/2006/relationships/image" Target="../media/image257.png"/><Relationship Id="rId12" Type="http://schemas.openxmlformats.org/officeDocument/2006/relationships/image" Target="../media/image363.png"/><Relationship Id="rId2" Type="http://schemas.openxmlformats.org/officeDocument/2006/relationships/image" Target="../media/image82.tiff"/><Relationship Id="rId16" Type="http://schemas.openxmlformats.org/officeDocument/2006/relationships/image" Target="../media/image3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11" Type="http://schemas.openxmlformats.org/officeDocument/2006/relationships/image" Target="../media/image362.png"/><Relationship Id="rId5" Type="http://schemas.openxmlformats.org/officeDocument/2006/relationships/image" Target="../media/image347.png"/><Relationship Id="rId15" Type="http://schemas.openxmlformats.org/officeDocument/2006/relationships/image" Target="../media/image871.png"/><Relationship Id="rId10" Type="http://schemas.openxmlformats.org/officeDocument/2006/relationships/image" Target="../media/image361.png"/><Relationship Id="rId4" Type="http://schemas.openxmlformats.org/officeDocument/2006/relationships/image" Target="../media/image358.png"/><Relationship Id="rId9" Type="http://schemas.openxmlformats.org/officeDocument/2006/relationships/image" Target="../media/image360.png"/><Relationship Id="rId14" Type="http://schemas.openxmlformats.org/officeDocument/2006/relationships/image" Target="../media/image365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wmf"/><Relationship Id="rId18" Type="http://schemas.openxmlformats.org/officeDocument/2006/relationships/oleObject" Target="../embeddings/oleObject20.bin"/><Relationship Id="rId26" Type="http://schemas.openxmlformats.org/officeDocument/2006/relationships/oleObject" Target="../embeddings/oleObject24.bin"/><Relationship Id="rId3" Type="http://schemas.openxmlformats.org/officeDocument/2006/relationships/image" Target="../media/image379.png"/><Relationship Id="rId21" Type="http://schemas.openxmlformats.org/officeDocument/2006/relationships/image" Target="../media/image92.wmf"/><Relationship Id="rId34" Type="http://schemas.openxmlformats.org/officeDocument/2006/relationships/image" Target="../media/image384.png"/><Relationship Id="rId7" Type="http://schemas.openxmlformats.org/officeDocument/2006/relationships/oleObject" Target="../embeddings/oleObject14.bin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90.wmf"/><Relationship Id="rId25" Type="http://schemas.openxmlformats.org/officeDocument/2006/relationships/image" Target="../media/image94.wmf"/><Relationship Id="rId33" Type="http://schemas.openxmlformats.org/officeDocument/2006/relationships/image" Target="../media/image383.png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9.bin"/><Relationship Id="rId20" Type="http://schemas.openxmlformats.org/officeDocument/2006/relationships/oleObject" Target="../embeddings/oleObject21.bin"/><Relationship Id="rId29" Type="http://schemas.openxmlformats.org/officeDocument/2006/relationships/oleObject" Target="../embeddings/oleObject26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85.wmf"/><Relationship Id="rId11" Type="http://schemas.openxmlformats.org/officeDocument/2006/relationships/image" Target="../media/image87.wmf"/><Relationship Id="rId24" Type="http://schemas.openxmlformats.org/officeDocument/2006/relationships/oleObject" Target="../embeddings/oleObject23.bin"/><Relationship Id="rId32" Type="http://schemas.openxmlformats.org/officeDocument/2006/relationships/image" Target="../media/image382.png"/><Relationship Id="rId5" Type="http://schemas.openxmlformats.org/officeDocument/2006/relationships/oleObject" Target="../embeddings/oleObject13.bin"/><Relationship Id="rId15" Type="http://schemas.openxmlformats.org/officeDocument/2006/relationships/image" Target="../media/image89.wmf"/><Relationship Id="rId23" Type="http://schemas.openxmlformats.org/officeDocument/2006/relationships/image" Target="../media/image93.wmf"/><Relationship Id="rId28" Type="http://schemas.openxmlformats.org/officeDocument/2006/relationships/oleObject" Target="../embeddings/oleObject25.bin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91.wmf"/><Relationship Id="rId31" Type="http://schemas.openxmlformats.org/officeDocument/2006/relationships/image" Target="../media/image381.png"/><Relationship Id="rId4" Type="http://schemas.openxmlformats.org/officeDocument/2006/relationships/image" Target="../media/image380.png"/><Relationship Id="rId9" Type="http://schemas.openxmlformats.org/officeDocument/2006/relationships/image" Target="../media/image86.wmf"/><Relationship Id="rId14" Type="http://schemas.openxmlformats.org/officeDocument/2006/relationships/oleObject" Target="../embeddings/oleObject18.bin"/><Relationship Id="rId22" Type="http://schemas.openxmlformats.org/officeDocument/2006/relationships/oleObject" Target="../embeddings/oleObject22.bin"/><Relationship Id="rId27" Type="http://schemas.openxmlformats.org/officeDocument/2006/relationships/image" Target="../media/image95.wmf"/><Relationship Id="rId30" Type="http://schemas.openxmlformats.org/officeDocument/2006/relationships/hyperlink" Target="YAN2.HTM" TargetMode="External"/><Relationship Id="rId8" Type="http://schemas.openxmlformats.org/officeDocument/2006/relationships/oleObject" Target="../embeddings/oleObject1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7" Type="http://schemas.openxmlformats.org/officeDocument/2006/relationships/image" Target="../media/image101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13" Type="http://schemas.openxmlformats.org/officeDocument/2006/relationships/image" Target="../media/image401.png"/><Relationship Id="rId18" Type="http://schemas.openxmlformats.org/officeDocument/2006/relationships/image" Target="../media/image405.png"/><Relationship Id="rId3" Type="http://schemas.openxmlformats.org/officeDocument/2006/relationships/image" Target="../media/image392.png"/><Relationship Id="rId21" Type="http://schemas.openxmlformats.org/officeDocument/2006/relationships/image" Target="../media/image408.png"/><Relationship Id="rId7" Type="http://schemas.openxmlformats.org/officeDocument/2006/relationships/image" Target="../media/image395.png"/><Relationship Id="rId12" Type="http://schemas.openxmlformats.org/officeDocument/2006/relationships/image" Target="../media/image400.png"/><Relationship Id="rId17" Type="http://schemas.openxmlformats.org/officeDocument/2006/relationships/image" Target="../media/image404.png"/><Relationship Id="rId2" Type="http://schemas.openxmlformats.org/officeDocument/2006/relationships/image" Target="../media/image391.png"/><Relationship Id="rId16" Type="http://schemas.openxmlformats.org/officeDocument/2006/relationships/image" Target="../media/image282.png"/><Relationship Id="rId20" Type="http://schemas.openxmlformats.org/officeDocument/2006/relationships/image" Target="../media/image4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4.png"/><Relationship Id="rId11" Type="http://schemas.openxmlformats.org/officeDocument/2006/relationships/image" Target="../media/image399.png"/><Relationship Id="rId24" Type="http://schemas.openxmlformats.org/officeDocument/2006/relationships/image" Target="../media/image411.png"/><Relationship Id="rId5" Type="http://schemas.openxmlformats.org/officeDocument/2006/relationships/image" Target="../media/image260.png"/><Relationship Id="rId15" Type="http://schemas.openxmlformats.org/officeDocument/2006/relationships/image" Target="../media/image403.png"/><Relationship Id="rId23" Type="http://schemas.openxmlformats.org/officeDocument/2006/relationships/image" Target="../media/image410.png"/><Relationship Id="rId10" Type="http://schemas.openxmlformats.org/officeDocument/2006/relationships/image" Target="../media/image160.png"/><Relationship Id="rId19" Type="http://schemas.openxmlformats.org/officeDocument/2006/relationships/image" Target="../media/image406.png"/><Relationship Id="rId4" Type="http://schemas.openxmlformats.org/officeDocument/2006/relationships/image" Target="../media/image393.png"/><Relationship Id="rId9" Type="http://schemas.openxmlformats.org/officeDocument/2006/relationships/image" Target="../media/image397.png"/><Relationship Id="rId14" Type="http://schemas.openxmlformats.org/officeDocument/2006/relationships/image" Target="../media/image402.png"/><Relationship Id="rId22" Type="http://schemas.openxmlformats.org/officeDocument/2006/relationships/image" Target="../media/image40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13" Type="http://schemas.openxmlformats.org/officeDocument/2006/relationships/image" Target="../media/image420.png"/><Relationship Id="rId18" Type="http://schemas.openxmlformats.org/officeDocument/2006/relationships/image" Target="../media/image209.png"/><Relationship Id="rId3" Type="http://schemas.openxmlformats.org/officeDocument/2006/relationships/image" Target="../media/image391.png"/><Relationship Id="rId7" Type="http://schemas.openxmlformats.org/officeDocument/2006/relationships/image" Target="../media/image414.png"/><Relationship Id="rId12" Type="http://schemas.openxmlformats.org/officeDocument/2006/relationships/image" Target="../media/image1020.png"/><Relationship Id="rId17" Type="http://schemas.openxmlformats.org/officeDocument/2006/relationships/image" Target="../media/image9.png"/><Relationship Id="rId2" Type="http://schemas.openxmlformats.org/officeDocument/2006/relationships/image" Target="../media/image412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3.png"/><Relationship Id="rId11" Type="http://schemas.openxmlformats.org/officeDocument/2006/relationships/image" Target="../media/image418.png"/><Relationship Id="rId5" Type="http://schemas.openxmlformats.org/officeDocument/2006/relationships/image" Target="../media/image393.png"/><Relationship Id="rId15" Type="http://schemas.openxmlformats.org/officeDocument/2006/relationships/image" Target="../media/image422.png"/><Relationship Id="rId10" Type="http://schemas.openxmlformats.org/officeDocument/2006/relationships/image" Target="../media/image417.png"/><Relationship Id="rId19" Type="http://schemas.openxmlformats.org/officeDocument/2006/relationships/image" Target="../media/image426.png"/><Relationship Id="rId4" Type="http://schemas.openxmlformats.org/officeDocument/2006/relationships/image" Target="../media/image403.png"/><Relationship Id="rId9" Type="http://schemas.openxmlformats.org/officeDocument/2006/relationships/image" Target="../media/image416.png"/><Relationship Id="rId14" Type="http://schemas.openxmlformats.org/officeDocument/2006/relationships/image" Target="../media/image4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0.png"/><Relationship Id="rId4" Type="http://schemas.openxmlformats.org/officeDocument/2006/relationships/image" Target="../media/image1.jpeg"/><Relationship Id="rId9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2.png"/><Relationship Id="rId21" Type="http://schemas.openxmlformats.org/officeDocument/2006/relationships/image" Target="../media/image830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0.png"/><Relationship Id="rId2" Type="http://schemas.openxmlformats.org/officeDocument/2006/relationships/image" Target="../media/image61.png"/><Relationship Id="rId16" Type="http://schemas.openxmlformats.org/officeDocument/2006/relationships/image" Target="../media/image78.png"/><Relationship Id="rId20" Type="http://schemas.openxmlformats.org/officeDocument/2006/relationships/image" Target="../media/image8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56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72.png"/><Relationship Id="rId19" Type="http://schemas.openxmlformats.org/officeDocument/2006/relationships/image" Target="../media/image811.png"/><Relationship Id="rId4" Type="http://schemas.openxmlformats.org/officeDocument/2006/relationships/image" Target="../media/image54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30.png"/><Relationship Id="rId3" Type="http://schemas.openxmlformats.org/officeDocument/2006/relationships/image" Target="../media/image52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239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54.png"/><Relationship Id="rId9" Type="http://schemas.openxmlformats.org/officeDocument/2006/relationships/image" Target="../media/image238.png"/><Relationship Id="rId14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6.wmf"/><Relationship Id="rId18" Type="http://schemas.openxmlformats.org/officeDocument/2006/relationships/image" Target="../media/image111.png"/><Relationship Id="rId3" Type="http://schemas.openxmlformats.org/officeDocument/2006/relationships/image" Target="../media/image106.png"/><Relationship Id="rId21" Type="http://schemas.openxmlformats.org/officeDocument/2006/relationships/image" Target="../media/image114.png"/><Relationship Id="rId7" Type="http://schemas.openxmlformats.org/officeDocument/2006/relationships/image" Target="../media/image3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1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45.png"/><Relationship Id="rId20" Type="http://schemas.openxmlformats.org/officeDocument/2006/relationships/image" Target="../media/image113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108.png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246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wmf"/><Relationship Id="rId14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5.png"/><Relationship Id="rId7" Type="http://schemas.openxmlformats.org/officeDocument/2006/relationships/image" Target="../media/image88.png"/><Relationship Id="rId12" Type="http://schemas.openxmlformats.org/officeDocument/2006/relationships/image" Target="../media/image120.png"/><Relationship Id="rId2" Type="http://schemas.openxmlformats.org/officeDocument/2006/relationships/image" Target="../media/image52.png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119.png"/><Relationship Id="rId5" Type="http://schemas.openxmlformats.org/officeDocument/2006/relationships/image" Target="../media/image100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image" Target="../media/image99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96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996" y="327066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第四节  分振幅干涉</a:t>
            </a:r>
            <a:r>
              <a:rPr lang="en-US" altLang="zh-CN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薄膜干涉</a:t>
            </a:r>
            <a:r>
              <a:rPr lang="en-US" altLang="zh-CN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36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5996" y="973397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一 等倾干涉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028715" y="973397"/>
            <a:ext cx="6135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厚度均匀的薄膜所得到的干涉</a:t>
            </a:r>
          </a:p>
        </p:txBody>
      </p:sp>
      <p:sp>
        <p:nvSpPr>
          <p:cNvPr id="5" name="矩形 4"/>
          <p:cNvSpPr/>
          <p:nvPr/>
        </p:nvSpPr>
        <p:spPr>
          <a:xfrm>
            <a:off x="6214825" y="2960176"/>
            <a:ext cx="4200041" cy="9608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连接符 6"/>
          <p:cNvCxnSpPr/>
          <p:nvPr/>
        </p:nvCxnSpPr>
        <p:spPr>
          <a:xfrm>
            <a:off x="6214825" y="2960176"/>
            <a:ext cx="420004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6214824" y="3887492"/>
            <a:ext cx="420004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6695273" y="2975674"/>
            <a:ext cx="0" cy="900000"/>
          </a:xfrm>
          <a:prstGeom prst="straightConnector1">
            <a:avLst/>
          </a:prstGeom>
          <a:ln w="50800">
            <a:solidFill>
              <a:srgbClr val="0076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320936" y="3204300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762E"/>
                          </a:solidFill>
                          <a:latin typeface="Cambria Math" charset="0"/>
                        </a:rPr>
                        <m:t>𝒅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762E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936" y="3204300"/>
                <a:ext cx="330219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1"/>
          <p:cNvSpPr/>
          <p:nvPr/>
        </p:nvSpPr>
        <p:spPr>
          <a:xfrm>
            <a:off x="6117318" y="1712715"/>
            <a:ext cx="763934" cy="144000"/>
          </a:xfrm>
          <a:prstGeom prst="ellipse">
            <a:avLst/>
          </a:prstGeom>
          <a:solidFill>
            <a:srgbClr val="CC00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965783" y="1568395"/>
                <a:ext cx="302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783" y="1568395"/>
                <a:ext cx="302968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箭头连接符 14"/>
          <p:cNvCxnSpPr>
            <a:stCxn id="12" idx="4"/>
          </p:cNvCxnSpPr>
          <p:nvPr/>
        </p:nvCxnSpPr>
        <p:spPr>
          <a:xfrm>
            <a:off x="6499285" y="1856715"/>
            <a:ext cx="1528842" cy="1103460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 flipH="1" flipV="1">
            <a:off x="8028127" y="1783838"/>
            <a:ext cx="0" cy="1863167"/>
          </a:xfrm>
          <a:prstGeom prst="line">
            <a:avLst/>
          </a:prstGeom>
          <a:ln w="38100">
            <a:solidFill>
              <a:srgbClr val="00762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>
            <a:off x="8012629" y="2944678"/>
            <a:ext cx="480448" cy="960895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 flipV="1">
            <a:off x="8477539" y="2920689"/>
            <a:ext cx="478800" cy="960894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/>
          <p:nvPr/>
        </p:nvCxnSpPr>
        <p:spPr>
          <a:xfrm flipV="1">
            <a:off x="8940841" y="2214124"/>
            <a:ext cx="0" cy="1320587"/>
          </a:xfrm>
          <a:prstGeom prst="line">
            <a:avLst/>
          </a:prstGeom>
          <a:ln w="38100">
            <a:solidFill>
              <a:srgbClr val="00762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 flipV="1">
            <a:off x="8015557" y="1857937"/>
            <a:ext cx="1530000" cy="110520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8940841" y="1837448"/>
            <a:ext cx="1530000" cy="11052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>
            <a:off x="9051014" y="1837448"/>
            <a:ext cx="1800000" cy="0"/>
          </a:xfrm>
          <a:prstGeom prst="straightConnector1">
            <a:avLst/>
          </a:prstGeom>
          <a:ln w="63500">
            <a:solidFill>
              <a:srgbClr val="CC00CC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/>
          <p:cNvCxnSpPr/>
          <p:nvPr/>
        </p:nvCxnSpPr>
        <p:spPr>
          <a:xfrm>
            <a:off x="9856927" y="973396"/>
            <a:ext cx="1735810" cy="0"/>
          </a:xfrm>
          <a:prstGeom prst="line">
            <a:avLst/>
          </a:prstGeom>
          <a:ln w="635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 flipV="1">
            <a:off x="9561055" y="957898"/>
            <a:ext cx="1495481" cy="859062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 flipV="1">
            <a:off x="10446876" y="957897"/>
            <a:ext cx="609660" cy="85471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0832629" y="505429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2629" y="505429"/>
                <a:ext cx="346249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线连接符 36"/>
          <p:cNvCxnSpPr/>
          <p:nvPr/>
        </p:nvCxnSpPr>
        <p:spPr>
          <a:xfrm flipH="1" flipV="1">
            <a:off x="8650678" y="2524092"/>
            <a:ext cx="274665" cy="405087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9882392" y="2463545"/>
                <a:ext cx="5037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392" y="2463545"/>
                <a:ext cx="503791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9864580" y="3874577"/>
                <a:ext cx="5037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580" y="3874577"/>
                <a:ext cx="503791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9911073" y="3173642"/>
                <a:ext cx="3318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𝒏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073" y="3173642"/>
                <a:ext cx="331822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7644188" y="2992066"/>
                <a:ext cx="3366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𝑨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188" y="2992066"/>
                <a:ext cx="336631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8323291" y="3911089"/>
                <a:ext cx="3366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𝑪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291" y="3911089"/>
                <a:ext cx="336631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8959339" y="2991104"/>
                <a:ext cx="3590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𝑩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339" y="2991104"/>
                <a:ext cx="359073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8352783" y="2169317"/>
                <a:ext cx="368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𝑫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783" y="2169317"/>
                <a:ext cx="368691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任意形状 45"/>
          <p:cNvSpPr/>
          <p:nvPr/>
        </p:nvSpPr>
        <p:spPr>
          <a:xfrm>
            <a:off x="7749156" y="2619211"/>
            <a:ext cx="278970" cy="123987"/>
          </a:xfrm>
          <a:custGeom>
            <a:avLst/>
            <a:gdLst>
              <a:gd name="connsiteX0" fmla="*/ 0 w 278970"/>
              <a:gd name="connsiteY0" fmla="*/ 123987 h 123987"/>
              <a:gd name="connsiteX1" fmla="*/ 108488 w 278970"/>
              <a:gd name="connsiteY1" fmla="*/ 30997 h 123987"/>
              <a:gd name="connsiteX2" fmla="*/ 278970 w 278970"/>
              <a:gd name="connsiteY2" fmla="*/ 0 h 123987"/>
              <a:gd name="connsiteX3" fmla="*/ 278970 w 278970"/>
              <a:gd name="connsiteY3" fmla="*/ 0 h 12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970" h="123987">
                <a:moveTo>
                  <a:pt x="0" y="123987"/>
                </a:moveTo>
                <a:cubicBezTo>
                  <a:pt x="30996" y="87824"/>
                  <a:pt x="61993" y="51661"/>
                  <a:pt x="108488" y="30997"/>
                </a:cubicBezTo>
                <a:cubicBezTo>
                  <a:pt x="154983" y="10332"/>
                  <a:pt x="278970" y="0"/>
                  <a:pt x="278970" y="0"/>
                </a:cubicBezTo>
                <a:lnTo>
                  <a:pt x="278970" y="0"/>
                </a:lnTo>
              </a:path>
            </a:pathLst>
          </a:custGeom>
          <a:noFill/>
          <a:ln w="38100">
            <a:solidFill>
              <a:srgbClr val="0076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7743588" y="2229622"/>
                <a:ext cx="198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762E"/>
                          </a:solidFill>
                          <a:latin typeface="Cambria Math" charset="0"/>
                        </a:rPr>
                        <m:t>𝒊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762E"/>
                  </a:solidFill>
                </a:endParaRP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588" y="2229622"/>
                <a:ext cx="198772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30303" r="-33333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8019604" y="3404945"/>
                <a:ext cx="2709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𝜸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762E"/>
                  </a:solidFill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604" y="3404945"/>
                <a:ext cx="270907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5000" r="-22727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任意形状 48"/>
          <p:cNvSpPr/>
          <p:nvPr/>
        </p:nvSpPr>
        <p:spPr>
          <a:xfrm flipH="1" flipV="1">
            <a:off x="8009629" y="3346429"/>
            <a:ext cx="229568" cy="104400"/>
          </a:xfrm>
          <a:custGeom>
            <a:avLst/>
            <a:gdLst>
              <a:gd name="connsiteX0" fmla="*/ 0 w 278970"/>
              <a:gd name="connsiteY0" fmla="*/ 123987 h 123987"/>
              <a:gd name="connsiteX1" fmla="*/ 108488 w 278970"/>
              <a:gd name="connsiteY1" fmla="*/ 30997 h 123987"/>
              <a:gd name="connsiteX2" fmla="*/ 278970 w 278970"/>
              <a:gd name="connsiteY2" fmla="*/ 0 h 123987"/>
              <a:gd name="connsiteX3" fmla="*/ 278970 w 278970"/>
              <a:gd name="connsiteY3" fmla="*/ 0 h 12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970" h="123987">
                <a:moveTo>
                  <a:pt x="0" y="123987"/>
                </a:moveTo>
                <a:cubicBezTo>
                  <a:pt x="30996" y="87824"/>
                  <a:pt x="61993" y="51661"/>
                  <a:pt x="108488" y="30997"/>
                </a:cubicBezTo>
                <a:cubicBezTo>
                  <a:pt x="154983" y="10332"/>
                  <a:pt x="278970" y="0"/>
                  <a:pt x="278970" y="0"/>
                </a:cubicBezTo>
                <a:lnTo>
                  <a:pt x="278970" y="0"/>
                </a:lnTo>
              </a:path>
            </a:pathLst>
          </a:custGeom>
          <a:noFill/>
          <a:ln w="38100">
            <a:solidFill>
              <a:srgbClr val="0076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455996" y="1558172"/>
                <a:ext cx="5639685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设薄膜厚度为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𝒅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，折射率为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且两边介质的折射率满足：</a:t>
                </a: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" y="1558172"/>
                <a:ext cx="5639685" cy="1077218"/>
              </a:xfrm>
              <a:prstGeom prst="rect">
                <a:avLst/>
              </a:prstGeom>
              <a:blipFill rotWithShape="0">
                <a:blip r:embed="rId14"/>
                <a:stretch>
                  <a:fillRect l="-2811" t="-9091" r="-2054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1464227" y="2646943"/>
                <a:ext cx="23752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charset="0"/>
                        </a:rPr>
                        <m:t>&lt;</m:t>
                      </m:r>
                      <m:r>
                        <a:rPr kumimoji="1" lang="en-US" altLang="zh-CN" sz="3200" b="1" i="1" smtClean="0">
                          <a:latin typeface="Cambria Math" charset="0"/>
                        </a:rPr>
                        <m:t>𝒏</m:t>
                      </m:r>
                      <m:r>
                        <a:rPr kumimoji="1" lang="en-US" altLang="zh-CN" sz="3200" b="1" i="1" smtClean="0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227" y="2646943"/>
                <a:ext cx="2375266" cy="49244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本框 51"/>
          <p:cNvSpPr txBox="1"/>
          <p:nvPr/>
        </p:nvSpPr>
        <p:spPr>
          <a:xfrm>
            <a:off x="451902" y="307912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光程差：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969129" y="3633476"/>
                <a:ext cx="4644413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d>
                        <m:d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𝐴𝐶</m:t>
                              </m:r>
                            </m:e>
                          </m:acc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𝐶𝐵</m:t>
                              </m:r>
                            </m:e>
                          </m:acc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29" y="3633476"/>
                <a:ext cx="4644413" cy="49359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651734" y="4083017"/>
                <a:ext cx="3100464" cy="1012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𝐴𝐶</m:t>
                          </m:r>
                        </m:e>
                      </m:acc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𝐶𝐵</m:t>
                          </m:r>
                        </m:e>
                      </m:acc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num>
                        <m:den>
                          <m:func>
                            <m:func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34" y="4083017"/>
                <a:ext cx="3100464" cy="101213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4172283" y="4344959"/>
                <a:ext cx="2540952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𝐴𝐵</m:t>
                          </m:r>
                        </m:e>
                      </m:acc>
                      <m:func>
                        <m:func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e>
                      </m:func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283" y="4344959"/>
                <a:ext cx="2540952" cy="49359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6724129" y="4333140"/>
                <a:ext cx="274267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tan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e>
                      </m:func>
                      <m:func>
                        <m:func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e>
                      </m:func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129" y="4333140"/>
                <a:ext cx="2742674" cy="49244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636236" y="4843888"/>
                <a:ext cx="5082738" cy="1012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𝑛𝑑</m:t>
                          </m:r>
                        </m:num>
                        <m:den>
                          <m:func>
                            <m:func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</m:e>
                          </m:func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tan</m:t>
                          </m:r>
                        </m:fName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e>
                      </m:func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e>
                      </m:func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36" y="4843888"/>
                <a:ext cx="5082738" cy="1012137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9669541" y="4392911"/>
                <a:ext cx="1974002" cy="91858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3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3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kumimoji="1" lang="zh-CN" altLang="en-US" sz="3200" dirty="0"/>
                            <m:t> 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541" y="4392911"/>
                <a:ext cx="1974002" cy="918585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688536" y="5761417"/>
                <a:ext cx="6132448" cy="10021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𝑛𝑑</m:t>
                      </m:r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e>
                      </m:func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e>
                      </m:ra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36" y="5761417"/>
                <a:ext cx="6132448" cy="1002134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AutoShape 2"/>
          <p:cNvSpPr>
            <a:spLocks/>
          </p:cNvSpPr>
          <p:nvPr/>
        </p:nvSpPr>
        <p:spPr bwMode="auto">
          <a:xfrm>
            <a:off x="6776663" y="5670199"/>
            <a:ext cx="170138" cy="1063885"/>
          </a:xfrm>
          <a:prstGeom prst="leftBrace">
            <a:avLst>
              <a:gd name="adj1" fmla="val 88271"/>
              <a:gd name="adj2" fmla="val 50000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7161077" y="5581311"/>
                <a:ext cx="4886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077" y="5581311"/>
                <a:ext cx="488660" cy="430887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8814053" y="5582528"/>
                <a:ext cx="16869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=1,2,⋯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053" y="5582528"/>
                <a:ext cx="1686936" cy="430887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7001963" y="5940898"/>
                <a:ext cx="1688603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963" y="5940898"/>
                <a:ext cx="1688603" cy="815416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63"/>
          <p:cNvSpPr txBox="1"/>
          <p:nvPr/>
        </p:nvSpPr>
        <p:spPr>
          <a:xfrm>
            <a:off x="10732378" y="549019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77"/>
                </a:solidFill>
                <a:latin typeface="SimHei" charset="-122"/>
                <a:ea typeface="SimHei" charset="-122"/>
                <a:cs typeface="SimHei" charset="-122"/>
              </a:rPr>
              <a:t>明纹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0729909" y="611809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762E"/>
                </a:solidFill>
                <a:latin typeface="SimHei" charset="-122"/>
                <a:ea typeface="SimHei" charset="-122"/>
                <a:cs typeface="SimHei" charset="-122"/>
              </a:rPr>
              <a:t>暗纹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8795048" y="6207084"/>
                <a:ext cx="19594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=0,1,2,⋯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048" y="6207084"/>
                <a:ext cx="1959447" cy="430887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5717278" y="5107167"/>
                <a:ext cx="11004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𝝀</m:t>
                      </m:r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278" y="5107167"/>
                <a:ext cx="1100494" cy="492443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/>
              <p:cNvSpPr txBox="1"/>
              <p:nvPr/>
            </p:nvSpPr>
            <p:spPr>
              <a:xfrm>
                <a:off x="6814909" y="5103734"/>
                <a:ext cx="109645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𝝀</m:t>
                      </m:r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909" y="5103734"/>
                <a:ext cx="1096454" cy="492443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26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1" grpId="0"/>
      <p:bldP spid="12" grpId="0" animBg="1"/>
      <p:bldP spid="13" grpId="0"/>
      <p:bldP spid="36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 animBg="1"/>
      <p:bldP spid="47" grpId="0"/>
      <p:bldP spid="48" grpId="0"/>
      <p:bldP spid="49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 animBg="1"/>
      <p:bldP spid="59" grpId="0"/>
      <p:bldP spid="60" grpId="0" animBg="1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205346" y="808191"/>
                <a:ext cx="22299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𝑛𝑑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46" y="808191"/>
                <a:ext cx="2229969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/>
          <p:cNvSpPr>
            <a:spLocks/>
          </p:cNvSpPr>
          <p:nvPr/>
        </p:nvSpPr>
        <p:spPr bwMode="auto">
          <a:xfrm>
            <a:off x="3551744" y="432690"/>
            <a:ext cx="216000" cy="1152000"/>
          </a:xfrm>
          <a:prstGeom prst="leftBrace">
            <a:avLst>
              <a:gd name="adj1" fmla="val 88271"/>
              <a:gd name="adj2" fmla="val 50000"/>
            </a:avLst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244326" y="1185776"/>
                <a:ext cx="558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326" y="1185776"/>
                <a:ext cx="558423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942256" y="471631"/>
                <a:ext cx="19291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=1,2,⋯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256" y="471631"/>
                <a:ext cx="1929118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804540" y="220902"/>
                <a:ext cx="1929952" cy="931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−1)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40" y="220902"/>
                <a:ext cx="1929952" cy="9319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8286903" y="37929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77"/>
                </a:solidFill>
                <a:latin typeface="SimHei" charset="-122"/>
                <a:ea typeface="SimHei" charset="-122"/>
                <a:cs typeface="SimHei" charset="-122"/>
              </a:rPr>
              <a:t>明纹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84434" y="107610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62E"/>
                </a:solidFill>
                <a:latin typeface="SimHei" charset="-122"/>
                <a:ea typeface="SimHei" charset="-122"/>
                <a:cs typeface="SimHei" charset="-122"/>
              </a:rPr>
              <a:t>暗纹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923251" y="1165097"/>
                <a:ext cx="22417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=0,1,2,⋯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251" y="1165097"/>
                <a:ext cx="2241704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1177209" y="192765"/>
            <a:ext cx="8136000" cy="151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2389" y="1749484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干涉条纹</a:t>
            </a:r>
            <a:r>
              <a:rPr lang="zh-CN" altLang="en-US" sz="3200" b="1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的分布特征：</a:t>
            </a:r>
            <a:endParaRPr lang="zh-CN" altLang="en-US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7249707" y="1604804"/>
            <a:ext cx="4492768" cy="2433711"/>
          </a:xfrm>
          <a:custGeom>
            <a:avLst/>
            <a:gdLst>
              <a:gd name="connsiteX0" fmla="*/ 0 w 4135901"/>
              <a:gd name="connsiteY0" fmla="*/ 1280160 h 2433711"/>
              <a:gd name="connsiteX1" fmla="*/ 1336430 w 4135901"/>
              <a:gd name="connsiteY1" fmla="*/ 2433711 h 2433711"/>
              <a:gd name="connsiteX2" fmla="*/ 4135901 w 4135901"/>
              <a:gd name="connsiteY2" fmla="*/ 1041010 h 2433711"/>
              <a:gd name="connsiteX3" fmla="*/ 2771335 w 4135901"/>
              <a:gd name="connsiteY3" fmla="*/ 0 h 2433711"/>
              <a:gd name="connsiteX4" fmla="*/ 0 w 4135901"/>
              <a:gd name="connsiteY4" fmla="*/ 1280160 h 2433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5901" h="2433711">
                <a:moveTo>
                  <a:pt x="0" y="1280160"/>
                </a:moveTo>
                <a:lnTo>
                  <a:pt x="1336430" y="2433711"/>
                </a:lnTo>
                <a:lnTo>
                  <a:pt x="4135901" y="1041010"/>
                </a:lnTo>
                <a:lnTo>
                  <a:pt x="2771335" y="0"/>
                </a:lnTo>
                <a:lnTo>
                  <a:pt x="0" y="1280160"/>
                </a:lnTo>
                <a:close/>
              </a:path>
            </a:pathLst>
          </a:custGeom>
          <a:solidFill>
            <a:srgbClr val="CCCC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连接符 21"/>
          <p:cNvCxnSpPr/>
          <p:nvPr/>
        </p:nvCxnSpPr>
        <p:spPr>
          <a:xfrm>
            <a:off x="7648777" y="2707021"/>
            <a:ext cx="1350498" cy="115355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>
            <a:off x="8087236" y="2538207"/>
            <a:ext cx="1350498" cy="11535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>
            <a:off x="8514442" y="2326821"/>
            <a:ext cx="1350498" cy="115355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8952901" y="2143939"/>
            <a:ext cx="1350498" cy="11535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9417135" y="1944710"/>
            <a:ext cx="1350498" cy="115355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9813390" y="1775896"/>
            <a:ext cx="1350498" cy="11535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9479933" y="3667520"/>
                <a:ext cx="283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762E"/>
                  </a:solidFill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933" y="3667520"/>
                <a:ext cx="28373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1277" r="-21277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箭头连接符 29"/>
          <p:cNvCxnSpPr/>
          <p:nvPr/>
        </p:nvCxnSpPr>
        <p:spPr>
          <a:xfrm flipH="1">
            <a:off x="11390255" y="2813538"/>
            <a:ext cx="0" cy="1223186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11438058" y="3228849"/>
                <a:ext cx="283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𝒅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8058" y="3228849"/>
                <a:ext cx="28373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3404" r="-21277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任意形状 32"/>
          <p:cNvSpPr/>
          <p:nvPr/>
        </p:nvSpPr>
        <p:spPr>
          <a:xfrm>
            <a:off x="9322832" y="3762097"/>
            <a:ext cx="104400" cy="295421"/>
          </a:xfrm>
          <a:custGeom>
            <a:avLst/>
            <a:gdLst>
              <a:gd name="connsiteX0" fmla="*/ 0 w 140677"/>
              <a:gd name="connsiteY0" fmla="*/ 0 h 295421"/>
              <a:gd name="connsiteX1" fmla="*/ 98473 w 140677"/>
              <a:gd name="connsiteY1" fmla="*/ 140676 h 295421"/>
              <a:gd name="connsiteX2" fmla="*/ 140677 w 140677"/>
              <a:gd name="connsiteY2" fmla="*/ 295421 h 295421"/>
              <a:gd name="connsiteX3" fmla="*/ 140677 w 140677"/>
              <a:gd name="connsiteY3" fmla="*/ 295421 h 29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77" h="295421">
                <a:moveTo>
                  <a:pt x="0" y="0"/>
                </a:moveTo>
                <a:cubicBezTo>
                  <a:pt x="37513" y="45719"/>
                  <a:pt x="75027" y="91439"/>
                  <a:pt x="98473" y="140676"/>
                </a:cubicBezTo>
                <a:cubicBezTo>
                  <a:pt x="121919" y="189913"/>
                  <a:pt x="140677" y="295421"/>
                  <a:pt x="140677" y="295421"/>
                </a:cubicBezTo>
                <a:lnTo>
                  <a:pt x="140677" y="295421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322388" y="2338277"/>
                <a:ext cx="665118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(1)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每一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𝒌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值对应劈尖某一确定厚度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𝒅</m:t>
                    </m:r>
                  </m:oMath>
                </a14:m>
                <a:endParaRPr lang="zh-CN" altLang="en-US" sz="32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88" y="2338277"/>
                <a:ext cx="6651180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2383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/>
          <p:cNvSpPr txBox="1"/>
          <p:nvPr/>
        </p:nvSpPr>
        <p:spPr>
          <a:xfrm>
            <a:off x="758181" y="2929360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同一厚度对应同一干涉级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等厚条纹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56274" y="3513994"/>
            <a:ext cx="63401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干涉条纹是一组与棱边平行的明暗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相等的条纹。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322388" y="4647343"/>
                <a:ext cx="30752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(2)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棱边处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𝒅</m:t>
                    </m:r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</m:oMath>
                </a14:m>
                <a:endParaRPr lang="zh-CN" altLang="en-US" sz="32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88" y="4647343"/>
                <a:ext cx="3075265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5159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utoShape 2"/>
          <p:cNvSpPr>
            <a:spLocks/>
          </p:cNvSpPr>
          <p:nvPr/>
        </p:nvSpPr>
        <p:spPr bwMode="auto">
          <a:xfrm>
            <a:off x="3438113" y="4520731"/>
            <a:ext cx="183088" cy="868317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3761199" y="4389951"/>
                <a:ext cx="22669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&gt;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199" y="4389951"/>
                <a:ext cx="2266967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3768599" y="4925662"/>
                <a:ext cx="226857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&lt;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𝑛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599" y="4925662"/>
                <a:ext cx="2268570" cy="4924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/>
          <p:cNvSpPr txBox="1"/>
          <p:nvPr/>
        </p:nvSpPr>
        <p:spPr>
          <a:xfrm>
            <a:off x="6126642" y="433550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6600"/>
                </a:solidFill>
                <a:latin typeface="SimHei" charset="-122"/>
                <a:ea typeface="SimHei" charset="-122"/>
                <a:cs typeface="SimHei" charset="-122"/>
              </a:rPr>
              <a:t>对应着暗纹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6126642" y="487949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B2"/>
                </a:solidFill>
                <a:latin typeface="SimHei" charset="-122"/>
                <a:ea typeface="SimHei" charset="-122"/>
                <a:cs typeface="SimHei" charset="-122"/>
              </a:rPr>
              <a:t>对应着明纹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22388" y="5546119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(3)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相邻两明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暗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)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纹间对应的厚度差为：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7613338" y="5370064"/>
                <a:ext cx="1612172" cy="9351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338" y="5370064"/>
                <a:ext cx="1612172" cy="93519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连接符 45"/>
          <p:cNvCxnSpPr/>
          <p:nvPr/>
        </p:nvCxnSpPr>
        <p:spPr>
          <a:xfrm>
            <a:off x="8690202" y="4029010"/>
            <a:ext cx="3066341" cy="359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/>
          <p:nvPr/>
        </p:nvCxnSpPr>
        <p:spPr>
          <a:xfrm>
            <a:off x="10714259" y="3096168"/>
            <a:ext cx="0" cy="41760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10771618" y="3116019"/>
                <a:ext cx="4664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𝒅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618" y="3116019"/>
                <a:ext cx="466474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4286" r="-12987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线连接符 48"/>
          <p:cNvCxnSpPr/>
          <p:nvPr/>
        </p:nvCxnSpPr>
        <p:spPr>
          <a:xfrm flipH="1" flipV="1">
            <a:off x="9876193" y="3508913"/>
            <a:ext cx="1158156" cy="3285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5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 animBg="1"/>
      <p:bldP spid="29" grpId="0"/>
      <p:bldP spid="31" grpId="0"/>
      <p:bldP spid="33" grpId="0" animBg="1"/>
      <p:bldP spid="35" grpId="0"/>
      <p:bldP spid="36" grpId="0"/>
      <p:bldP spid="37" grpId="0"/>
      <p:bldP spid="38" grpId="0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0524" y="369209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(4)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相邻两明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暗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)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纹间距为：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任意形状 3"/>
          <p:cNvSpPr/>
          <p:nvPr/>
        </p:nvSpPr>
        <p:spPr>
          <a:xfrm>
            <a:off x="6954557" y="892578"/>
            <a:ext cx="4492768" cy="2433711"/>
          </a:xfrm>
          <a:custGeom>
            <a:avLst/>
            <a:gdLst>
              <a:gd name="connsiteX0" fmla="*/ 0 w 4135901"/>
              <a:gd name="connsiteY0" fmla="*/ 1280160 h 2433711"/>
              <a:gd name="connsiteX1" fmla="*/ 1336430 w 4135901"/>
              <a:gd name="connsiteY1" fmla="*/ 2433711 h 2433711"/>
              <a:gd name="connsiteX2" fmla="*/ 4135901 w 4135901"/>
              <a:gd name="connsiteY2" fmla="*/ 1041010 h 2433711"/>
              <a:gd name="connsiteX3" fmla="*/ 2771335 w 4135901"/>
              <a:gd name="connsiteY3" fmla="*/ 0 h 2433711"/>
              <a:gd name="connsiteX4" fmla="*/ 0 w 4135901"/>
              <a:gd name="connsiteY4" fmla="*/ 1280160 h 2433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5901" h="2433711">
                <a:moveTo>
                  <a:pt x="0" y="1280160"/>
                </a:moveTo>
                <a:lnTo>
                  <a:pt x="1336430" y="2433711"/>
                </a:lnTo>
                <a:lnTo>
                  <a:pt x="4135901" y="1041010"/>
                </a:lnTo>
                <a:lnTo>
                  <a:pt x="2771335" y="0"/>
                </a:lnTo>
                <a:lnTo>
                  <a:pt x="0" y="1280160"/>
                </a:lnTo>
                <a:close/>
              </a:path>
            </a:pathLst>
          </a:custGeom>
          <a:solidFill>
            <a:srgbClr val="CCCC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连接符 4"/>
          <p:cNvCxnSpPr/>
          <p:nvPr/>
        </p:nvCxnSpPr>
        <p:spPr>
          <a:xfrm>
            <a:off x="7353627" y="1994795"/>
            <a:ext cx="1350498" cy="115355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7792086" y="1825981"/>
            <a:ext cx="1350498" cy="11535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8219292" y="1614595"/>
            <a:ext cx="1350498" cy="115355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8657751" y="1431713"/>
            <a:ext cx="1350498" cy="11535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9121985" y="1232484"/>
            <a:ext cx="1350498" cy="115355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9518240" y="1063670"/>
            <a:ext cx="1350498" cy="11535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9128511" y="2955294"/>
                <a:ext cx="283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762E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511" y="2955294"/>
                <a:ext cx="28373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21277" r="-21277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/>
          <p:cNvCxnSpPr/>
          <p:nvPr/>
        </p:nvCxnSpPr>
        <p:spPr>
          <a:xfrm>
            <a:off x="10447245" y="2393398"/>
            <a:ext cx="0" cy="41760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0518672" y="2413249"/>
                <a:ext cx="4664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𝒅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8672" y="2413249"/>
                <a:ext cx="46647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4474" r="-14474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任意形状 13"/>
          <p:cNvSpPr/>
          <p:nvPr/>
        </p:nvSpPr>
        <p:spPr>
          <a:xfrm>
            <a:off x="8999546" y="3049871"/>
            <a:ext cx="104400" cy="295421"/>
          </a:xfrm>
          <a:custGeom>
            <a:avLst/>
            <a:gdLst>
              <a:gd name="connsiteX0" fmla="*/ 0 w 140677"/>
              <a:gd name="connsiteY0" fmla="*/ 0 h 295421"/>
              <a:gd name="connsiteX1" fmla="*/ 98473 w 140677"/>
              <a:gd name="connsiteY1" fmla="*/ 140676 h 295421"/>
              <a:gd name="connsiteX2" fmla="*/ 140677 w 140677"/>
              <a:gd name="connsiteY2" fmla="*/ 295421 h 295421"/>
              <a:gd name="connsiteX3" fmla="*/ 140677 w 140677"/>
              <a:gd name="connsiteY3" fmla="*/ 295421 h 29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77" h="295421">
                <a:moveTo>
                  <a:pt x="0" y="0"/>
                </a:moveTo>
                <a:cubicBezTo>
                  <a:pt x="37513" y="45719"/>
                  <a:pt x="75027" y="91439"/>
                  <a:pt x="98473" y="140676"/>
                </a:cubicBezTo>
                <a:cubicBezTo>
                  <a:pt x="121919" y="189913"/>
                  <a:pt x="140677" y="295421"/>
                  <a:pt x="140677" y="295421"/>
                </a:cubicBezTo>
                <a:lnTo>
                  <a:pt x="140677" y="295421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连接符 15"/>
          <p:cNvCxnSpPr/>
          <p:nvPr/>
        </p:nvCxnSpPr>
        <p:spPr>
          <a:xfrm flipH="1" flipV="1">
            <a:off x="7990720" y="1162144"/>
            <a:ext cx="200436" cy="382111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 flipH="1" flipV="1">
            <a:off x="8882933" y="780033"/>
            <a:ext cx="200436" cy="382111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 flipV="1">
            <a:off x="8090938" y="971088"/>
            <a:ext cx="892213" cy="36720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8415410" y="751053"/>
                <a:ext cx="198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𝒍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410" y="751053"/>
                <a:ext cx="19877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3333" r="-33333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线连接符 21"/>
          <p:cNvCxnSpPr/>
          <p:nvPr/>
        </p:nvCxnSpPr>
        <p:spPr>
          <a:xfrm flipH="1" flipV="1">
            <a:off x="9609179" y="2806143"/>
            <a:ext cx="1158156" cy="3285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831663" y="1008640"/>
                <a:ext cx="2945678" cy="931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63" y="1008640"/>
                <a:ext cx="2945678" cy="9319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10280129" y="584611"/>
                <a:ext cx="145648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=1)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129" y="584611"/>
                <a:ext cx="1456489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4433154" y="996188"/>
                <a:ext cx="1915974" cy="93519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154" y="996188"/>
                <a:ext cx="1915974" cy="93519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2"/>
          <p:cNvSpPr>
            <a:spLocks/>
          </p:cNvSpPr>
          <p:nvPr/>
        </p:nvSpPr>
        <p:spPr bwMode="auto">
          <a:xfrm>
            <a:off x="650617" y="2137570"/>
            <a:ext cx="205419" cy="1450094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954264" y="1979786"/>
                <a:ext cx="59020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一定，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𝒍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确定，条纹等间距；</a:t>
                </a:r>
                <a:endParaRPr lang="zh-CN" altLang="en-US" sz="32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64" y="1979786"/>
                <a:ext cx="5902065" cy="584775"/>
              </a:xfrm>
              <a:prstGeom prst="rect">
                <a:avLst/>
              </a:prstGeom>
              <a:blipFill rotWithShape="0">
                <a:blip r:embed="rId8"/>
                <a:stretch>
                  <a:fillRect t="-16667" r="-1963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线连接符 28"/>
          <p:cNvCxnSpPr/>
          <p:nvPr/>
        </p:nvCxnSpPr>
        <p:spPr>
          <a:xfrm>
            <a:off x="8415410" y="3313873"/>
            <a:ext cx="3066341" cy="359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954263" y="2570229"/>
                <a:ext cx="16722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一定，</a:t>
                </a:r>
                <a:endParaRPr lang="zh-CN" altLang="en-US" sz="32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63" y="2570229"/>
                <a:ext cx="1672253" cy="584775"/>
              </a:xfrm>
              <a:prstGeom prst="rect">
                <a:avLst/>
              </a:prstGeom>
              <a:blipFill rotWithShape="0">
                <a:blip r:embed="rId9"/>
                <a:stretch>
                  <a:fillRect t="-16667" r="-8759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2711969" y="2662561"/>
                <a:ext cx="12215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λ</m:t>
                      </m:r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↑,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↑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969" y="2662561"/>
                <a:ext cx="1221553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4186600" y="2662560"/>
                <a:ext cx="12215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λ</m:t>
                      </m:r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↓,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600" y="2662560"/>
                <a:ext cx="1221553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954263" y="3233074"/>
                <a:ext cx="126406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↑,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63" y="3233074"/>
                <a:ext cx="1264064" cy="4924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/>
          <p:cNvSpPr txBox="1"/>
          <p:nvPr/>
        </p:nvSpPr>
        <p:spPr>
          <a:xfrm>
            <a:off x="2316554" y="315965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条纹变密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4470022" y="3231445"/>
                <a:ext cx="126406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↓,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↑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022" y="3231445"/>
                <a:ext cx="1264064" cy="49244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/>
          <p:cNvSpPr txBox="1"/>
          <p:nvPr/>
        </p:nvSpPr>
        <p:spPr>
          <a:xfrm>
            <a:off x="5832313" y="315802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条纹变疏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50524" y="4178151"/>
            <a:ext cx="6135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(5)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白光入射得到彩色干涉条纹。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679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4" grpId="0"/>
      <p:bldP spid="25" grpId="0"/>
      <p:bldP spid="26" grpId="0" animBg="1"/>
      <p:bldP spid="27" grpId="0" animBg="1"/>
      <p:bldP spid="28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0524" y="32700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劈尖</a:t>
            </a:r>
            <a:r>
              <a:rPr lang="zh-CN" altLang="en-US" sz="3200" b="1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干涉的应用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012701"/>
              </p:ext>
            </p:extLst>
          </p:nvPr>
        </p:nvGraphicFramePr>
        <p:xfrm>
          <a:off x="7505286" y="492780"/>
          <a:ext cx="3581400" cy="152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5" name="BMP 图象" r:id="rId3" imgW="4019048" imgH="1886213" progId="Paint.Picture">
                  <p:embed/>
                </p:oleObj>
              </mc:Choice>
              <mc:Fallback>
                <p:oleObj name="BMP 图象" r:id="rId3" imgW="4019048" imgH="188621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5286" y="492780"/>
                        <a:ext cx="3581400" cy="1528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50523" y="905886"/>
                <a:ext cx="662232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(1)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可通过已知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，测量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求得金属丝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   直径，薄膜厚度；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3" y="905886"/>
                <a:ext cx="6622326" cy="1077218"/>
              </a:xfrm>
              <a:prstGeom prst="rect">
                <a:avLst/>
              </a:prstGeom>
              <a:blipFill rotWithShape="0">
                <a:blip r:embed="rId5"/>
                <a:stretch>
                  <a:fillRect l="-2394" t="-9091" r="-1750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350522" y="1983104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(2)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可以检测工件的平整度。</a:t>
            </a:r>
          </a:p>
        </p:txBody>
      </p: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1393069" y="3643575"/>
            <a:ext cx="2546971" cy="1989969"/>
            <a:chOff x="3216" y="3312"/>
            <a:chExt cx="720" cy="768"/>
          </a:xfrm>
        </p:grpSpPr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3216" y="3312"/>
              <a:ext cx="144" cy="768"/>
              <a:chOff x="3216" y="3264"/>
              <a:chExt cx="192" cy="864"/>
            </a:xfrm>
          </p:grpSpPr>
          <p:sp>
            <p:nvSpPr>
              <p:cNvPr id="24" name="Line 10"/>
              <p:cNvSpPr>
                <a:spLocks noChangeShapeType="1"/>
              </p:cNvSpPr>
              <p:nvPr/>
            </p:nvSpPr>
            <p:spPr bwMode="auto">
              <a:xfrm>
                <a:off x="3360" y="3264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Line 11"/>
              <p:cNvSpPr>
                <a:spLocks noChangeShapeType="1"/>
              </p:cNvSpPr>
              <p:nvPr/>
            </p:nvSpPr>
            <p:spPr bwMode="auto">
              <a:xfrm>
                <a:off x="3360" y="3840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Arc 12"/>
              <p:cNvSpPr>
                <a:spLocks/>
              </p:cNvSpPr>
              <p:nvPr/>
            </p:nvSpPr>
            <p:spPr bwMode="auto">
              <a:xfrm flipH="1">
                <a:off x="3216" y="3556"/>
                <a:ext cx="192" cy="284"/>
              </a:xfrm>
              <a:custGeom>
                <a:avLst/>
                <a:gdLst>
                  <a:gd name="T0" fmla="*/ 0 w 21600"/>
                  <a:gd name="T1" fmla="*/ 0 h 42498"/>
                  <a:gd name="T2" fmla="*/ 0 w 21600"/>
                  <a:gd name="T3" fmla="*/ 0 h 42498"/>
                  <a:gd name="T4" fmla="*/ 0 w 21600"/>
                  <a:gd name="T5" fmla="*/ 0 h 424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498"/>
                  <a:gd name="T11" fmla="*/ 21600 w 21600"/>
                  <a:gd name="T12" fmla="*/ 42498 h 424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498" fill="none" extrusionOk="0">
                    <a:moveTo>
                      <a:pt x="4825" y="-1"/>
                    </a:moveTo>
                    <a:cubicBezTo>
                      <a:pt x="14640" y="2249"/>
                      <a:pt x="21600" y="10983"/>
                      <a:pt x="21600" y="21054"/>
                    </a:cubicBezTo>
                    <a:cubicBezTo>
                      <a:pt x="21600" y="31981"/>
                      <a:pt x="13438" y="41187"/>
                      <a:pt x="2590" y="42498"/>
                    </a:cubicBezTo>
                  </a:path>
                  <a:path w="21600" h="42498" stroke="0" extrusionOk="0">
                    <a:moveTo>
                      <a:pt x="4825" y="-1"/>
                    </a:moveTo>
                    <a:cubicBezTo>
                      <a:pt x="14640" y="2249"/>
                      <a:pt x="21600" y="10983"/>
                      <a:pt x="21600" y="21054"/>
                    </a:cubicBezTo>
                    <a:cubicBezTo>
                      <a:pt x="21600" y="31981"/>
                      <a:pt x="13438" y="41187"/>
                      <a:pt x="2590" y="42498"/>
                    </a:cubicBezTo>
                    <a:lnTo>
                      <a:pt x="0" y="21054"/>
                    </a:lnTo>
                    <a:lnTo>
                      <a:pt x="4825" y="-1"/>
                    </a:lnTo>
                    <a:close/>
                  </a:path>
                </a:pathLst>
              </a:cu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" name="Group 13"/>
            <p:cNvGrpSpPr>
              <a:grpSpLocks/>
            </p:cNvGrpSpPr>
            <p:nvPr/>
          </p:nvGrpSpPr>
          <p:grpSpPr bwMode="auto">
            <a:xfrm>
              <a:off x="3360" y="3312"/>
              <a:ext cx="144" cy="768"/>
              <a:chOff x="3216" y="3264"/>
              <a:chExt cx="192" cy="864"/>
            </a:xfrm>
          </p:grpSpPr>
          <p:sp>
            <p:nvSpPr>
              <p:cNvPr id="21" name="Line 14"/>
              <p:cNvSpPr>
                <a:spLocks noChangeShapeType="1"/>
              </p:cNvSpPr>
              <p:nvPr/>
            </p:nvSpPr>
            <p:spPr bwMode="auto">
              <a:xfrm>
                <a:off x="3360" y="3264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Line 15"/>
              <p:cNvSpPr>
                <a:spLocks noChangeShapeType="1"/>
              </p:cNvSpPr>
              <p:nvPr/>
            </p:nvSpPr>
            <p:spPr bwMode="auto">
              <a:xfrm>
                <a:off x="3360" y="3840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Arc 16"/>
              <p:cNvSpPr>
                <a:spLocks/>
              </p:cNvSpPr>
              <p:nvPr/>
            </p:nvSpPr>
            <p:spPr bwMode="auto">
              <a:xfrm flipH="1">
                <a:off x="3216" y="3556"/>
                <a:ext cx="192" cy="284"/>
              </a:xfrm>
              <a:custGeom>
                <a:avLst/>
                <a:gdLst>
                  <a:gd name="T0" fmla="*/ 0 w 21600"/>
                  <a:gd name="T1" fmla="*/ 0 h 42498"/>
                  <a:gd name="T2" fmla="*/ 0 w 21600"/>
                  <a:gd name="T3" fmla="*/ 0 h 42498"/>
                  <a:gd name="T4" fmla="*/ 0 w 21600"/>
                  <a:gd name="T5" fmla="*/ 0 h 424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498"/>
                  <a:gd name="T11" fmla="*/ 21600 w 21600"/>
                  <a:gd name="T12" fmla="*/ 42498 h 424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498" fill="none" extrusionOk="0">
                    <a:moveTo>
                      <a:pt x="4825" y="-1"/>
                    </a:moveTo>
                    <a:cubicBezTo>
                      <a:pt x="14640" y="2249"/>
                      <a:pt x="21600" y="10983"/>
                      <a:pt x="21600" y="21054"/>
                    </a:cubicBezTo>
                    <a:cubicBezTo>
                      <a:pt x="21600" y="31981"/>
                      <a:pt x="13438" y="41187"/>
                      <a:pt x="2590" y="42498"/>
                    </a:cubicBezTo>
                  </a:path>
                  <a:path w="21600" h="42498" stroke="0" extrusionOk="0">
                    <a:moveTo>
                      <a:pt x="4825" y="-1"/>
                    </a:moveTo>
                    <a:cubicBezTo>
                      <a:pt x="14640" y="2249"/>
                      <a:pt x="21600" y="10983"/>
                      <a:pt x="21600" y="21054"/>
                    </a:cubicBezTo>
                    <a:cubicBezTo>
                      <a:pt x="21600" y="31981"/>
                      <a:pt x="13438" y="41187"/>
                      <a:pt x="2590" y="42498"/>
                    </a:cubicBezTo>
                    <a:lnTo>
                      <a:pt x="0" y="21054"/>
                    </a:lnTo>
                    <a:lnTo>
                      <a:pt x="4825" y="-1"/>
                    </a:lnTo>
                    <a:close/>
                  </a:path>
                </a:pathLst>
              </a:cu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Group 17"/>
            <p:cNvGrpSpPr>
              <a:grpSpLocks/>
            </p:cNvGrpSpPr>
            <p:nvPr/>
          </p:nvGrpSpPr>
          <p:grpSpPr bwMode="auto">
            <a:xfrm>
              <a:off x="3648" y="3312"/>
              <a:ext cx="144" cy="768"/>
              <a:chOff x="3216" y="3264"/>
              <a:chExt cx="192" cy="864"/>
            </a:xfrm>
          </p:grpSpPr>
          <p:sp>
            <p:nvSpPr>
              <p:cNvPr id="18" name="Line 18"/>
              <p:cNvSpPr>
                <a:spLocks noChangeShapeType="1"/>
              </p:cNvSpPr>
              <p:nvPr/>
            </p:nvSpPr>
            <p:spPr bwMode="auto">
              <a:xfrm>
                <a:off x="3360" y="3264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>
                <a:off x="3360" y="3840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Arc 20"/>
              <p:cNvSpPr>
                <a:spLocks/>
              </p:cNvSpPr>
              <p:nvPr/>
            </p:nvSpPr>
            <p:spPr bwMode="auto">
              <a:xfrm flipH="1">
                <a:off x="3216" y="3556"/>
                <a:ext cx="192" cy="284"/>
              </a:xfrm>
              <a:custGeom>
                <a:avLst/>
                <a:gdLst>
                  <a:gd name="T0" fmla="*/ 0 w 21600"/>
                  <a:gd name="T1" fmla="*/ 0 h 42498"/>
                  <a:gd name="T2" fmla="*/ 0 w 21600"/>
                  <a:gd name="T3" fmla="*/ 0 h 42498"/>
                  <a:gd name="T4" fmla="*/ 0 w 21600"/>
                  <a:gd name="T5" fmla="*/ 0 h 424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498"/>
                  <a:gd name="T11" fmla="*/ 21600 w 21600"/>
                  <a:gd name="T12" fmla="*/ 42498 h 424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498" fill="none" extrusionOk="0">
                    <a:moveTo>
                      <a:pt x="4825" y="-1"/>
                    </a:moveTo>
                    <a:cubicBezTo>
                      <a:pt x="14640" y="2249"/>
                      <a:pt x="21600" y="10983"/>
                      <a:pt x="21600" y="21054"/>
                    </a:cubicBezTo>
                    <a:cubicBezTo>
                      <a:pt x="21600" y="31981"/>
                      <a:pt x="13438" y="41187"/>
                      <a:pt x="2590" y="42498"/>
                    </a:cubicBezTo>
                  </a:path>
                  <a:path w="21600" h="42498" stroke="0" extrusionOk="0">
                    <a:moveTo>
                      <a:pt x="4825" y="-1"/>
                    </a:moveTo>
                    <a:cubicBezTo>
                      <a:pt x="14640" y="2249"/>
                      <a:pt x="21600" y="10983"/>
                      <a:pt x="21600" y="21054"/>
                    </a:cubicBezTo>
                    <a:cubicBezTo>
                      <a:pt x="21600" y="31981"/>
                      <a:pt x="13438" y="41187"/>
                      <a:pt x="2590" y="42498"/>
                    </a:cubicBezTo>
                    <a:lnTo>
                      <a:pt x="0" y="21054"/>
                    </a:lnTo>
                    <a:lnTo>
                      <a:pt x="4825" y="-1"/>
                    </a:lnTo>
                    <a:close/>
                  </a:path>
                </a:pathLst>
              </a:cu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Group 21"/>
            <p:cNvGrpSpPr>
              <a:grpSpLocks/>
            </p:cNvGrpSpPr>
            <p:nvPr/>
          </p:nvGrpSpPr>
          <p:grpSpPr bwMode="auto">
            <a:xfrm>
              <a:off x="3504" y="3312"/>
              <a:ext cx="144" cy="768"/>
              <a:chOff x="3216" y="3264"/>
              <a:chExt cx="192" cy="864"/>
            </a:xfrm>
          </p:grpSpPr>
          <p:sp>
            <p:nvSpPr>
              <p:cNvPr id="15" name="Line 22"/>
              <p:cNvSpPr>
                <a:spLocks noChangeShapeType="1"/>
              </p:cNvSpPr>
              <p:nvPr/>
            </p:nvSpPr>
            <p:spPr bwMode="auto">
              <a:xfrm>
                <a:off x="3360" y="3264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" name="Line 23"/>
              <p:cNvSpPr>
                <a:spLocks noChangeShapeType="1"/>
              </p:cNvSpPr>
              <p:nvPr/>
            </p:nvSpPr>
            <p:spPr bwMode="auto">
              <a:xfrm>
                <a:off x="3360" y="3840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" name="Arc 24"/>
              <p:cNvSpPr>
                <a:spLocks/>
              </p:cNvSpPr>
              <p:nvPr/>
            </p:nvSpPr>
            <p:spPr bwMode="auto">
              <a:xfrm flipH="1">
                <a:off x="3216" y="3556"/>
                <a:ext cx="192" cy="284"/>
              </a:xfrm>
              <a:custGeom>
                <a:avLst/>
                <a:gdLst>
                  <a:gd name="T0" fmla="*/ 0 w 21600"/>
                  <a:gd name="T1" fmla="*/ 0 h 42498"/>
                  <a:gd name="T2" fmla="*/ 0 w 21600"/>
                  <a:gd name="T3" fmla="*/ 0 h 42498"/>
                  <a:gd name="T4" fmla="*/ 0 w 21600"/>
                  <a:gd name="T5" fmla="*/ 0 h 424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498"/>
                  <a:gd name="T11" fmla="*/ 21600 w 21600"/>
                  <a:gd name="T12" fmla="*/ 42498 h 424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498" fill="none" extrusionOk="0">
                    <a:moveTo>
                      <a:pt x="4825" y="-1"/>
                    </a:moveTo>
                    <a:cubicBezTo>
                      <a:pt x="14640" y="2249"/>
                      <a:pt x="21600" y="10983"/>
                      <a:pt x="21600" y="21054"/>
                    </a:cubicBezTo>
                    <a:cubicBezTo>
                      <a:pt x="21600" y="31981"/>
                      <a:pt x="13438" y="41187"/>
                      <a:pt x="2590" y="42498"/>
                    </a:cubicBezTo>
                  </a:path>
                  <a:path w="21600" h="42498" stroke="0" extrusionOk="0">
                    <a:moveTo>
                      <a:pt x="4825" y="-1"/>
                    </a:moveTo>
                    <a:cubicBezTo>
                      <a:pt x="14640" y="2249"/>
                      <a:pt x="21600" y="10983"/>
                      <a:pt x="21600" y="21054"/>
                    </a:cubicBezTo>
                    <a:cubicBezTo>
                      <a:pt x="21600" y="31981"/>
                      <a:pt x="13438" y="41187"/>
                      <a:pt x="2590" y="42498"/>
                    </a:cubicBezTo>
                    <a:lnTo>
                      <a:pt x="0" y="21054"/>
                    </a:lnTo>
                    <a:lnTo>
                      <a:pt x="4825" y="-1"/>
                    </a:lnTo>
                    <a:close/>
                  </a:path>
                </a:pathLst>
              </a:cu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" name="Group 25"/>
            <p:cNvGrpSpPr>
              <a:grpSpLocks/>
            </p:cNvGrpSpPr>
            <p:nvPr/>
          </p:nvGrpSpPr>
          <p:grpSpPr bwMode="auto">
            <a:xfrm>
              <a:off x="3792" y="3312"/>
              <a:ext cx="144" cy="768"/>
              <a:chOff x="3216" y="3264"/>
              <a:chExt cx="192" cy="864"/>
            </a:xfrm>
          </p:grpSpPr>
          <p:sp>
            <p:nvSpPr>
              <p:cNvPr id="12" name="Line 26"/>
              <p:cNvSpPr>
                <a:spLocks noChangeShapeType="1"/>
              </p:cNvSpPr>
              <p:nvPr/>
            </p:nvSpPr>
            <p:spPr bwMode="auto">
              <a:xfrm>
                <a:off x="3360" y="3264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27"/>
              <p:cNvSpPr>
                <a:spLocks noChangeShapeType="1"/>
              </p:cNvSpPr>
              <p:nvPr/>
            </p:nvSpPr>
            <p:spPr bwMode="auto">
              <a:xfrm>
                <a:off x="3360" y="3840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Arc 28"/>
              <p:cNvSpPr>
                <a:spLocks/>
              </p:cNvSpPr>
              <p:nvPr/>
            </p:nvSpPr>
            <p:spPr bwMode="auto">
              <a:xfrm flipH="1">
                <a:off x="3216" y="3556"/>
                <a:ext cx="192" cy="284"/>
              </a:xfrm>
              <a:custGeom>
                <a:avLst/>
                <a:gdLst>
                  <a:gd name="T0" fmla="*/ 0 w 21600"/>
                  <a:gd name="T1" fmla="*/ 0 h 42498"/>
                  <a:gd name="T2" fmla="*/ 0 w 21600"/>
                  <a:gd name="T3" fmla="*/ 0 h 42498"/>
                  <a:gd name="T4" fmla="*/ 0 w 21600"/>
                  <a:gd name="T5" fmla="*/ 0 h 424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498"/>
                  <a:gd name="T11" fmla="*/ 21600 w 21600"/>
                  <a:gd name="T12" fmla="*/ 42498 h 424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498" fill="none" extrusionOk="0">
                    <a:moveTo>
                      <a:pt x="4825" y="-1"/>
                    </a:moveTo>
                    <a:cubicBezTo>
                      <a:pt x="14640" y="2249"/>
                      <a:pt x="21600" y="10983"/>
                      <a:pt x="21600" y="21054"/>
                    </a:cubicBezTo>
                    <a:cubicBezTo>
                      <a:pt x="21600" y="31981"/>
                      <a:pt x="13438" y="41187"/>
                      <a:pt x="2590" y="42498"/>
                    </a:cubicBezTo>
                  </a:path>
                  <a:path w="21600" h="42498" stroke="0" extrusionOk="0">
                    <a:moveTo>
                      <a:pt x="4825" y="-1"/>
                    </a:moveTo>
                    <a:cubicBezTo>
                      <a:pt x="14640" y="2249"/>
                      <a:pt x="21600" y="10983"/>
                      <a:pt x="21600" y="21054"/>
                    </a:cubicBezTo>
                    <a:cubicBezTo>
                      <a:pt x="21600" y="31981"/>
                      <a:pt x="13438" y="41187"/>
                      <a:pt x="2590" y="42498"/>
                    </a:cubicBezTo>
                    <a:lnTo>
                      <a:pt x="0" y="21054"/>
                    </a:lnTo>
                    <a:lnTo>
                      <a:pt x="4825" y="-1"/>
                    </a:lnTo>
                    <a:close/>
                  </a:path>
                </a:pathLst>
              </a:cu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7" name="Group 29"/>
          <p:cNvGrpSpPr>
            <a:grpSpLocks/>
          </p:cNvGrpSpPr>
          <p:nvPr/>
        </p:nvGrpSpPr>
        <p:grpSpPr bwMode="auto">
          <a:xfrm flipH="1">
            <a:off x="7573500" y="3664354"/>
            <a:ext cx="2503487" cy="2026548"/>
            <a:chOff x="3216" y="3312"/>
            <a:chExt cx="720" cy="768"/>
          </a:xfrm>
        </p:grpSpPr>
        <p:grpSp>
          <p:nvGrpSpPr>
            <p:cNvPr id="28" name="Group 30"/>
            <p:cNvGrpSpPr>
              <a:grpSpLocks/>
            </p:cNvGrpSpPr>
            <p:nvPr/>
          </p:nvGrpSpPr>
          <p:grpSpPr bwMode="auto">
            <a:xfrm>
              <a:off x="3216" y="3312"/>
              <a:ext cx="144" cy="768"/>
              <a:chOff x="3216" y="3264"/>
              <a:chExt cx="192" cy="864"/>
            </a:xfrm>
          </p:grpSpPr>
          <p:sp>
            <p:nvSpPr>
              <p:cNvPr id="45" name="Line 31"/>
              <p:cNvSpPr>
                <a:spLocks noChangeShapeType="1"/>
              </p:cNvSpPr>
              <p:nvPr/>
            </p:nvSpPr>
            <p:spPr bwMode="auto">
              <a:xfrm>
                <a:off x="3360" y="3264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" name="Line 32"/>
              <p:cNvSpPr>
                <a:spLocks noChangeShapeType="1"/>
              </p:cNvSpPr>
              <p:nvPr/>
            </p:nvSpPr>
            <p:spPr bwMode="auto">
              <a:xfrm>
                <a:off x="3360" y="3840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" name="Arc 33"/>
              <p:cNvSpPr>
                <a:spLocks/>
              </p:cNvSpPr>
              <p:nvPr/>
            </p:nvSpPr>
            <p:spPr bwMode="auto">
              <a:xfrm flipH="1">
                <a:off x="3216" y="3556"/>
                <a:ext cx="192" cy="284"/>
              </a:xfrm>
              <a:custGeom>
                <a:avLst/>
                <a:gdLst>
                  <a:gd name="T0" fmla="*/ 0 w 21600"/>
                  <a:gd name="T1" fmla="*/ 0 h 42498"/>
                  <a:gd name="T2" fmla="*/ 0 w 21600"/>
                  <a:gd name="T3" fmla="*/ 0 h 42498"/>
                  <a:gd name="T4" fmla="*/ 0 w 21600"/>
                  <a:gd name="T5" fmla="*/ 0 h 424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498"/>
                  <a:gd name="T11" fmla="*/ 21600 w 21600"/>
                  <a:gd name="T12" fmla="*/ 42498 h 424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498" fill="none" extrusionOk="0">
                    <a:moveTo>
                      <a:pt x="4825" y="-1"/>
                    </a:moveTo>
                    <a:cubicBezTo>
                      <a:pt x="14640" y="2249"/>
                      <a:pt x="21600" y="10983"/>
                      <a:pt x="21600" y="21054"/>
                    </a:cubicBezTo>
                    <a:cubicBezTo>
                      <a:pt x="21600" y="31981"/>
                      <a:pt x="13438" y="41187"/>
                      <a:pt x="2590" y="42498"/>
                    </a:cubicBezTo>
                  </a:path>
                  <a:path w="21600" h="42498" stroke="0" extrusionOk="0">
                    <a:moveTo>
                      <a:pt x="4825" y="-1"/>
                    </a:moveTo>
                    <a:cubicBezTo>
                      <a:pt x="14640" y="2249"/>
                      <a:pt x="21600" y="10983"/>
                      <a:pt x="21600" y="21054"/>
                    </a:cubicBezTo>
                    <a:cubicBezTo>
                      <a:pt x="21600" y="31981"/>
                      <a:pt x="13438" y="41187"/>
                      <a:pt x="2590" y="42498"/>
                    </a:cubicBezTo>
                    <a:lnTo>
                      <a:pt x="0" y="21054"/>
                    </a:lnTo>
                    <a:lnTo>
                      <a:pt x="4825" y="-1"/>
                    </a:lnTo>
                    <a:close/>
                  </a:path>
                </a:pathLst>
              </a:cu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9" name="Group 34"/>
            <p:cNvGrpSpPr>
              <a:grpSpLocks/>
            </p:cNvGrpSpPr>
            <p:nvPr/>
          </p:nvGrpSpPr>
          <p:grpSpPr bwMode="auto">
            <a:xfrm>
              <a:off x="3360" y="3312"/>
              <a:ext cx="144" cy="768"/>
              <a:chOff x="3216" y="3264"/>
              <a:chExt cx="192" cy="864"/>
            </a:xfrm>
          </p:grpSpPr>
          <p:sp>
            <p:nvSpPr>
              <p:cNvPr id="42" name="Line 35"/>
              <p:cNvSpPr>
                <a:spLocks noChangeShapeType="1"/>
              </p:cNvSpPr>
              <p:nvPr/>
            </p:nvSpPr>
            <p:spPr bwMode="auto">
              <a:xfrm>
                <a:off x="3360" y="3264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" name="Line 36"/>
              <p:cNvSpPr>
                <a:spLocks noChangeShapeType="1"/>
              </p:cNvSpPr>
              <p:nvPr/>
            </p:nvSpPr>
            <p:spPr bwMode="auto">
              <a:xfrm>
                <a:off x="3360" y="3840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" name="Arc 37"/>
              <p:cNvSpPr>
                <a:spLocks/>
              </p:cNvSpPr>
              <p:nvPr/>
            </p:nvSpPr>
            <p:spPr bwMode="auto">
              <a:xfrm flipH="1">
                <a:off x="3216" y="3556"/>
                <a:ext cx="192" cy="284"/>
              </a:xfrm>
              <a:custGeom>
                <a:avLst/>
                <a:gdLst>
                  <a:gd name="T0" fmla="*/ 0 w 21600"/>
                  <a:gd name="T1" fmla="*/ 0 h 42498"/>
                  <a:gd name="T2" fmla="*/ 0 w 21600"/>
                  <a:gd name="T3" fmla="*/ 0 h 42498"/>
                  <a:gd name="T4" fmla="*/ 0 w 21600"/>
                  <a:gd name="T5" fmla="*/ 0 h 424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498"/>
                  <a:gd name="T11" fmla="*/ 21600 w 21600"/>
                  <a:gd name="T12" fmla="*/ 42498 h 424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498" fill="none" extrusionOk="0">
                    <a:moveTo>
                      <a:pt x="4825" y="-1"/>
                    </a:moveTo>
                    <a:cubicBezTo>
                      <a:pt x="14640" y="2249"/>
                      <a:pt x="21600" y="10983"/>
                      <a:pt x="21600" y="21054"/>
                    </a:cubicBezTo>
                    <a:cubicBezTo>
                      <a:pt x="21600" y="31981"/>
                      <a:pt x="13438" y="41187"/>
                      <a:pt x="2590" y="42498"/>
                    </a:cubicBezTo>
                  </a:path>
                  <a:path w="21600" h="42498" stroke="0" extrusionOk="0">
                    <a:moveTo>
                      <a:pt x="4825" y="-1"/>
                    </a:moveTo>
                    <a:cubicBezTo>
                      <a:pt x="14640" y="2249"/>
                      <a:pt x="21600" y="10983"/>
                      <a:pt x="21600" y="21054"/>
                    </a:cubicBezTo>
                    <a:cubicBezTo>
                      <a:pt x="21600" y="31981"/>
                      <a:pt x="13438" y="41187"/>
                      <a:pt x="2590" y="42498"/>
                    </a:cubicBezTo>
                    <a:lnTo>
                      <a:pt x="0" y="21054"/>
                    </a:lnTo>
                    <a:lnTo>
                      <a:pt x="4825" y="-1"/>
                    </a:lnTo>
                    <a:close/>
                  </a:path>
                </a:pathLst>
              </a:cu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0" name="Group 38"/>
            <p:cNvGrpSpPr>
              <a:grpSpLocks/>
            </p:cNvGrpSpPr>
            <p:nvPr/>
          </p:nvGrpSpPr>
          <p:grpSpPr bwMode="auto">
            <a:xfrm>
              <a:off x="3648" y="3312"/>
              <a:ext cx="144" cy="768"/>
              <a:chOff x="3216" y="3264"/>
              <a:chExt cx="192" cy="864"/>
            </a:xfrm>
          </p:grpSpPr>
          <p:sp>
            <p:nvSpPr>
              <p:cNvPr id="39" name="Line 39"/>
              <p:cNvSpPr>
                <a:spLocks noChangeShapeType="1"/>
              </p:cNvSpPr>
              <p:nvPr/>
            </p:nvSpPr>
            <p:spPr bwMode="auto">
              <a:xfrm>
                <a:off x="3360" y="3264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" name="Line 40"/>
              <p:cNvSpPr>
                <a:spLocks noChangeShapeType="1"/>
              </p:cNvSpPr>
              <p:nvPr/>
            </p:nvSpPr>
            <p:spPr bwMode="auto">
              <a:xfrm>
                <a:off x="3360" y="3840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" name="Arc 41"/>
              <p:cNvSpPr>
                <a:spLocks/>
              </p:cNvSpPr>
              <p:nvPr/>
            </p:nvSpPr>
            <p:spPr bwMode="auto">
              <a:xfrm flipH="1">
                <a:off x="3216" y="3556"/>
                <a:ext cx="192" cy="284"/>
              </a:xfrm>
              <a:custGeom>
                <a:avLst/>
                <a:gdLst>
                  <a:gd name="T0" fmla="*/ 0 w 21600"/>
                  <a:gd name="T1" fmla="*/ 0 h 42498"/>
                  <a:gd name="T2" fmla="*/ 0 w 21600"/>
                  <a:gd name="T3" fmla="*/ 0 h 42498"/>
                  <a:gd name="T4" fmla="*/ 0 w 21600"/>
                  <a:gd name="T5" fmla="*/ 0 h 424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498"/>
                  <a:gd name="T11" fmla="*/ 21600 w 21600"/>
                  <a:gd name="T12" fmla="*/ 42498 h 424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498" fill="none" extrusionOk="0">
                    <a:moveTo>
                      <a:pt x="4825" y="-1"/>
                    </a:moveTo>
                    <a:cubicBezTo>
                      <a:pt x="14640" y="2249"/>
                      <a:pt x="21600" y="10983"/>
                      <a:pt x="21600" y="21054"/>
                    </a:cubicBezTo>
                    <a:cubicBezTo>
                      <a:pt x="21600" y="31981"/>
                      <a:pt x="13438" y="41187"/>
                      <a:pt x="2590" y="42498"/>
                    </a:cubicBezTo>
                  </a:path>
                  <a:path w="21600" h="42498" stroke="0" extrusionOk="0">
                    <a:moveTo>
                      <a:pt x="4825" y="-1"/>
                    </a:moveTo>
                    <a:cubicBezTo>
                      <a:pt x="14640" y="2249"/>
                      <a:pt x="21600" y="10983"/>
                      <a:pt x="21600" y="21054"/>
                    </a:cubicBezTo>
                    <a:cubicBezTo>
                      <a:pt x="21600" y="31981"/>
                      <a:pt x="13438" y="41187"/>
                      <a:pt x="2590" y="42498"/>
                    </a:cubicBezTo>
                    <a:lnTo>
                      <a:pt x="0" y="21054"/>
                    </a:lnTo>
                    <a:lnTo>
                      <a:pt x="4825" y="-1"/>
                    </a:lnTo>
                    <a:close/>
                  </a:path>
                </a:pathLst>
              </a:cu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1" name="Group 42"/>
            <p:cNvGrpSpPr>
              <a:grpSpLocks/>
            </p:cNvGrpSpPr>
            <p:nvPr/>
          </p:nvGrpSpPr>
          <p:grpSpPr bwMode="auto">
            <a:xfrm>
              <a:off x="3504" y="3312"/>
              <a:ext cx="144" cy="768"/>
              <a:chOff x="3216" y="3264"/>
              <a:chExt cx="192" cy="864"/>
            </a:xfrm>
          </p:grpSpPr>
          <p:sp>
            <p:nvSpPr>
              <p:cNvPr id="36" name="Line 43"/>
              <p:cNvSpPr>
                <a:spLocks noChangeShapeType="1"/>
              </p:cNvSpPr>
              <p:nvPr/>
            </p:nvSpPr>
            <p:spPr bwMode="auto">
              <a:xfrm>
                <a:off x="3360" y="3264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" name="Line 44"/>
              <p:cNvSpPr>
                <a:spLocks noChangeShapeType="1"/>
              </p:cNvSpPr>
              <p:nvPr/>
            </p:nvSpPr>
            <p:spPr bwMode="auto">
              <a:xfrm>
                <a:off x="3360" y="3840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" name="Arc 45"/>
              <p:cNvSpPr>
                <a:spLocks/>
              </p:cNvSpPr>
              <p:nvPr/>
            </p:nvSpPr>
            <p:spPr bwMode="auto">
              <a:xfrm flipH="1">
                <a:off x="3216" y="3556"/>
                <a:ext cx="192" cy="284"/>
              </a:xfrm>
              <a:custGeom>
                <a:avLst/>
                <a:gdLst>
                  <a:gd name="T0" fmla="*/ 0 w 21600"/>
                  <a:gd name="T1" fmla="*/ 0 h 42498"/>
                  <a:gd name="T2" fmla="*/ 0 w 21600"/>
                  <a:gd name="T3" fmla="*/ 0 h 42498"/>
                  <a:gd name="T4" fmla="*/ 0 w 21600"/>
                  <a:gd name="T5" fmla="*/ 0 h 424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498"/>
                  <a:gd name="T11" fmla="*/ 21600 w 21600"/>
                  <a:gd name="T12" fmla="*/ 42498 h 424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498" fill="none" extrusionOk="0">
                    <a:moveTo>
                      <a:pt x="4825" y="-1"/>
                    </a:moveTo>
                    <a:cubicBezTo>
                      <a:pt x="14640" y="2249"/>
                      <a:pt x="21600" y="10983"/>
                      <a:pt x="21600" y="21054"/>
                    </a:cubicBezTo>
                    <a:cubicBezTo>
                      <a:pt x="21600" y="31981"/>
                      <a:pt x="13438" y="41187"/>
                      <a:pt x="2590" y="42498"/>
                    </a:cubicBezTo>
                  </a:path>
                  <a:path w="21600" h="42498" stroke="0" extrusionOk="0">
                    <a:moveTo>
                      <a:pt x="4825" y="-1"/>
                    </a:moveTo>
                    <a:cubicBezTo>
                      <a:pt x="14640" y="2249"/>
                      <a:pt x="21600" y="10983"/>
                      <a:pt x="21600" y="21054"/>
                    </a:cubicBezTo>
                    <a:cubicBezTo>
                      <a:pt x="21600" y="31981"/>
                      <a:pt x="13438" y="41187"/>
                      <a:pt x="2590" y="42498"/>
                    </a:cubicBezTo>
                    <a:lnTo>
                      <a:pt x="0" y="21054"/>
                    </a:lnTo>
                    <a:lnTo>
                      <a:pt x="4825" y="-1"/>
                    </a:lnTo>
                    <a:close/>
                  </a:path>
                </a:pathLst>
              </a:cu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2" name="Group 46"/>
            <p:cNvGrpSpPr>
              <a:grpSpLocks/>
            </p:cNvGrpSpPr>
            <p:nvPr/>
          </p:nvGrpSpPr>
          <p:grpSpPr bwMode="auto">
            <a:xfrm>
              <a:off x="3792" y="3312"/>
              <a:ext cx="144" cy="768"/>
              <a:chOff x="3216" y="3264"/>
              <a:chExt cx="192" cy="864"/>
            </a:xfrm>
          </p:grpSpPr>
          <p:sp>
            <p:nvSpPr>
              <p:cNvPr id="33" name="Line 47"/>
              <p:cNvSpPr>
                <a:spLocks noChangeShapeType="1"/>
              </p:cNvSpPr>
              <p:nvPr/>
            </p:nvSpPr>
            <p:spPr bwMode="auto">
              <a:xfrm>
                <a:off x="3360" y="3264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Line 48"/>
              <p:cNvSpPr>
                <a:spLocks noChangeShapeType="1"/>
              </p:cNvSpPr>
              <p:nvPr/>
            </p:nvSpPr>
            <p:spPr bwMode="auto">
              <a:xfrm>
                <a:off x="3360" y="3840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Arc 49"/>
              <p:cNvSpPr>
                <a:spLocks/>
              </p:cNvSpPr>
              <p:nvPr/>
            </p:nvSpPr>
            <p:spPr bwMode="auto">
              <a:xfrm flipH="1">
                <a:off x="3216" y="3556"/>
                <a:ext cx="192" cy="284"/>
              </a:xfrm>
              <a:custGeom>
                <a:avLst/>
                <a:gdLst>
                  <a:gd name="T0" fmla="*/ 0 w 21600"/>
                  <a:gd name="T1" fmla="*/ 0 h 42498"/>
                  <a:gd name="T2" fmla="*/ 0 w 21600"/>
                  <a:gd name="T3" fmla="*/ 0 h 42498"/>
                  <a:gd name="T4" fmla="*/ 0 w 21600"/>
                  <a:gd name="T5" fmla="*/ 0 h 424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498"/>
                  <a:gd name="T11" fmla="*/ 21600 w 21600"/>
                  <a:gd name="T12" fmla="*/ 42498 h 424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498" fill="none" extrusionOk="0">
                    <a:moveTo>
                      <a:pt x="4825" y="-1"/>
                    </a:moveTo>
                    <a:cubicBezTo>
                      <a:pt x="14640" y="2249"/>
                      <a:pt x="21600" y="10983"/>
                      <a:pt x="21600" y="21054"/>
                    </a:cubicBezTo>
                    <a:cubicBezTo>
                      <a:pt x="21600" y="31981"/>
                      <a:pt x="13438" y="41187"/>
                      <a:pt x="2590" y="42498"/>
                    </a:cubicBezTo>
                  </a:path>
                  <a:path w="21600" h="42498" stroke="0" extrusionOk="0">
                    <a:moveTo>
                      <a:pt x="4825" y="-1"/>
                    </a:moveTo>
                    <a:cubicBezTo>
                      <a:pt x="14640" y="2249"/>
                      <a:pt x="21600" y="10983"/>
                      <a:pt x="21600" y="21054"/>
                    </a:cubicBezTo>
                    <a:cubicBezTo>
                      <a:pt x="21600" y="31981"/>
                      <a:pt x="13438" y="41187"/>
                      <a:pt x="2590" y="42498"/>
                    </a:cubicBezTo>
                    <a:lnTo>
                      <a:pt x="0" y="21054"/>
                    </a:lnTo>
                    <a:lnTo>
                      <a:pt x="4825" y="-1"/>
                    </a:lnTo>
                    <a:close/>
                  </a:path>
                </a:pathLst>
              </a:custGeom>
              <a:noFill/>
              <a:ln w="38100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8" name="Text Box 50"/>
          <p:cNvSpPr txBox="1">
            <a:spLocks noChangeArrowheads="1"/>
          </p:cNvSpPr>
          <p:nvPr/>
        </p:nvSpPr>
        <p:spPr bwMode="auto">
          <a:xfrm>
            <a:off x="612985" y="2759001"/>
            <a:ext cx="2819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有“凹槽”</a:t>
            </a:r>
          </a:p>
        </p:txBody>
      </p:sp>
      <p:sp>
        <p:nvSpPr>
          <p:cNvPr id="49" name="Text Box 51"/>
          <p:cNvSpPr txBox="1">
            <a:spLocks noChangeArrowheads="1"/>
          </p:cNvSpPr>
          <p:nvPr/>
        </p:nvSpPr>
        <p:spPr bwMode="auto">
          <a:xfrm>
            <a:off x="6354629" y="2792750"/>
            <a:ext cx="19780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有“凸起”</a:t>
            </a:r>
          </a:p>
        </p:txBody>
      </p:sp>
      <p:sp>
        <p:nvSpPr>
          <p:cNvPr id="60" name="矩形 59"/>
          <p:cNvSpPr/>
          <p:nvPr/>
        </p:nvSpPr>
        <p:spPr>
          <a:xfrm>
            <a:off x="1244439" y="5886430"/>
            <a:ext cx="3211241" cy="243421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60"/>
          <p:cNvSpPr/>
          <p:nvPr/>
        </p:nvSpPr>
        <p:spPr>
          <a:xfrm rot="21046490">
            <a:off x="1210396" y="5476451"/>
            <a:ext cx="3156790" cy="1909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4487248" y="501460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平板玻璃</a:t>
            </a:r>
            <a:endParaRPr lang="zh-CN" altLang="en-US" sz="28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659419" y="574653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待测工件</a:t>
            </a:r>
            <a:endParaRPr lang="zh-CN" altLang="en-US" sz="28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152460" y="5886430"/>
            <a:ext cx="3211241" cy="243421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/>
          <p:cNvSpPr/>
          <p:nvPr/>
        </p:nvSpPr>
        <p:spPr>
          <a:xfrm rot="21046490">
            <a:off x="7118417" y="5476451"/>
            <a:ext cx="3156790" cy="1909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79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48" grpId="0"/>
      <p:bldP spid="49" grpId="0"/>
      <p:bldP spid="60" grpId="0" animBg="1"/>
      <p:bldP spid="61" grpId="0" animBg="1"/>
      <p:bldP spid="64" grpId="0"/>
      <p:bldP spid="65" grpId="0"/>
      <p:bldP spid="66" grpId="0" animBg="1"/>
      <p:bldP spid="6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9724" y="30455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2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 牛顿环</a:t>
            </a:r>
          </a:p>
        </p:txBody>
      </p:sp>
      <p:pic>
        <p:nvPicPr>
          <p:cNvPr id="3" name="Picture 14" descr="光16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63093" y="1047648"/>
            <a:ext cx="2845190" cy="2891560"/>
          </a:xfrm>
          <a:prstGeom prst="rect">
            <a:avLst/>
          </a:prstGeom>
        </p:spPr>
      </p:pic>
      <p:sp>
        <p:nvSpPr>
          <p:cNvPr id="4" name="弦形 3"/>
          <p:cNvSpPr/>
          <p:nvPr/>
        </p:nvSpPr>
        <p:spPr>
          <a:xfrm>
            <a:off x="2082019" y="776791"/>
            <a:ext cx="4642338" cy="2458777"/>
          </a:xfrm>
          <a:prstGeom prst="chord">
            <a:avLst>
              <a:gd name="adj1" fmla="val 864608"/>
              <a:gd name="adj2" fmla="val 9922350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96464" y="3249636"/>
            <a:ext cx="3833997" cy="393895"/>
          </a:xfrm>
          <a:prstGeom prst="rect">
            <a:avLst/>
          </a:prstGeom>
          <a:solidFill>
            <a:srgbClr val="CCFF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连接符 6"/>
          <p:cNvCxnSpPr/>
          <p:nvPr/>
        </p:nvCxnSpPr>
        <p:spPr>
          <a:xfrm>
            <a:off x="4389120" y="776791"/>
            <a:ext cx="0" cy="2472845"/>
          </a:xfrm>
          <a:prstGeom prst="line">
            <a:avLst/>
          </a:prstGeom>
          <a:ln w="38100">
            <a:solidFill>
              <a:srgbClr val="00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4389120" y="790859"/>
            <a:ext cx="1491175" cy="2149287"/>
          </a:xfrm>
          <a:prstGeom prst="line">
            <a:avLst/>
          </a:prstGeom>
          <a:ln w="38100">
            <a:solidFill>
              <a:srgbClr val="00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>
            <a:off x="4389120" y="2926079"/>
            <a:ext cx="149117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4077251" y="636112"/>
                <a:ext cx="283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𝑪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251" y="636112"/>
                <a:ext cx="28373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1739" r="-21739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4233186" y="3263200"/>
                <a:ext cx="310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186" y="3263200"/>
                <a:ext cx="31098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9608" r="-21569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4998553" y="2704457"/>
                <a:ext cx="250068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𝒓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553" y="2704457"/>
                <a:ext cx="25006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4634" r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连接符 17"/>
          <p:cNvCxnSpPr/>
          <p:nvPr/>
        </p:nvCxnSpPr>
        <p:spPr>
          <a:xfrm>
            <a:off x="6020975" y="2940146"/>
            <a:ext cx="73152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 flipV="1">
            <a:off x="6386733" y="3248212"/>
            <a:ext cx="365760" cy="2344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>
            <a:off x="6624862" y="2546251"/>
            <a:ext cx="0" cy="37982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H="1" flipV="1">
            <a:off x="6624862" y="3266048"/>
            <a:ext cx="0" cy="39155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6679946" y="2904978"/>
                <a:ext cx="283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𝒅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946" y="2904978"/>
                <a:ext cx="28373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3913" r="-2391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5217925" y="1562992"/>
                <a:ext cx="2997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𝑹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25" y="1562992"/>
                <a:ext cx="29976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408" r="-20408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/>
          <p:cNvSpPr txBox="1"/>
          <p:nvPr/>
        </p:nvSpPr>
        <p:spPr>
          <a:xfrm>
            <a:off x="401933" y="24120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平凸透镜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99723" y="311778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B2"/>
                </a:solidFill>
                <a:latin typeface="SimHei" charset="-122"/>
                <a:ea typeface="SimHei" charset="-122"/>
                <a:cs typeface="SimHei" charset="-122"/>
              </a:rPr>
              <a:t>平面玻璃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061638" y="1116204"/>
            <a:ext cx="26468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平凸透镜的曲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 率半径很大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522029" y="338104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宽度不均匀变化的劈尖干涉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08596" y="409696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干涉条件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2279198" y="4208677"/>
                <a:ext cx="8838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198" y="4208677"/>
                <a:ext cx="883832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utoShape 2"/>
          <p:cNvSpPr>
            <a:spLocks/>
          </p:cNvSpPr>
          <p:nvPr/>
        </p:nvSpPr>
        <p:spPr bwMode="auto">
          <a:xfrm>
            <a:off x="3228580" y="3994137"/>
            <a:ext cx="185083" cy="903793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3962244" y="4560989"/>
                <a:ext cx="4886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244" y="4560989"/>
                <a:ext cx="488659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5382930" y="3974384"/>
                <a:ext cx="16869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=1,2,⋯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930" y="3974384"/>
                <a:ext cx="1686936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3448212" y="3762406"/>
                <a:ext cx="1688604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−1)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212" y="3762406"/>
                <a:ext cx="1688604" cy="81541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/>
          <p:cNvSpPr txBox="1"/>
          <p:nvPr/>
        </p:nvSpPr>
        <p:spPr>
          <a:xfrm>
            <a:off x="7458840" y="392397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77"/>
                </a:solidFill>
                <a:latin typeface="SimHei" charset="-122"/>
                <a:ea typeface="SimHei" charset="-122"/>
                <a:cs typeface="SimHei" charset="-122"/>
              </a:rPr>
              <a:t>明纹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7458840" y="443872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762E"/>
                </a:solidFill>
                <a:latin typeface="SimHei" charset="-122"/>
                <a:ea typeface="SimHei" charset="-122"/>
                <a:cs typeface="SimHei" charset="-122"/>
              </a:rPr>
              <a:t>暗纹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5378874" y="4527954"/>
                <a:ext cx="19594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=0,1,2,⋯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74" y="4527954"/>
                <a:ext cx="1959446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399723" y="5129402"/>
                <a:ext cx="2959528" cy="538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23" y="5129402"/>
                <a:ext cx="2959528" cy="53873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3359251" y="5129402"/>
                <a:ext cx="3325461" cy="521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rad>
                        <m:radPr>
                          <m:degHide m:val="on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/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251" y="5129402"/>
                <a:ext cx="3325461" cy="5218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695520" y="5725906"/>
                <a:ext cx="4090415" cy="9768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20" y="5725906"/>
                <a:ext cx="4090415" cy="97680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6822833" y="5705863"/>
                <a:ext cx="6446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833" y="5705863"/>
                <a:ext cx="644664" cy="43088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utoShape 2"/>
          <p:cNvSpPr>
            <a:spLocks/>
          </p:cNvSpPr>
          <p:nvPr/>
        </p:nvSpPr>
        <p:spPr bwMode="auto">
          <a:xfrm>
            <a:off x="7575265" y="5345723"/>
            <a:ext cx="212402" cy="1161934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8543293" y="6161178"/>
                <a:ext cx="953723" cy="490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ra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293" y="6161178"/>
                <a:ext cx="953723" cy="490391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7940863" y="5038043"/>
                <a:ext cx="2117887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863" y="5038043"/>
                <a:ext cx="2117887" cy="102002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49"/>
          <p:cNvSpPr txBox="1"/>
          <p:nvPr/>
        </p:nvSpPr>
        <p:spPr>
          <a:xfrm>
            <a:off x="10322044" y="530116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77"/>
                </a:solidFill>
                <a:latin typeface="SimHei" charset="-122"/>
                <a:ea typeface="SimHei" charset="-122"/>
                <a:cs typeface="SimHei" charset="-122"/>
              </a:rPr>
              <a:t>明环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0322044" y="60832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62E"/>
                </a:solidFill>
                <a:latin typeface="SimHei" charset="-122"/>
                <a:ea typeface="SimHei" charset="-122"/>
                <a:cs typeface="SimHei" charset="-122"/>
              </a:rPr>
              <a:t>暗环</a:t>
            </a:r>
            <a:endParaRPr lang="zh-CN" altLang="en-US" sz="2800" b="1" dirty="0">
              <a:solidFill>
                <a:srgbClr val="00762E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094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/>
      <p:bldP spid="15" grpId="0"/>
      <p:bldP spid="16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3" grpId="0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2" grpId="0"/>
      <p:bldP spid="43" grpId="0"/>
      <p:bldP spid="44" grpId="0"/>
      <p:bldP spid="46" grpId="0"/>
      <p:bldP spid="47" grpId="0" animBg="1"/>
      <p:bldP spid="48" grpId="0"/>
      <p:bldP spid="49" grpId="0"/>
      <p:bldP spid="50" grpId="0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9724" y="30455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干涉环半径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946916" y="958310"/>
                <a:ext cx="6446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916" y="958310"/>
                <a:ext cx="644664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/>
          <p:cNvSpPr>
            <a:spLocks/>
          </p:cNvSpPr>
          <p:nvPr/>
        </p:nvSpPr>
        <p:spPr bwMode="auto">
          <a:xfrm>
            <a:off x="2699348" y="598170"/>
            <a:ext cx="212402" cy="1161934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667376" y="1385489"/>
                <a:ext cx="953723" cy="490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ra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376" y="1385489"/>
                <a:ext cx="953723" cy="4903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064946" y="290490"/>
                <a:ext cx="2117887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46" y="290490"/>
                <a:ext cx="2117887" cy="10200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7500012" y="55360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77"/>
                </a:solidFill>
                <a:latin typeface="SimHei" charset="-122"/>
                <a:ea typeface="SimHei" charset="-122"/>
                <a:cs typeface="SimHei" charset="-122"/>
              </a:rPr>
              <a:t>明环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500012" y="134971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762E"/>
                </a:solidFill>
                <a:latin typeface="SimHei" charset="-122"/>
                <a:ea typeface="SimHei" charset="-122"/>
                <a:cs typeface="SimHei" charset="-122"/>
              </a:rPr>
              <a:t>暗环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377356" y="617806"/>
                <a:ext cx="20449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=1,2,⋯)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356" y="617806"/>
                <a:ext cx="2044919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236678" y="1399557"/>
                <a:ext cx="2317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=0,1,2,⋯)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678" y="1399557"/>
                <a:ext cx="2317429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4" descr="光16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38360" y="286187"/>
            <a:ext cx="3153418" cy="320481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9724" y="1894687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(1)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227049" y="1941878"/>
                <a:ext cx="1734321" cy="490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ra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049" y="1941878"/>
                <a:ext cx="1734321" cy="49039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215469" y="1978992"/>
                <a:ext cx="2317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=0,1,2,⋯)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469" y="1978992"/>
                <a:ext cx="2317429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969087" y="2409879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牛顿环的中心一定是暗点。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99723" y="2962288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(2)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177429" y="3064994"/>
                <a:ext cx="23689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/2=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429" y="3064994"/>
                <a:ext cx="2368918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813344" y="3064993"/>
                <a:ext cx="11966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>
                        <a:rPr kumimoji="1" lang="en-US" altLang="zh-CN" sz="2800" b="0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↑, </m:t>
                      </m:r>
                      <m:r>
                        <a:rPr kumimoji="1" lang="en-US" altLang="zh-CN" sz="2800" b="0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↑</m:t>
                      </m:r>
                    </m:oMath>
                  </m:oMathPara>
                </a14:m>
                <a:endParaRPr kumimoji="1"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44" y="3064993"/>
                <a:ext cx="1196610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965365" y="3435276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越往边缘，条纹级次越高。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936681" y="3393417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与等倾干涉的根本差别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99723" y="4160728"/>
            <a:ext cx="4493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(3)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相邻两暗环的间隔：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4917819" y="3950013"/>
                <a:ext cx="3475823" cy="991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</m:rad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819" y="3950013"/>
                <a:ext cx="3475823" cy="99136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8808046" y="4272454"/>
                <a:ext cx="10259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≫1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046" y="4272454"/>
                <a:ext cx="1025987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968700" y="4758795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干涉条纹中心疏，两边密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399723" y="5404984"/>
                <a:ext cx="62408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(4)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已知光的波长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时，可求出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𝑹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23" y="5404984"/>
                <a:ext cx="6240811" cy="584775"/>
              </a:xfrm>
              <a:prstGeom prst="rect">
                <a:avLst/>
              </a:prstGeom>
              <a:blipFill rotWithShape="0">
                <a:blip r:embed="rId14"/>
                <a:stretch>
                  <a:fillRect l="-2542" t="-16667" r="-185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6587436" y="5204924"/>
                <a:ext cx="2342051" cy="875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436" y="5204924"/>
                <a:ext cx="2342051" cy="87575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399504" y="5994521"/>
                <a:ext cx="62408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(5)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𝑹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时，可求出光的波长</a:t>
                </a:r>
                <a14:m>
                  <m:oMath xmlns:m="http://schemas.openxmlformats.org/officeDocument/2006/math">
                    <m:r>
                      <a:rPr lang="zh-CN" altLang="en-US" sz="3200" b="1" i="1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04" y="5994521"/>
                <a:ext cx="6240811" cy="584775"/>
              </a:xfrm>
              <a:prstGeom prst="rect">
                <a:avLst/>
              </a:prstGeom>
              <a:blipFill rotWithShape="0">
                <a:blip r:embed="rId16"/>
                <a:stretch>
                  <a:fillRect l="-2542" t="-16667" r="-185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72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495814" y="594093"/>
            <a:ext cx="4473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latin typeface="SimHei" charset="-122"/>
                <a:ea typeface="SimHei" charset="-122"/>
                <a:cs typeface="SimHei" charset="-122"/>
              </a:rPr>
              <a:t>牛顿环的应用：磨光学镜头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496912" y="1314818"/>
            <a:ext cx="447357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latin typeface="SimHei" charset="-122"/>
                <a:ea typeface="SimHei" charset="-122"/>
                <a:cs typeface="SimHei" charset="-122"/>
              </a:rPr>
              <a:t>将标准件套到待测工件上，缝隙就形成了牛顿环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495814" y="2465755"/>
            <a:ext cx="4473575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环数越多，说明标准件和待测件之间缝隙越大，每出现一个环就意味着半个波长的不咬合缝隙</a:t>
            </a:r>
          </a:p>
        </p:txBody>
      </p:sp>
      <p:pic>
        <p:nvPicPr>
          <p:cNvPr id="2151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893" y="679023"/>
            <a:ext cx="39433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99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5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直线连接符 58"/>
          <p:cNvCxnSpPr/>
          <p:nvPr/>
        </p:nvCxnSpPr>
        <p:spPr>
          <a:xfrm>
            <a:off x="8398415" y="1181690"/>
            <a:ext cx="995138" cy="0"/>
          </a:xfrm>
          <a:prstGeom prst="line">
            <a:avLst/>
          </a:prstGeom>
          <a:ln w="635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99724" y="30455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3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 迈克尔逊干涉仪</a:t>
            </a:r>
          </a:p>
        </p:txBody>
      </p:sp>
      <p:sp>
        <p:nvSpPr>
          <p:cNvPr id="5" name="椭圆 4"/>
          <p:cNvSpPr/>
          <p:nvPr/>
        </p:nvSpPr>
        <p:spPr>
          <a:xfrm>
            <a:off x="7469956" y="1999829"/>
            <a:ext cx="145149" cy="1032827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6911255" y="2193287"/>
            <a:ext cx="579958" cy="29316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6905121" y="2534502"/>
            <a:ext cx="579600" cy="2916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536287" y="2228799"/>
                <a:ext cx="302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287" y="2228799"/>
                <a:ext cx="302968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/>
          <p:cNvCxnSpPr/>
          <p:nvPr/>
        </p:nvCxnSpPr>
        <p:spPr>
          <a:xfrm flipV="1">
            <a:off x="6930197" y="2516243"/>
            <a:ext cx="55382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6839255" y="2444243"/>
            <a:ext cx="144000" cy="144000"/>
          </a:xfrm>
          <a:prstGeom prst="ellipse">
            <a:avLst/>
          </a:prstGeom>
          <a:solidFill>
            <a:srgbClr val="CC00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412483" y="634222"/>
            <a:ext cx="956603" cy="187811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738786" y="2119788"/>
            <a:ext cx="185225" cy="1000674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 rot="2660341">
            <a:off x="8644166" y="1793835"/>
            <a:ext cx="217679" cy="1476305"/>
          </a:xfrm>
          <a:prstGeom prst="rect">
            <a:avLst/>
          </a:prstGeom>
          <a:solidFill>
            <a:srgbClr val="CCFF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 rot="2660341">
            <a:off x="9661360" y="1946382"/>
            <a:ext cx="211977" cy="1145251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" name="直线箭头连接符 38"/>
          <p:cNvCxnSpPr/>
          <p:nvPr/>
        </p:nvCxnSpPr>
        <p:spPr>
          <a:xfrm>
            <a:off x="8844916" y="2600767"/>
            <a:ext cx="0" cy="1146789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8909044" y="2512192"/>
            <a:ext cx="1829742" cy="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/>
          <p:nvPr/>
        </p:nvCxnSpPr>
        <p:spPr>
          <a:xfrm>
            <a:off x="7729711" y="2512192"/>
            <a:ext cx="11808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 flipV="1">
            <a:off x="8904852" y="822033"/>
            <a:ext cx="1" cy="169697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/>
          <p:nvPr/>
        </p:nvCxnSpPr>
        <p:spPr>
          <a:xfrm flipH="1" flipV="1">
            <a:off x="8788644" y="2608056"/>
            <a:ext cx="1936800" cy="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/>
          <p:cNvCxnSpPr/>
          <p:nvPr/>
        </p:nvCxnSpPr>
        <p:spPr>
          <a:xfrm>
            <a:off x="8975187" y="815254"/>
            <a:ext cx="0" cy="293537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9439421" y="446914"/>
                <a:ext cx="5999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421" y="446914"/>
                <a:ext cx="599971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10725444" y="3137594"/>
                <a:ext cx="5999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444" y="3137594"/>
                <a:ext cx="599971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/>
          <p:cNvSpPr txBox="1"/>
          <p:nvPr/>
        </p:nvSpPr>
        <p:spPr>
          <a:xfrm>
            <a:off x="7491121" y="311268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SimHei" charset="-122"/>
                <a:ea typeface="SimHei" charset="-122"/>
                <a:cs typeface="SimHei" charset="-122"/>
              </a:rPr>
              <a:t>半透膜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551953" y="14924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6600"/>
                </a:solidFill>
                <a:latin typeface="SimHei" charset="-122"/>
                <a:ea typeface="SimHei" charset="-122"/>
                <a:cs typeface="SimHei" charset="-122"/>
              </a:rPr>
              <a:t>补偿板</a:t>
            </a:r>
            <a:endParaRPr lang="zh-CN" altLang="en-US" sz="2800" b="1" dirty="0">
              <a:solidFill>
                <a:srgbClr val="0066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9464063" y="945762"/>
                <a:ext cx="5999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063" y="945762"/>
                <a:ext cx="599971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433342" y="2103920"/>
                <a:ext cx="17561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⊥</m:t>
                      </m:r>
                      <m:sSub>
                        <m:sSubPr>
                          <m:ctrlPr>
                            <a:rPr kumimoji="1" lang="en-US" altLang="zh-CN" sz="3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42" y="2103920"/>
                <a:ext cx="1756122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401947" y="1494098"/>
                <a:ext cx="625248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32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sz="3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sz="3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sub>
                      <m:sup>
                        <m:r>
                          <a:rPr kumimoji="1" lang="en-US" altLang="zh-CN" sz="3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是反射镜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sz="3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对半透膜所成的像</a:t>
                </a:r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47" y="1494098"/>
                <a:ext cx="6252481" cy="584775"/>
              </a:xfrm>
              <a:prstGeom prst="rect">
                <a:avLst/>
              </a:prstGeom>
              <a:blipFill rotWithShape="0">
                <a:blip r:embed="rId7"/>
                <a:stretch>
                  <a:fillRect t="-17708" r="-1754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2429668" y="2101333"/>
                <a:ext cx="167436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∥</m:t>
                      </m:r>
                      <m:sSubSup>
                        <m:sSubSupPr>
                          <m:ctrlPr>
                            <a:rPr kumimoji="1" lang="en-US" altLang="zh-CN" sz="3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zh-CN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668" y="2101333"/>
                <a:ext cx="1674368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直线箭头连接符 64"/>
          <p:cNvCxnSpPr/>
          <p:nvPr/>
        </p:nvCxnSpPr>
        <p:spPr>
          <a:xfrm>
            <a:off x="8970991" y="3082337"/>
            <a:ext cx="1728000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9694641" y="3098498"/>
                <a:ext cx="5021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𝒅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641" y="3098498"/>
                <a:ext cx="502189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8031994" y="1438465"/>
                <a:ext cx="5021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𝒅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994" y="1438465"/>
                <a:ext cx="502189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线箭头连接符 67"/>
          <p:cNvCxnSpPr/>
          <p:nvPr/>
        </p:nvCxnSpPr>
        <p:spPr>
          <a:xfrm>
            <a:off x="8506764" y="846300"/>
            <a:ext cx="4195" cy="1640147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399723" y="890105"/>
                <a:ext cx="33799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sz="3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固定而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可动</a:t>
                </a:r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23" y="890105"/>
                <a:ext cx="3379900" cy="584775"/>
              </a:xfrm>
              <a:prstGeom prst="rect">
                <a:avLst/>
              </a:prstGeom>
              <a:blipFill rotWithShape="0">
                <a:blip r:embed="rId11"/>
                <a:stretch>
                  <a:fillRect t="-16667" r="-3971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文本框 71"/>
          <p:cNvSpPr txBox="1"/>
          <p:nvPr/>
        </p:nvSpPr>
        <p:spPr>
          <a:xfrm>
            <a:off x="3120134" y="2596363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等倾干涉</a:t>
            </a:r>
          </a:p>
        </p:txBody>
      </p:sp>
      <p:cxnSp>
        <p:nvCxnSpPr>
          <p:cNvPr id="76" name="直线连接符 75"/>
          <p:cNvCxnSpPr/>
          <p:nvPr/>
        </p:nvCxnSpPr>
        <p:spPr>
          <a:xfrm flipV="1">
            <a:off x="7941128" y="1165531"/>
            <a:ext cx="365760" cy="2344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箭头连接符 76"/>
          <p:cNvCxnSpPr/>
          <p:nvPr/>
        </p:nvCxnSpPr>
        <p:spPr>
          <a:xfrm>
            <a:off x="8151121" y="505774"/>
            <a:ext cx="0" cy="288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/>
          <p:cNvCxnSpPr/>
          <p:nvPr/>
        </p:nvCxnSpPr>
        <p:spPr>
          <a:xfrm flipH="1" flipV="1">
            <a:off x="8151121" y="1183367"/>
            <a:ext cx="0" cy="288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/>
              <p:cNvSpPr txBox="1"/>
              <p:nvPr/>
            </p:nvSpPr>
            <p:spPr>
              <a:xfrm>
                <a:off x="7969935" y="836101"/>
                <a:ext cx="283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𝒅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935" y="836101"/>
                <a:ext cx="283732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23404" r="-21277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线连接符 79"/>
          <p:cNvCxnSpPr/>
          <p:nvPr/>
        </p:nvCxnSpPr>
        <p:spPr>
          <a:xfrm flipV="1">
            <a:off x="7938258" y="810129"/>
            <a:ext cx="365760" cy="2344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399722" y="317291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空气薄膜厚度：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/>
              <p:cNvSpPr txBox="1"/>
              <p:nvPr/>
            </p:nvSpPr>
            <p:spPr>
              <a:xfrm>
                <a:off x="3323124" y="3251649"/>
                <a:ext cx="22400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83" name="文本框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124" y="3251649"/>
                <a:ext cx="2240037" cy="49244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/>
              <p:cNvSpPr txBox="1"/>
              <p:nvPr/>
            </p:nvSpPr>
            <p:spPr>
              <a:xfrm>
                <a:off x="863905" y="3758160"/>
                <a:ext cx="57518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𝑺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点光源形成圆环形等倾条纹。</a:t>
                </a:r>
              </a:p>
            </p:txBody>
          </p:sp>
        </mc:Choice>
        <mc:Fallback xmlns=""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05" y="3758160"/>
                <a:ext cx="5751896" cy="584775"/>
              </a:xfrm>
              <a:prstGeom prst="rect">
                <a:avLst/>
              </a:prstGeom>
              <a:blipFill rotWithShape="0">
                <a:blip r:embed="rId14"/>
                <a:stretch>
                  <a:fillRect t="-16667" r="-2121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AutoShape 2"/>
          <p:cNvSpPr>
            <a:spLocks/>
          </p:cNvSpPr>
          <p:nvPr/>
        </p:nvSpPr>
        <p:spPr bwMode="auto">
          <a:xfrm>
            <a:off x="1301074" y="4431322"/>
            <a:ext cx="204169" cy="979200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p:pic>
        <p:nvPicPr>
          <p:cNvPr id="87" name="Picture 35" descr="17-18-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112" y="3838811"/>
            <a:ext cx="2711116" cy="279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文本框 87"/>
          <p:cNvSpPr txBox="1"/>
          <p:nvPr/>
        </p:nvSpPr>
        <p:spPr>
          <a:xfrm>
            <a:off x="2477752" y="434293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条纹外冒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2473205" y="491400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条纹内缩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/>
              <p:cNvSpPr txBox="1"/>
              <p:nvPr/>
            </p:nvSpPr>
            <p:spPr>
              <a:xfrm>
                <a:off x="1618461" y="4421199"/>
                <a:ext cx="6688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↑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461" y="4421199"/>
                <a:ext cx="668836" cy="49244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1615931" y="5006341"/>
                <a:ext cx="6688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31" y="5006341"/>
                <a:ext cx="668836" cy="49244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/>
              <p:cNvSpPr txBox="1"/>
              <p:nvPr/>
            </p:nvSpPr>
            <p:spPr>
              <a:xfrm>
                <a:off x="433342" y="5520776"/>
                <a:ext cx="6340197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问题：条纹移动一条，光程差改变</a:t>
                </a:r>
                <a:endParaRPr lang="en-US" altLang="zh-CN" sz="32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      多少？</a:t>
                </a:r>
                <a:r>
                  <a:rPr kumimoji="1" lang="en-US" altLang="zh-CN" sz="3200" b="1" dirty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2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sz="32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移动多少？</a:t>
                </a:r>
              </a:p>
            </p:txBody>
          </p:sp>
        </mc:Choice>
        <mc:Fallback xmlns="">
          <p:sp>
            <p:nvSpPr>
              <p:cNvPr id="92" name="文本框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42" y="5520776"/>
                <a:ext cx="6340197" cy="1077218"/>
              </a:xfrm>
              <a:prstGeom prst="rect">
                <a:avLst/>
              </a:prstGeom>
              <a:blipFill rotWithShape="0">
                <a:blip r:embed="rId18"/>
                <a:stretch>
                  <a:fillRect l="-2404" t="-7386" r="-1827" b="-15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46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5" grpId="0" animBg="1"/>
      <p:bldP spid="19" grpId="0" animBg="1"/>
      <p:bldP spid="20" grpId="0" animBg="1"/>
      <p:bldP spid="21" grpId="0" animBg="1"/>
      <p:bldP spid="27" grpId="0" animBg="1"/>
      <p:bldP spid="54" grpId="0"/>
      <p:bldP spid="55" grpId="0"/>
      <p:bldP spid="56" grpId="0"/>
      <p:bldP spid="57" grpId="0"/>
      <p:bldP spid="60" grpId="0"/>
      <p:bldP spid="61" grpId="0"/>
      <p:bldP spid="62" grpId="0"/>
      <p:bldP spid="63" grpId="0"/>
      <p:bldP spid="66" grpId="0"/>
      <p:bldP spid="67" grpId="0"/>
      <p:bldP spid="71" grpId="0"/>
      <p:bldP spid="72" grpId="0"/>
      <p:bldP spid="79" grpId="0"/>
      <p:bldP spid="82" grpId="0"/>
      <p:bldP spid="83" grpId="0"/>
      <p:bldP spid="84" grpId="0"/>
      <p:bldP spid="86" grpId="0" animBg="1"/>
      <p:bldP spid="88" grpId="0"/>
      <p:bldP spid="89" grpId="0"/>
      <p:bldP spid="90" grpId="0"/>
      <p:bldP spid="91" grpId="0"/>
      <p:bldP spid="9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99724" y="332694"/>
                <a:ext cx="5750292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条纹移动一条，光程差改变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endParaRPr lang="en-US" altLang="zh-CN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2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sz="32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移动</a:t>
                </a:r>
                <a14:m>
                  <m:oMath xmlns:m="http://schemas.openxmlformats.org/officeDocument/2006/math">
                    <m:r>
                      <a:rPr lang="zh-CN" altLang="en-US" sz="3200" b="1" i="1" dirty="0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𝟐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24" y="332694"/>
                <a:ext cx="5750292" cy="1077218"/>
              </a:xfrm>
              <a:prstGeom prst="rect">
                <a:avLst/>
              </a:prstGeom>
              <a:blipFill rotWithShape="0">
                <a:blip r:embed="rId3"/>
                <a:stretch>
                  <a:fillRect l="-2757" t="-9091" r="-2121" b="-16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线连接符 2"/>
          <p:cNvCxnSpPr/>
          <p:nvPr/>
        </p:nvCxnSpPr>
        <p:spPr>
          <a:xfrm>
            <a:off x="8398415" y="970670"/>
            <a:ext cx="995138" cy="0"/>
          </a:xfrm>
          <a:prstGeom prst="line">
            <a:avLst/>
          </a:prstGeom>
          <a:ln w="635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7469956" y="1788809"/>
            <a:ext cx="145149" cy="1032827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箭头连接符 4"/>
          <p:cNvCxnSpPr/>
          <p:nvPr/>
        </p:nvCxnSpPr>
        <p:spPr>
          <a:xfrm flipV="1">
            <a:off x="6911255" y="1982267"/>
            <a:ext cx="579958" cy="29316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/>
          <p:cNvCxnSpPr/>
          <p:nvPr/>
        </p:nvCxnSpPr>
        <p:spPr>
          <a:xfrm>
            <a:off x="6905121" y="2323482"/>
            <a:ext cx="579600" cy="2916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536287" y="2017779"/>
                <a:ext cx="302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287" y="2017779"/>
                <a:ext cx="302968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箭头连接符 7"/>
          <p:cNvCxnSpPr/>
          <p:nvPr/>
        </p:nvCxnSpPr>
        <p:spPr>
          <a:xfrm flipV="1">
            <a:off x="6930197" y="2305223"/>
            <a:ext cx="55382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6839255" y="2233223"/>
            <a:ext cx="144000" cy="144000"/>
          </a:xfrm>
          <a:prstGeom prst="ellipse">
            <a:avLst/>
          </a:prstGeom>
          <a:solidFill>
            <a:srgbClr val="CC00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412483" y="423202"/>
            <a:ext cx="956603" cy="187811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738786" y="1908768"/>
            <a:ext cx="185225" cy="1000674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 rot="2660341">
            <a:off x="8644166" y="1582815"/>
            <a:ext cx="217679" cy="1476305"/>
          </a:xfrm>
          <a:prstGeom prst="rect">
            <a:avLst/>
          </a:prstGeom>
          <a:solidFill>
            <a:srgbClr val="CCFF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 rot="2660341">
            <a:off x="9661360" y="1735362"/>
            <a:ext cx="211977" cy="1145251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/>
          <p:cNvCxnSpPr/>
          <p:nvPr/>
        </p:nvCxnSpPr>
        <p:spPr>
          <a:xfrm>
            <a:off x="8844916" y="2389747"/>
            <a:ext cx="0" cy="1146789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V="1">
            <a:off x="8909044" y="2301172"/>
            <a:ext cx="1829742" cy="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>
            <a:off x="7729711" y="2301172"/>
            <a:ext cx="11808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V="1">
            <a:off x="8904852" y="611013"/>
            <a:ext cx="1" cy="169697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 flipH="1" flipV="1">
            <a:off x="8788644" y="2397036"/>
            <a:ext cx="1936800" cy="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>
            <a:off x="8975187" y="604234"/>
            <a:ext cx="0" cy="293537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9439421" y="306234"/>
                <a:ext cx="5999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421" y="306234"/>
                <a:ext cx="599971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10725444" y="2926574"/>
                <a:ext cx="5999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444" y="2926574"/>
                <a:ext cx="599971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/>
        </p:nvSpPr>
        <p:spPr>
          <a:xfrm>
            <a:off x="7491121" y="290166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SimHei" charset="-122"/>
                <a:ea typeface="SimHei" charset="-122"/>
                <a:cs typeface="SimHei" charset="-122"/>
              </a:rPr>
              <a:t>半透膜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551953" y="128141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6600"/>
                </a:solidFill>
                <a:latin typeface="SimHei" charset="-122"/>
                <a:ea typeface="SimHei" charset="-122"/>
                <a:cs typeface="SimHei" charset="-122"/>
              </a:rPr>
              <a:t>补偿板</a:t>
            </a:r>
            <a:endParaRPr lang="zh-CN" altLang="en-US" sz="2800" b="1" dirty="0">
              <a:solidFill>
                <a:srgbClr val="0066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9464063" y="734742"/>
                <a:ext cx="5999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063" y="734742"/>
                <a:ext cx="599971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线箭头连接符 24"/>
          <p:cNvCxnSpPr/>
          <p:nvPr/>
        </p:nvCxnSpPr>
        <p:spPr>
          <a:xfrm>
            <a:off x="8970991" y="2871317"/>
            <a:ext cx="1728000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9694641" y="2887478"/>
                <a:ext cx="5021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𝒅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641" y="2887478"/>
                <a:ext cx="502189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8031994" y="1227445"/>
                <a:ext cx="5021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𝒅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994" y="1227445"/>
                <a:ext cx="502189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线箭头连接符 27"/>
          <p:cNvCxnSpPr/>
          <p:nvPr/>
        </p:nvCxnSpPr>
        <p:spPr>
          <a:xfrm>
            <a:off x="8506764" y="635280"/>
            <a:ext cx="4195" cy="1640147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/>
          <p:nvPr/>
        </p:nvCxnSpPr>
        <p:spPr>
          <a:xfrm flipV="1">
            <a:off x="7941128" y="954511"/>
            <a:ext cx="365760" cy="2344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>
            <a:off x="8151121" y="294754"/>
            <a:ext cx="0" cy="288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 flipH="1" flipV="1">
            <a:off x="8151121" y="972347"/>
            <a:ext cx="0" cy="288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7969935" y="625081"/>
                <a:ext cx="283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𝒅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935" y="625081"/>
                <a:ext cx="283732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3404" r="-21277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连接符 32"/>
          <p:cNvCxnSpPr/>
          <p:nvPr/>
        </p:nvCxnSpPr>
        <p:spPr>
          <a:xfrm flipV="1">
            <a:off x="7938258" y="599109"/>
            <a:ext cx="365760" cy="2344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399724" y="1458560"/>
                <a:ext cx="5965095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条纹移动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𝑵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条，光程差改变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𝑵</m:t>
                    </m:r>
                    <m:r>
                      <a:rPr lang="zh-CN" altLang="en-US" sz="3200" b="1" i="1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endParaRPr lang="en-US" altLang="zh-CN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2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sz="32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移动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𝒅</m:t>
                    </m:r>
                    <m:r>
                      <a:rPr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𝑵</m:t>
                    </m:r>
                    <m:r>
                      <a:rPr lang="zh-CN" altLang="en-US" sz="3200" b="1" i="1" dirty="0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𝟐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24" y="1458560"/>
                <a:ext cx="5965095" cy="1077218"/>
              </a:xfrm>
              <a:prstGeom prst="rect">
                <a:avLst/>
              </a:prstGeom>
              <a:blipFill rotWithShape="0">
                <a:blip r:embed="rId11"/>
                <a:stretch>
                  <a:fillRect l="-2658" t="-9040" r="-1943" b="-15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/>
          <p:cNvSpPr txBox="1"/>
          <p:nvPr/>
        </p:nvSpPr>
        <p:spPr>
          <a:xfrm>
            <a:off x="397244" y="252558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应用：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1496747" y="2535778"/>
                <a:ext cx="54136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(1)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可测</a:t>
                </a:r>
                <a14:m>
                  <m:oMath xmlns:m="http://schemas.openxmlformats.org/officeDocument/2006/math">
                    <m:r>
                      <a:rPr lang="zh-CN" altLang="en-US" sz="32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altLang="zh-CN" sz="32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𝒅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或微小长度变化；</a:t>
                </a: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47" y="2535778"/>
                <a:ext cx="5413661" cy="584775"/>
              </a:xfrm>
              <a:prstGeom prst="rect">
                <a:avLst/>
              </a:prstGeom>
              <a:blipFill rotWithShape="0">
                <a:blip r:embed="rId12"/>
                <a:stretch>
                  <a:fillRect l="-2928" t="-16667" r="-2252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/>
          <p:cNvSpPr txBox="1"/>
          <p:nvPr/>
        </p:nvSpPr>
        <p:spPr>
          <a:xfrm>
            <a:off x="1480772" y="3120553"/>
            <a:ext cx="5724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(2)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可测透明膜厚度或折射率。</a:t>
            </a:r>
          </a:p>
        </p:txBody>
      </p:sp>
      <p:grpSp>
        <p:nvGrpSpPr>
          <p:cNvPr id="39" name="Group 30"/>
          <p:cNvGrpSpPr>
            <a:grpSpLocks/>
          </p:cNvGrpSpPr>
          <p:nvPr/>
        </p:nvGrpSpPr>
        <p:grpSpPr bwMode="auto">
          <a:xfrm>
            <a:off x="8799473" y="4250718"/>
            <a:ext cx="695325" cy="396875"/>
            <a:chOff x="5184" y="1872"/>
            <a:chExt cx="438" cy="250"/>
          </a:xfrm>
        </p:grpSpPr>
        <p:sp>
          <p:nvSpPr>
            <p:cNvPr id="40" name="AutoShape 31"/>
            <p:cNvSpPr>
              <a:spLocks noChangeArrowheads="1"/>
            </p:cNvSpPr>
            <p:nvPr/>
          </p:nvSpPr>
          <p:spPr bwMode="auto">
            <a:xfrm>
              <a:off x="5184" y="1872"/>
              <a:ext cx="432" cy="240"/>
            </a:xfrm>
            <a:prstGeom prst="wedgeRoundRectCallout">
              <a:avLst>
                <a:gd name="adj1" fmla="val -108333"/>
                <a:gd name="adj2" fmla="val 75000"/>
                <a:gd name="adj3" fmla="val 16667"/>
              </a:avLst>
            </a:prstGeom>
            <a:solidFill>
              <a:srgbClr val="FFCC99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 eaLnBrk="1" hangingPunct="1"/>
              <a:endParaRPr lang="zh-CN" altLang="zh-CN" sz="2800" b="1"/>
            </a:p>
          </p:txBody>
        </p:sp>
        <p:sp>
          <p:nvSpPr>
            <p:cNvPr id="41" name="Rectangle 32"/>
            <p:cNvSpPr>
              <a:spLocks noChangeArrowheads="1"/>
            </p:cNvSpPr>
            <p:nvPr/>
          </p:nvSpPr>
          <p:spPr bwMode="auto">
            <a:xfrm>
              <a:off x="5184" y="1872"/>
              <a:ext cx="43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2000" b="1"/>
                <a:t>薄片</a:t>
              </a:r>
              <a:endParaRPr lang="zh-CN" altLang="en-US" sz="2800" b="1"/>
            </a:p>
          </p:txBody>
        </p:sp>
      </p:grpSp>
      <p:grpSp>
        <p:nvGrpSpPr>
          <p:cNvPr id="42" name="Group 35"/>
          <p:cNvGrpSpPr>
            <a:grpSpLocks/>
          </p:cNvGrpSpPr>
          <p:nvPr/>
        </p:nvGrpSpPr>
        <p:grpSpPr bwMode="auto">
          <a:xfrm>
            <a:off x="7129630" y="4485471"/>
            <a:ext cx="2203342" cy="1712647"/>
            <a:chOff x="4080" y="2016"/>
            <a:chExt cx="1056" cy="912"/>
          </a:xfrm>
        </p:grpSpPr>
        <p:sp>
          <p:nvSpPr>
            <p:cNvPr id="43" name="Line 36"/>
            <p:cNvSpPr>
              <a:spLocks noChangeShapeType="1"/>
            </p:cNvSpPr>
            <p:nvPr/>
          </p:nvSpPr>
          <p:spPr bwMode="auto">
            <a:xfrm flipH="1">
              <a:off x="4720" y="2429"/>
              <a:ext cx="200" cy="230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Line 37"/>
            <p:cNvSpPr>
              <a:spLocks noChangeShapeType="1"/>
            </p:cNvSpPr>
            <p:nvPr/>
          </p:nvSpPr>
          <p:spPr bwMode="auto">
            <a:xfrm flipH="1">
              <a:off x="4520" y="2429"/>
              <a:ext cx="200" cy="230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/>
            </a:ln>
            <a:effectLst>
              <a:outerShdw blurRad="63500" dist="29783" dir="3885598" algn="ctr" rotWithShape="0">
                <a:schemeClr val="bg2">
                  <a:alpha val="74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Line 38"/>
            <p:cNvSpPr>
              <a:spLocks noChangeShapeType="1"/>
            </p:cNvSpPr>
            <p:nvPr/>
          </p:nvSpPr>
          <p:spPr bwMode="auto">
            <a:xfrm>
              <a:off x="4440" y="2016"/>
              <a:ext cx="320" cy="0"/>
            </a:xfrm>
            <a:prstGeom prst="line">
              <a:avLst/>
            </a:prstGeom>
            <a:noFill/>
            <a:ln w="76200">
              <a:solidFill>
                <a:srgbClr val="FF2D2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" name="Line 39"/>
            <p:cNvSpPr>
              <a:spLocks noChangeShapeType="1"/>
            </p:cNvSpPr>
            <p:nvPr/>
          </p:nvSpPr>
          <p:spPr bwMode="auto">
            <a:xfrm>
              <a:off x="5136" y="2352"/>
              <a:ext cx="0" cy="414"/>
            </a:xfrm>
            <a:prstGeom prst="line">
              <a:avLst/>
            </a:prstGeom>
            <a:noFill/>
            <a:ln w="76200">
              <a:solidFill>
                <a:srgbClr val="FF2D2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Line 40"/>
            <p:cNvSpPr>
              <a:spLocks noChangeShapeType="1"/>
            </p:cNvSpPr>
            <p:nvPr/>
          </p:nvSpPr>
          <p:spPr bwMode="auto">
            <a:xfrm flipV="1">
              <a:off x="4656" y="2016"/>
              <a:ext cx="0" cy="55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Line 41"/>
            <p:cNvSpPr>
              <a:spLocks noChangeShapeType="1"/>
            </p:cNvSpPr>
            <p:nvPr/>
          </p:nvSpPr>
          <p:spPr bwMode="auto">
            <a:xfrm flipH="1">
              <a:off x="4656" y="2592"/>
              <a:ext cx="43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Line 42"/>
            <p:cNvSpPr>
              <a:spLocks noChangeShapeType="1"/>
            </p:cNvSpPr>
            <p:nvPr/>
          </p:nvSpPr>
          <p:spPr bwMode="auto">
            <a:xfrm>
              <a:off x="4656" y="2544"/>
              <a:ext cx="0" cy="38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0" name="Object 7"/>
            <p:cNvGraphicFramePr>
              <a:graphicFrameLocks noChangeAspect="1"/>
            </p:cNvGraphicFramePr>
            <p:nvPr/>
          </p:nvGraphicFramePr>
          <p:xfrm>
            <a:off x="4080" y="2429"/>
            <a:ext cx="193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22" name="公式" r:id="rId13" imgW="114201" imgH="139579" progId="Equation.3">
                    <p:embed/>
                  </p:oleObj>
                </mc:Choice>
                <mc:Fallback>
                  <p:oleObj name="公式" r:id="rId13" imgW="114201" imgH="13957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2429"/>
                          <a:ext cx="193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Line 44"/>
            <p:cNvSpPr>
              <a:spLocks noChangeShapeType="1"/>
            </p:cNvSpPr>
            <p:nvPr/>
          </p:nvSpPr>
          <p:spPr bwMode="auto">
            <a:xfrm>
              <a:off x="4608" y="2016"/>
              <a:ext cx="0" cy="91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" name="Line 45"/>
            <p:cNvSpPr>
              <a:spLocks noChangeShapeType="1"/>
            </p:cNvSpPr>
            <p:nvPr/>
          </p:nvSpPr>
          <p:spPr bwMode="auto">
            <a:xfrm>
              <a:off x="4272" y="2544"/>
              <a:ext cx="86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53" name="Picture 33" descr="17-18-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641" y="4338934"/>
            <a:ext cx="1902886" cy="200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矩形 53"/>
          <p:cNvSpPr/>
          <p:nvPr/>
        </p:nvSpPr>
        <p:spPr>
          <a:xfrm>
            <a:off x="7885527" y="4783015"/>
            <a:ext cx="783070" cy="70338"/>
          </a:xfrm>
          <a:prstGeom prst="rect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362313" y="3732595"/>
                <a:ext cx="7020320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例：透明薄片厚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𝒍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𝟓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.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𝟐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𝒎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𝟓𝟖𝟗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𝒏𝒎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插入薄片后条纹移动了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𝑵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𝟓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条，求薄片的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折射率。</a:t>
                </a:r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3" y="3732595"/>
                <a:ext cx="7020320" cy="1384995"/>
              </a:xfrm>
              <a:prstGeom prst="rect">
                <a:avLst/>
              </a:prstGeom>
              <a:blipFill rotWithShape="0">
                <a:blip r:embed="rId16"/>
                <a:stretch>
                  <a:fillRect l="-1736" t="-5286" r="-521" b="-11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/>
          <p:cNvSpPr txBox="1"/>
          <p:nvPr/>
        </p:nvSpPr>
        <p:spPr>
          <a:xfrm>
            <a:off x="362312" y="510360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光程差改变：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2700522" y="5164470"/>
                <a:ext cx="23020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𝑛𝑙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−2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522" y="5164470"/>
                <a:ext cx="2302040" cy="43088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1480772" y="5692963"/>
                <a:ext cx="2996269" cy="818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</m:den>
                      </m:f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+1=1.28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772" y="5692963"/>
                <a:ext cx="2996269" cy="81823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48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  <p:bldP spid="36" grpId="0"/>
      <p:bldP spid="37" grpId="0"/>
      <p:bldP spid="38" grpId="0"/>
      <p:bldP spid="54" grpId="0" animBg="1"/>
      <p:bldP spid="55" grpId="0"/>
      <p:bldP spid="56" grpId="0"/>
      <p:bldP spid="57" grpId="0"/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99723" y="335170"/>
                <a:ext cx="1026845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sz="3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不垂直，则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32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sz="3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sz="3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sub>
                      <m:sup>
                        <m:r>
                          <a:rPr kumimoji="1" lang="en-US" altLang="zh-CN" sz="3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不平行，形成一空气隙劈尖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23" y="335170"/>
                <a:ext cx="10268452" cy="584775"/>
              </a:xfrm>
              <a:prstGeom prst="rect">
                <a:avLst/>
              </a:prstGeom>
              <a:blipFill rotWithShape="0">
                <a:blip r:embed="rId2"/>
                <a:stretch>
                  <a:fillRect t="-17708" r="-772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9239579" y="1046557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等厚干涉</a:t>
            </a:r>
          </a:p>
        </p:txBody>
      </p:sp>
      <p:pic>
        <p:nvPicPr>
          <p:cNvPr id="4" name="Picture 3" descr="17-n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15" y="1070314"/>
            <a:ext cx="7967326" cy="54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98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61163" y="229235"/>
            <a:ext cx="8424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rPr>
              <a:t>迈克尔逊干涉仪的应用：激光干涉引力波测量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36866" name="Picture 2" descr="https://gimg2.baidu.com/image_search/src=http%3A%2F%2Fnews.cjn.cn%2Fgnxw%2F201904%2FW020190429315962244883.jpeg&amp;refer=http%3A%2F%2Fnews.cjn.cn&amp;app=2002&amp;size=f9999,10000&amp;q=a80&amp;n=0&amp;g=0n&amp;fmt=auto?sec=1669109898&amp;t=5a24bfc51cc7fd1fe37b473b850d3fc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047523"/>
            <a:ext cx="7118985" cy="353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https://pic1.zhimg.com/80/v2-bec02594b27b627d2ca272f7442d6f70_720w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pic1.zhimg.com/80/v2-bec02594b27b627d2ca272f7442d6f70_720w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6872" name="Picture 8" descr="https://pic1.zhimg.com/v2-bec02594b27b627d2ca272f7442d6f70_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960" y="1047523"/>
            <a:ext cx="4592321" cy="41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0" descr="https://pic4.zhimg.com/v2-1556fe7e51aa28c2af988e03518e604f_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35" y="4587242"/>
            <a:ext cx="5513705" cy="208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7253510" y="5628094"/>
            <a:ext cx="4307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rPr>
              <a:t>2017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rPr>
              <a:t>年诺贝尔物理学奖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044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996" y="32706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等倾干涉的特点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859015" y="911841"/>
                <a:ext cx="4508863" cy="100213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e>
                      </m:ra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15" y="911841"/>
                <a:ext cx="4508863" cy="10021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/>
          <p:cNvSpPr>
            <a:spLocks/>
          </p:cNvSpPr>
          <p:nvPr/>
        </p:nvSpPr>
        <p:spPr bwMode="auto">
          <a:xfrm>
            <a:off x="5397315" y="927339"/>
            <a:ext cx="170138" cy="1063885"/>
          </a:xfrm>
          <a:prstGeom prst="leftBrace">
            <a:avLst>
              <a:gd name="adj1" fmla="val 88271"/>
              <a:gd name="adj2" fmla="val 50000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781729" y="835591"/>
                <a:ext cx="558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729" y="835591"/>
                <a:ext cx="558423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7797844" y="817020"/>
                <a:ext cx="19291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=1,2,⋯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844" y="817020"/>
                <a:ext cx="1929118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622615" y="1282446"/>
                <a:ext cx="1929952" cy="931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615" y="1282446"/>
                <a:ext cx="1929952" cy="9319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10134624" y="72468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77"/>
                </a:solidFill>
                <a:latin typeface="SimHei" charset="-122"/>
                <a:ea typeface="SimHei" charset="-122"/>
                <a:cs typeface="SimHei" charset="-122"/>
              </a:rPr>
              <a:t>明纹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32155" y="14596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62E"/>
                </a:solidFill>
                <a:latin typeface="SimHei" charset="-122"/>
                <a:ea typeface="SimHei" charset="-122"/>
                <a:cs typeface="SimHei" charset="-122"/>
              </a:rPr>
              <a:t>暗纹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778839" y="1548632"/>
                <a:ext cx="22417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=0,1,2,⋯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839" y="1548632"/>
                <a:ext cx="2241704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455996" y="2095083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没有零级明纹，因为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光程差恒大于零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455996" y="2679858"/>
                <a:ext cx="74671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明暗条件中没有“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”号，条纹不对称。</a:t>
                </a: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" y="2679858"/>
                <a:ext cx="7467109" cy="584775"/>
              </a:xfrm>
              <a:prstGeom prst="rect">
                <a:avLst/>
              </a:prstGeom>
              <a:blipFill rotWithShape="0">
                <a:blip r:embed="rId7"/>
                <a:stretch>
                  <a:fillRect l="-2122" t="-16667" r="-1306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455996" y="3233637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光程差也可以用折射角来表示：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6517341" y="3292767"/>
                <a:ext cx="274953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𝑛𝑑</m:t>
                      </m:r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e>
                      </m:func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341" y="3292767"/>
                <a:ext cx="2749535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9781390" y="3683771"/>
            <a:ext cx="1500012" cy="9608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连接符 17"/>
          <p:cNvCxnSpPr/>
          <p:nvPr/>
        </p:nvCxnSpPr>
        <p:spPr>
          <a:xfrm>
            <a:off x="9781390" y="4598172"/>
            <a:ext cx="150001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0748928" y="3187140"/>
                <a:ext cx="5037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928" y="3187140"/>
                <a:ext cx="503791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10731116" y="4598172"/>
                <a:ext cx="5037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116" y="4598172"/>
                <a:ext cx="503791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10777609" y="3897237"/>
                <a:ext cx="3318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𝒏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609" y="3897237"/>
                <a:ext cx="331822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连接符 22"/>
          <p:cNvCxnSpPr/>
          <p:nvPr/>
        </p:nvCxnSpPr>
        <p:spPr>
          <a:xfrm>
            <a:off x="9781390" y="3707717"/>
            <a:ext cx="150001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55996" y="380291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半波损失：</a:t>
            </a:r>
          </a:p>
        </p:txBody>
      </p:sp>
      <p:sp>
        <p:nvSpPr>
          <p:cNvPr id="25" name="AutoShape 2"/>
          <p:cNvSpPr>
            <a:spLocks/>
          </p:cNvSpPr>
          <p:nvPr/>
        </p:nvSpPr>
        <p:spPr bwMode="auto">
          <a:xfrm flipH="1">
            <a:off x="2835027" y="4417640"/>
            <a:ext cx="165383" cy="1063885"/>
          </a:xfrm>
          <a:prstGeom prst="leftBrace">
            <a:avLst>
              <a:gd name="adj1" fmla="val 88271"/>
              <a:gd name="adj2" fmla="val 50000"/>
            </a:avLst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117789" y="4381200"/>
            <a:ext cx="1826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不考虑半</a:t>
            </a:r>
            <a:endParaRPr lang="en-US" altLang="zh-CN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波损失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455996" y="4345816"/>
                <a:ext cx="23752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charset="0"/>
                        </a:rPr>
                        <m:t>&lt;</m:t>
                      </m:r>
                      <m:r>
                        <a:rPr kumimoji="1" lang="en-US" altLang="zh-CN" sz="3200" b="1" i="1" smtClean="0">
                          <a:latin typeface="Cambria Math" charset="0"/>
                        </a:rPr>
                        <m:t>𝒏</m:t>
                      </m:r>
                      <m:r>
                        <a:rPr kumimoji="1" lang="en-US" altLang="zh-CN" sz="3200" b="1" i="1" smtClean="0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" y="4345816"/>
                <a:ext cx="2375266" cy="4924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455996" y="4916170"/>
                <a:ext cx="23752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charset="0"/>
                        </a:rPr>
                        <m:t>&gt;</m:t>
                      </m:r>
                      <m:r>
                        <a:rPr kumimoji="1" lang="en-US" altLang="zh-CN" sz="3200" b="1" i="1" smtClean="0">
                          <a:latin typeface="Cambria Math" charset="0"/>
                        </a:rPr>
                        <m:t>𝒏</m:t>
                      </m:r>
                      <m:r>
                        <a:rPr kumimoji="1" lang="en-US" altLang="zh-CN" sz="3200" b="1" i="1" smtClean="0">
                          <a:latin typeface="Cambria Math" charset="0"/>
                        </a:rPr>
                        <m:t>&gt;</m:t>
                      </m:r>
                      <m:sSub>
                        <m:sSubPr>
                          <m:ctrlPr>
                            <a:rPr kumimoji="1" lang="en-US" altLang="zh-CN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" y="4916170"/>
                <a:ext cx="2375266" cy="49244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utoShape 2"/>
          <p:cNvSpPr>
            <a:spLocks/>
          </p:cNvSpPr>
          <p:nvPr/>
        </p:nvSpPr>
        <p:spPr bwMode="auto">
          <a:xfrm flipH="1">
            <a:off x="7465714" y="4450598"/>
            <a:ext cx="165383" cy="1063885"/>
          </a:xfrm>
          <a:prstGeom prst="leftBrace">
            <a:avLst>
              <a:gd name="adj1" fmla="val 88271"/>
              <a:gd name="adj2" fmla="val 50000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748476" y="464663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要加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086683" y="4378774"/>
                <a:ext cx="23752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charset="0"/>
                        </a:rPr>
                        <m:t>&gt;</m:t>
                      </m:r>
                      <m:r>
                        <a:rPr kumimoji="1" lang="en-US" altLang="zh-CN" sz="3200" b="1" i="1" smtClean="0">
                          <a:latin typeface="Cambria Math" charset="0"/>
                        </a:rPr>
                        <m:t>𝒏</m:t>
                      </m:r>
                      <m:r>
                        <a:rPr kumimoji="1" lang="en-US" altLang="zh-CN" sz="3200" b="1" i="1" smtClean="0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83" y="4378774"/>
                <a:ext cx="2375266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5086683" y="4949128"/>
                <a:ext cx="23752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charset="0"/>
                        </a:rPr>
                        <m:t>&lt;</m:t>
                      </m:r>
                      <m:r>
                        <a:rPr kumimoji="1" lang="en-US" altLang="zh-CN" sz="3200" b="1" i="1" smtClean="0">
                          <a:latin typeface="Cambria Math" charset="0"/>
                        </a:rPr>
                        <m:t>𝒏</m:t>
                      </m:r>
                      <m:r>
                        <a:rPr kumimoji="1" lang="en-US" altLang="zh-CN" sz="3200" b="1" i="1" smtClean="0">
                          <a:latin typeface="Cambria Math" charset="0"/>
                        </a:rPr>
                        <m:t>&gt;</m:t>
                      </m:r>
                      <m:sSub>
                        <m:sSubPr>
                          <m:ctrlPr>
                            <a:rPr kumimoji="1" lang="en-US" altLang="zh-CN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83" y="4949128"/>
                <a:ext cx="2375266" cy="49244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8753879" y="4449471"/>
                <a:ext cx="357470" cy="9333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𝝀</m:t>
                          </m:r>
                        </m:num>
                        <m:den>
                          <m: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879" y="4449471"/>
                <a:ext cx="357470" cy="93339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477069" y="5579686"/>
                <a:ext cx="5225020" cy="100213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e>
                      </m:ra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69" y="5579686"/>
                <a:ext cx="5225020" cy="1002134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utoShape 2"/>
          <p:cNvSpPr>
            <a:spLocks/>
          </p:cNvSpPr>
          <p:nvPr/>
        </p:nvSpPr>
        <p:spPr bwMode="auto">
          <a:xfrm>
            <a:off x="5766934" y="5591446"/>
            <a:ext cx="170138" cy="1063885"/>
          </a:xfrm>
          <a:prstGeom prst="leftBrace">
            <a:avLst>
              <a:gd name="adj1" fmla="val 88271"/>
              <a:gd name="adj2" fmla="val 50000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28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6151348" y="5577188"/>
                <a:ext cx="4886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348" y="5577188"/>
                <a:ext cx="488659" cy="43088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7897312" y="5543119"/>
                <a:ext cx="16869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=1,2,⋯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312" y="5543119"/>
                <a:ext cx="1686936" cy="43088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5992234" y="5946553"/>
                <a:ext cx="1688604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234" y="5946553"/>
                <a:ext cx="1688604" cy="815416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/>
          <p:cNvSpPr txBox="1"/>
          <p:nvPr/>
        </p:nvSpPr>
        <p:spPr>
          <a:xfrm>
            <a:off x="10063612" y="545078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77"/>
                </a:solidFill>
                <a:latin typeface="SimHei" charset="-122"/>
                <a:ea typeface="SimHei" charset="-122"/>
                <a:cs typeface="SimHei" charset="-122"/>
              </a:rPr>
              <a:t>明纹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0061143" y="610825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762E"/>
                </a:solidFill>
                <a:latin typeface="SimHei" charset="-122"/>
                <a:ea typeface="SimHei" charset="-122"/>
                <a:cs typeface="SimHei" charset="-122"/>
              </a:rPr>
              <a:t>暗纹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7878307" y="6197241"/>
                <a:ext cx="19594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=0,1,2,⋯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307" y="6197241"/>
                <a:ext cx="1959446" cy="430887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0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 animBg="1"/>
      <p:bldP spid="19" grpId="0"/>
      <p:bldP spid="20" grpId="0"/>
      <p:bldP spid="21" grpId="0"/>
      <p:bldP spid="24" grpId="0"/>
      <p:bldP spid="25" grpId="0" animBg="1"/>
      <p:bldP spid="26" grpId="0"/>
      <p:bldP spid="27" grpId="0"/>
      <p:bldP spid="28" grpId="0"/>
      <p:bldP spid="29" grpId="0" animBg="1"/>
      <p:bldP spid="30" grpId="0"/>
      <p:bldP spid="31" grpId="0"/>
      <p:bldP spid="32" grpId="0"/>
      <p:bldP spid="33" grpId="0"/>
      <p:bldP spid="34" grpId="0"/>
      <p:bldP spid="35" grpId="0" animBg="1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996" y="32706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第五节  光波的衍射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5996" y="973397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一 光波的惠更斯</a:t>
            </a:r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-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菲涅耳原理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55996" y="1558172"/>
                <a:ext cx="7160935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波阵面上各面积元所发出的球面子波在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点的相干叠加决定了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点的合振动。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" y="1558172"/>
                <a:ext cx="7160935" cy="1077218"/>
              </a:xfrm>
              <a:prstGeom prst="rect">
                <a:avLst/>
              </a:prstGeom>
              <a:blipFill rotWithShape="0">
                <a:blip r:embed="rId2"/>
                <a:stretch>
                  <a:fillRect l="-2215" t="-7386" r="-1448" b="-16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16"/>
          <p:cNvSpPr>
            <a:spLocks/>
          </p:cNvSpPr>
          <p:nvPr/>
        </p:nvSpPr>
        <p:spPr bwMode="auto">
          <a:xfrm rot="4260792">
            <a:off x="7245062" y="894397"/>
            <a:ext cx="3049989" cy="2318410"/>
          </a:xfrm>
          <a:custGeom>
            <a:avLst/>
            <a:gdLst>
              <a:gd name="T0" fmla="*/ 0 w 2396"/>
              <a:gd name="T1" fmla="*/ 784 h 1576"/>
              <a:gd name="T2" fmla="*/ 72 w 2396"/>
              <a:gd name="T3" fmla="*/ 696 h 1576"/>
              <a:gd name="T4" fmla="*/ 156 w 2396"/>
              <a:gd name="T5" fmla="*/ 604 h 1576"/>
              <a:gd name="T6" fmla="*/ 264 w 2396"/>
              <a:gd name="T7" fmla="*/ 496 h 1576"/>
              <a:gd name="T8" fmla="*/ 408 w 2396"/>
              <a:gd name="T9" fmla="*/ 376 h 1576"/>
              <a:gd name="T10" fmla="*/ 516 w 2396"/>
              <a:gd name="T11" fmla="*/ 280 h 1576"/>
              <a:gd name="T12" fmla="*/ 612 w 2396"/>
              <a:gd name="T13" fmla="*/ 216 h 1576"/>
              <a:gd name="T14" fmla="*/ 720 w 2396"/>
              <a:gd name="T15" fmla="*/ 144 h 1576"/>
              <a:gd name="T16" fmla="*/ 792 w 2396"/>
              <a:gd name="T17" fmla="*/ 100 h 1576"/>
              <a:gd name="T18" fmla="*/ 872 w 2396"/>
              <a:gd name="T19" fmla="*/ 64 h 1576"/>
              <a:gd name="T20" fmla="*/ 1024 w 2396"/>
              <a:gd name="T21" fmla="*/ 24 h 1576"/>
              <a:gd name="T22" fmla="*/ 1200 w 2396"/>
              <a:gd name="T23" fmla="*/ 0 h 1576"/>
              <a:gd name="T24" fmla="*/ 1376 w 2396"/>
              <a:gd name="T25" fmla="*/ 4 h 1576"/>
              <a:gd name="T26" fmla="*/ 1528 w 2396"/>
              <a:gd name="T27" fmla="*/ 28 h 1576"/>
              <a:gd name="T28" fmla="*/ 1692 w 2396"/>
              <a:gd name="T29" fmla="*/ 72 h 1576"/>
              <a:gd name="T30" fmla="*/ 1860 w 2396"/>
              <a:gd name="T31" fmla="*/ 148 h 1576"/>
              <a:gd name="T32" fmla="*/ 2024 w 2396"/>
              <a:gd name="T33" fmla="*/ 248 h 1576"/>
              <a:gd name="T34" fmla="*/ 2140 w 2396"/>
              <a:gd name="T35" fmla="*/ 348 h 1576"/>
              <a:gd name="T36" fmla="*/ 2264 w 2396"/>
              <a:gd name="T37" fmla="*/ 496 h 1576"/>
              <a:gd name="T38" fmla="*/ 2372 w 2396"/>
              <a:gd name="T39" fmla="*/ 676 h 1576"/>
              <a:gd name="T40" fmla="*/ 2396 w 2396"/>
              <a:gd name="T41" fmla="*/ 748 h 1576"/>
              <a:gd name="T42" fmla="*/ 2296 w 2396"/>
              <a:gd name="T43" fmla="*/ 788 h 1576"/>
              <a:gd name="T44" fmla="*/ 2152 w 2396"/>
              <a:gd name="T45" fmla="*/ 872 h 1576"/>
              <a:gd name="T46" fmla="*/ 2020 w 2396"/>
              <a:gd name="T47" fmla="*/ 972 h 1576"/>
              <a:gd name="T48" fmla="*/ 1892 w 2396"/>
              <a:gd name="T49" fmla="*/ 1080 h 1576"/>
              <a:gd name="T50" fmla="*/ 1764 w 2396"/>
              <a:gd name="T51" fmla="*/ 1212 h 1576"/>
              <a:gd name="T52" fmla="*/ 1692 w 2396"/>
              <a:gd name="T53" fmla="*/ 1300 h 1576"/>
              <a:gd name="T54" fmla="*/ 1596 w 2396"/>
              <a:gd name="T55" fmla="*/ 1428 h 1576"/>
              <a:gd name="T56" fmla="*/ 1492 w 2396"/>
              <a:gd name="T57" fmla="*/ 1576 h 1576"/>
              <a:gd name="T58" fmla="*/ 1428 w 2396"/>
              <a:gd name="T59" fmla="*/ 1488 h 1576"/>
              <a:gd name="T60" fmla="*/ 1332 w 2396"/>
              <a:gd name="T61" fmla="*/ 1376 h 1576"/>
              <a:gd name="T62" fmla="*/ 1248 w 2396"/>
              <a:gd name="T63" fmla="*/ 1288 h 1576"/>
              <a:gd name="T64" fmla="*/ 1096 w 2396"/>
              <a:gd name="T65" fmla="*/ 1172 h 1576"/>
              <a:gd name="T66" fmla="*/ 924 w 2396"/>
              <a:gd name="T67" fmla="*/ 1048 h 1576"/>
              <a:gd name="T68" fmla="*/ 756 w 2396"/>
              <a:gd name="T69" fmla="*/ 964 h 1576"/>
              <a:gd name="T70" fmla="*/ 612 w 2396"/>
              <a:gd name="T71" fmla="*/ 904 h 1576"/>
              <a:gd name="T72" fmla="*/ 424 w 2396"/>
              <a:gd name="T73" fmla="*/ 844 h 1576"/>
              <a:gd name="T74" fmla="*/ 204 w 2396"/>
              <a:gd name="T75" fmla="*/ 796 h 1576"/>
              <a:gd name="T76" fmla="*/ 32 w 2396"/>
              <a:gd name="T77" fmla="*/ 780 h 1576"/>
              <a:gd name="T78" fmla="*/ 0 w 2396"/>
              <a:gd name="T79" fmla="*/ 784 h 1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396" h="1576">
                <a:moveTo>
                  <a:pt x="0" y="784"/>
                </a:moveTo>
                <a:lnTo>
                  <a:pt x="72" y="696"/>
                </a:lnTo>
                <a:lnTo>
                  <a:pt x="156" y="604"/>
                </a:lnTo>
                <a:lnTo>
                  <a:pt x="264" y="496"/>
                </a:lnTo>
                <a:lnTo>
                  <a:pt x="408" y="376"/>
                </a:lnTo>
                <a:lnTo>
                  <a:pt x="516" y="280"/>
                </a:lnTo>
                <a:lnTo>
                  <a:pt x="612" y="216"/>
                </a:lnTo>
                <a:lnTo>
                  <a:pt x="720" y="144"/>
                </a:lnTo>
                <a:lnTo>
                  <a:pt x="792" y="100"/>
                </a:lnTo>
                <a:lnTo>
                  <a:pt x="872" y="64"/>
                </a:lnTo>
                <a:lnTo>
                  <a:pt x="1024" y="24"/>
                </a:lnTo>
                <a:lnTo>
                  <a:pt x="1200" y="0"/>
                </a:lnTo>
                <a:lnTo>
                  <a:pt x="1376" y="4"/>
                </a:lnTo>
                <a:lnTo>
                  <a:pt x="1528" y="28"/>
                </a:lnTo>
                <a:lnTo>
                  <a:pt x="1692" y="72"/>
                </a:lnTo>
                <a:lnTo>
                  <a:pt x="1860" y="148"/>
                </a:lnTo>
                <a:lnTo>
                  <a:pt x="2024" y="248"/>
                </a:lnTo>
                <a:lnTo>
                  <a:pt x="2140" y="348"/>
                </a:lnTo>
                <a:lnTo>
                  <a:pt x="2264" y="496"/>
                </a:lnTo>
                <a:lnTo>
                  <a:pt x="2372" y="676"/>
                </a:lnTo>
                <a:lnTo>
                  <a:pt x="2396" y="748"/>
                </a:lnTo>
                <a:lnTo>
                  <a:pt x="2296" y="788"/>
                </a:lnTo>
                <a:lnTo>
                  <a:pt x="2152" y="872"/>
                </a:lnTo>
                <a:lnTo>
                  <a:pt x="2020" y="972"/>
                </a:lnTo>
                <a:lnTo>
                  <a:pt x="1892" y="1080"/>
                </a:lnTo>
                <a:lnTo>
                  <a:pt x="1764" y="1212"/>
                </a:lnTo>
                <a:lnTo>
                  <a:pt x="1692" y="1300"/>
                </a:lnTo>
                <a:lnTo>
                  <a:pt x="1596" y="1428"/>
                </a:lnTo>
                <a:lnTo>
                  <a:pt x="1492" y="1576"/>
                </a:lnTo>
                <a:lnTo>
                  <a:pt x="1428" y="1488"/>
                </a:lnTo>
                <a:lnTo>
                  <a:pt x="1332" y="1376"/>
                </a:lnTo>
                <a:lnTo>
                  <a:pt x="1248" y="1288"/>
                </a:lnTo>
                <a:lnTo>
                  <a:pt x="1096" y="1172"/>
                </a:lnTo>
                <a:lnTo>
                  <a:pt x="924" y="1048"/>
                </a:lnTo>
                <a:lnTo>
                  <a:pt x="756" y="964"/>
                </a:lnTo>
                <a:lnTo>
                  <a:pt x="612" y="904"/>
                </a:lnTo>
                <a:lnTo>
                  <a:pt x="424" y="844"/>
                </a:lnTo>
                <a:lnTo>
                  <a:pt x="204" y="796"/>
                </a:lnTo>
                <a:lnTo>
                  <a:pt x="32" y="780"/>
                </a:lnTo>
                <a:lnTo>
                  <a:pt x="0" y="784"/>
                </a:lnTo>
                <a:close/>
              </a:path>
            </a:pathLst>
          </a:custGeom>
          <a:gradFill rotWithShape="0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017392" y="1885069"/>
            <a:ext cx="281354" cy="387593"/>
          </a:xfrm>
          <a:prstGeom prst="ellipse">
            <a:avLst/>
          </a:prstGeom>
          <a:pattFill prst="wdUpDiag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箭头连接符 9"/>
          <p:cNvCxnSpPr/>
          <p:nvPr/>
        </p:nvCxnSpPr>
        <p:spPr>
          <a:xfrm flipV="1">
            <a:off x="9158066" y="1473764"/>
            <a:ext cx="998805" cy="591034"/>
          </a:xfrm>
          <a:prstGeom prst="straightConnector1">
            <a:avLst/>
          </a:prstGeom>
          <a:ln w="50800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0146503" y="1195444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zh-CN" alt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𝒏</m:t>
                          </m:r>
                        </m:e>
                      </m:acc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503" y="1195444"/>
                <a:ext cx="330219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箭头连接符 13"/>
          <p:cNvCxnSpPr/>
          <p:nvPr/>
        </p:nvCxnSpPr>
        <p:spPr>
          <a:xfrm>
            <a:off x="9149100" y="2075454"/>
            <a:ext cx="1989276" cy="439298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1183203" y="2528820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203" y="2528820"/>
                <a:ext cx="346249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椭圆 17"/>
          <p:cNvSpPr/>
          <p:nvPr/>
        </p:nvSpPr>
        <p:spPr>
          <a:xfrm>
            <a:off x="11068036" y="2456820"/>
            <a:ext cx="144000" cy="144000"/>
          </a:xfrm>
          <a:prstGeom prst="ellipse">
            <a:avLst/>
          </a:prstGeom>
          <a:solidFill>
            <a:srgbClr val="CC00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0264149" y="2427580"/>
                <a:ext cx="2901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𝒓</m:t>
                          </m:r>
                        </m:e>
                      </m:ac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149" y="2427580"/>
                <a:ext cx="290144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8685670" y="1464569"/>
                <a:ext cx="5055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</a:rPr>
                        <m:t>𝑑𝑆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670" y="1464569"/>
                <a:ext cx="505523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任意形状 20"/>
          <p:cNvSpPr/>
          <p:nvPr/>
        </p:nvSpPr>
        <p:spPr>
          <a:xfrm>
            <a:off x="9495693" y="1885069"/>
            <a:ext cx="57706" cy="309489"/>
          </a:xfrm>
          <a:custGeom>
            <a:avLst/>
            <a:gdLst>
              <a:gd name="connsiteX0" fmla="*/ 0 w 57706"/>
              <a:gd name="connsiteY0" fmla="*/ 0 h 309489"/>
              <a:gd name="connsiteX1" fmla="*/ 56271 w 57706"/>
              <a:gd name="connsiteY1" fmla="*/ 154745 h 309489"/>
              <a:gd name="connsiteX2" fmla="*/ 42204 w 57706"/>
              <a:gd name="connsiteY2" fmla="*/ 309489 h 309489"/>
              <a:gd name="connsiteX3" fmla="*/ 42204 w 57706"/>
              <a:gd name="connsiteY3" fmla="*/ 309489 h 30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06" h="309489">
                <a:moveTo>
                  <a:pt x="0" y="0"/>
                </a:moveTo>
                <a:cubicBezTo>
                  <a:pt x="24618" y="51582"/>
                  <a:pt x="49237" y="103164"/>
                  <a:pt x="56271" y="154745"/>
                </a:cubicBezTo>
                <a:cubicBezTo>
                  <a:pt x="63305" y="206326"/>
                  <a:pt x="42204" y="309489"/>
                  <a:pt x="42204" y="309489"/>
                </a:cubicBezTo>
                <a:lnTo>
                  <a:pt x="42204" y="309489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9574760" y="1770546"/>
                <a:ext cx="3238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760" y="1770546"/>
                <a:ext cx="323807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455996" y="2637781"/>
            <a:ext cx="71609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衍射现象本质上是无数多个无限小子波</a:t>
            </a:r>
            <a:endParaRPr lang="en-US" altLang="zh-CN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的干涉效应。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8120619" y="2418828"/>
                <a:ext cx="2971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</a:rPr>
                        <m:t>𝑆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619" y="2418828"/>
                <a:ext cx="297133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2914924" y="4041250"/>
                <a:ext cx="6087436" cy="955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</a:rPr>
                        <m:t>𝑑</m:t>
                      </m:r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mr-IN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𝑑𝑆</m:t>
                      </m:r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924" y="4041250"/>
                <a:ext cx="6087436" cy="95571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9161631" y="2221882"/>
                <a:ext cx="3895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31" y="2221882"/>
                <a:ext cx="389530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455996" y="3714999"/>
                <a:ext cx="42466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𝒅𝑺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点引起的振动：</a:t>
                </a: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" y="3714999"/>
                <a:ext cx="4246675" cy="584775"/>
              </a:xfrm>
              <a:prstGeom prst="rect">
                <a:avLst/>
              </a:prstGeom>
              <a:blipFill rotWithShape="0">
                <a:blip r:embed="rId11"/>
                <a:stretch>
                  <a:fillRect t="-16667" r="-3161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连接符 32"/>
          <p:cNvCxnSpPr/>
          <p:nvPr/>
        </p:nvCxnSpPr>
        <p:spPr>
          <a:xfrm>
            <a:off x="4194166" y="4889934"/>
            <a:ext cx="913183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圆角矩形标注 34"/>
              <p:cNvSpPr/>
              <p:nvPr/>
            </p:nvSpPr>
            <p:spPr>
              <a:xfrm>
                <a:off x="1328757" y="5263703"/>
                <a:ext cx="2348556" cy="635444"/>
              </a:xfrm>
              <a:prstGeom prst="wedgeRoundRectCallout">
                <a:avLst>
                  <a:gd name="adj1" fmla="val 69016"/>
                  <a:gd name="adj2" fmla="val -116821"/>
                  <a:gd name="adj3" fmla="val 16667"/>
                </a:avLst>
              </a:prstGeom>
              <a:solidFill>
                <a:srgbClr val="FFDED7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C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C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点的振幅</a:t>
                </a:r>
              </a:p>
            </p:txBody>
          </p:sp>
        </mc:Choice>
        <mc:Fallback xmlns="">
          <p:sp>
            <p:nvSpPr>
              <p:cNvPr id="35" name="圆角矩形标注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757" y="5263703"/>
                <a:ext cx="2348556" cy="635444"/>
              </a:xfrm>
              <a:prstGeom prst="wedgeRoundRectCallout">
                <a:avLst>
                  <a:gd name="adj1" fmla="val 69016"/>
                  <a:gd name="adj2" fmla="val -116821"/>
                  <a:gd name="adj3" fmla="val 16667"/>
                </a:avLst>
              </a:prstGeom>
              <a:blipFill rotWithShape="0">
                <a:blip r:embed="rId12"/>
                <a:stretch>
                  <a:fillRect b="-12500"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椭圆 35"/>
          <p:cNvSpPr/>
          <p:nvPr/>
        </p:nvSpPr>
        <p:spPr>
          <a:xfrm>
            <a:off x="5101575" y="4041250"/>
            <a:ext cx="973984" cy="534172"/>
          </a:xfrm>
          <a:prstGeom prst="ellipse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圆角矩形标注 36"/>
          <p:cNvSpPr/>
          <p:nvPr/>
        </p:nvSpPr>
        <p:spPr>
          <a:xfrm>
            <a:off x="6309130" y="3405806"/>
            <a:ext cx="2014993" cy="635444"/>
          </a:xfrm>
          <a:prstGeom prst="wedgeRoundRectCallout">
            <a:avLst>
              <a:gd name="adj1" fmla="val -54140"/>
              <a:gd name="adj2" fmla="val 8685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各向异性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38" name="直线连接符 37"/>
          <p:cNvCxnSpPr/>
          <p:nvPr/>
        </p:nvCxnSpPr>
        <p:spPr>
          <a:xfrm>
            <a:off x="5326658" y="5084536"/>
            <a:ext cx="631984" cy="0"/>
          </a:xfrm>
          <a:prstGeom prst="line">
            <a:avLst/>
          </a:prstGeom>
          <a:ln w="508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标注 39"/>
          <p:cNvSpPr/>
          <p:nvPr/>
        </p:nvSpPr>
        <p:spPr>
          <a:xfrm>
            <a:off x="6533076" y="5266940"/>
            <a:ext cx="1678503" cy="635444"/>
          </a:xfrm>
          <a:prstGeom prst="wedgeRoundRectCallout">
            <a:avLst>
              <a:gd name="adj1" fmla="val -73544"/>
              <a:gd name="adj2" fmla="val -88041"/>
              <a:gd name="adj3" fmla="val 16667"/>
            </a:avLst>
          </a:prstGeom>
          <a:solidFill>
            <a:srgbClr val="CCFFCC"/>
          </a:solidFill>
          <a:ln w="254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球面波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455996" y="6045298"/>
                <a:ext cx="94339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𝒇</m:t>
                    </m:r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(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)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：随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增大而减小，当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𝟐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时，</a:t>
                </a:r>
                <a:r>
                  <a:rPr lang="en-US" altLang="zh-CN" sz="3200" b="1" dirty="0"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latin typeface="Cambria Math" charset="0"/>
                        <a:ea typeface="SimHei" charset="-122"/>
                        <a:cs typeface="SimHei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dPr>
                      <m:e>
                        <m:r>
                          <a:rPr lang="en-US" altLang="zh-CN" sz="3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" y="6045298"/>
                <a:ext cx="9433929" cy="584775"/>
              </a:xfrm>
              <a:prstGeom prst="rect">
                <a:avLst/>
              </a:prstGeom>
              <a:blipFill rotWithShape="0">
                <a:blip r:embed="rId13"/>
                <a:stretch>
                  <a:fillRect t="-18750" r="-840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  <p:bldP spid="11" grpId="0"/>
      <p:bldP spid="17" grpId="0"/>
      <p:bldP spid="18" grpId="0" animBg="1"/>
      <p:bldP spid="19" grpId="0"/>
      <p:bldP spid="20" grpId="0"/>
      <p:bldP spid="21" grpId="0" animBg="1"/>
      <p:bldP spid="22" grpId="0"/>
      <p:bldP spid="23" grpId="0"/>
      <p:bldP spid="27" grpId="0"/>
      <p:bldP spid="28" grpId="0"/>
      <p:bldP spid="29" grpId="0"/>
      <p:bldP spid="31" grpId="0"/>
      <p:bldP spid="35" grpId="0" animBg="1"/>
      <p:bldP spid="36" grpId="0" animBg="1"/>
      <p:bldP spid="37" grpId="0" animBg="1"/>
      <p:bldP spid="40" grpId="0" animBg="1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6"/>
          <p:cNvSpPr>
            <a:spLocks/>
          </p:cNvSpPr>
          <p:nvPr/>
        </p:nvSpPr>
        <p:spPr bwMode="auto">
          <a:xfrm rot="4260792">
            <a:off x="7245062" y="894397"/>
            <a:ext cx="3049989" cy="2318410"/>
          </a:xfrm>
          <a:custGeom>
            <a:avLst/>
            <a:gdLst>
              <a:gd name="T0" fmla="*/ 0 w 2396"/>
              <a:gd name="T1" fmla="*/ 784 h 1576"/>
              <a:gd name="T2" fmla="*/ 72 w 2396"/>
              <a:gd name="T3" fmla="*/ 696 h 1576"/>
              <a:gd name="T4" fmla="*/ 156 w 2396"/>
              <a:gd name="T5" fmla="*/ 604 h 1576"/>
              <a:gd name="T6" fmla="*/ 264 w 2396"/>
              <a:gd name="T7" fmla="*/ 496 h 1576"/>
              <a:gd name="T8" fmla="*/ 408 w 2396"/>
              <a:gd name="T9" fmla="*/ 376 h 1576"/>
              <a:gd name="T10" fmla="*/ 516 w 2396"/>
              <a:gd name="T11" fmla="*/ 280 h 1576"/>
              <a:gd name="T12" fmla="*/ 612 w 2396"/>
              <a:gd name="T13" fmla="*/ 216 h 1576"/>
              <a:gd name="T14" fmla="*/ 720 w 2396"/>
              <a:gd name="T15" fmla="*/ 144 h 1576"/>
              <a:gd name="T16" fmla="*/ 792 w 2396"/>
              <a:gd name="T17" fmla="*/ 100 h 1576"/>
              <a:gd name="T18" fmla="*/ 872 w 2396"/>
              <a:gd name="T19" fmla="*/ 64 h 1576"/>
              <a:gd name="T20" fmla="*/ 1024 w 2396"/>
              <a:gd name="T21" fmla="*/ 24 h 1576"/>
              <a:gd name="T22" fmla="*/ 1200 w 2396"/>
              <a:gd name="T23" fmla="*/ 0 h 1576"/>
              <a:gd name="T24" fmla="*/ 1376 w 2396"/>
              <a:gd name="T25" fmla="*/ 4 h 1576"/>
              <a:gd name="T26" fmla="*/ 1528 w 2396"/>
              <a:gd name="T27" fmla="*/ 28 h 1576"/>
              <a:gd name="T28" fmla="*/ 1692 w 2396"/>
              <a:gd name="T29" fmla="*/ 72 h 1576"/>
              <a:gd name="T30" fmla="*/ 1860 w 2396"/>
              <a:gd name="T31" fmla="*/ 148 h 1576"/>
              <a:gd name="T32" fmla="*/ 2024 w 2396"/>
              <a:gd name="T33" fmla="*/ 248 h 1576"/>
              <a:gd name="T34" fmla="*/ 2140 w 2396"/>
              <a:gd name="T35" fmla="*/ 348 h 1576"/>
              <a:gd name="T36" fmla="*/ 2264 w 2396"/>
              <a:gd name="T37" fmla="*/ 496 h 1576"/>
              <a:gd name="T38" fmla="*/ 2372 w 2396"/>
              <a:gd name="T39" fmla="*/ 676 h 1576"/>
              <a:gd name="T40" fmla="*/ 2396 w 2396"/>
              <a:gd name="T41" fmla="*/ 748 h 1576"/>
              <a:gd name="T42" fmla="*/ 2296 w 2396"/>
              <a:gd name="T43" fmla="*/ 788 h 1576"/>
              <a:gd name="T44" fmla="*/ 2152 w 2396"/>
              <a:gd name="T45" fmla="*/ 872 h 1576"/>
              <a:gd name="T46" fmla="*/ 2020 w 2396"/>
              <a:gd name="T47" fmla="*/ 972 h 1576"/>
              <a:gd name="T48" fmla="*/ 1892 w 2396"/>
              <a:gd name="T49" fmla="*/ 1080 h 1576"/>
              <a:gd name="T50" fmla="*/ 1764 w 2396"/>
              <a:gd name="T51" fmla="*/ 1212 h 1576"/>
              <a:gd name="T52" fmla="*/ 1692 w 2396"/>
              <a:gd name="T53" fmla="*/ 1300 h 1576"/>
              <a:gd name="T54" fmla="*/ 1596 w 2396"/>
              <a:gd name="T55" fmla="*/ 1428 h 1576"/>
              <a:gd name="T56" fmla="*/ 1492 w 2396"/>
              <a:gd name="T57" fmla="*/ 1576 h 1576"/>
              <a:gd name="T58" fmla="*/ 1428 w 2396"/>
              <a:gd name="T59" fmla="*/ 1488 h 1576"/>
              <a:gd name="T60" fmla="*/ 1332 w 2396"/>
              <a:gd name="T61" fmla="*/ 1376 h 1576"/>
              <a:gd name="T62" fmla="*/ 1248 w 2396"/>
              <a:gd name="T63" fmla="*/ 1288 h 1576"/>
              <a:gd name="T64" fmla="*/ 1096 w 2396"/>
              <a:gd name="T65" fmla="*/ 1172 h 1576"/>
              <a:gd name="T66" fmla="*/ 924 w 2396"/>
              <a:gd name="T67" fmla="*/ 1048 h 1576"/>
              <a:gd name="T68" fmla="*/ 756 w 2396"/>
              <a:gd name="T69" fmla="*/ 964 h 1576"/>
              <a:gd name="T70" fmla="*/ 612 w 2396"/>
              <a:gd name="T71" fmla="*/ 904 h 1576"/>
              <a:gd name="T72" fmla="*/ 424 w 2396"/>
              <a:gd name="T73" fmla="*/ 844 h 1576"/>
              <a:gd name="T74" fmla="*/ 204 w 2396"/>
              <a:gd name="T75" fmla="*/ 796 h 1576"/>
              <a:gd name="T76" fmla="*/ 32 w 2396"/>
              <a:gd name="T77" fmla="*/ 780 h 1576"/>
              <a:gd name="T78" fmla="*/ 0 w 2396"/>
              <a:gd name="T79" fmla="*/ 784 h 1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396" h="1576">
                <a:moveTo>
                  <a:pt x="0" y="784"/>
                </a:moveTo>
                <a:lnTo>
                  <a:pt x="72" y="696"/>
                </a:lnTo>
                <a:lnTo>
                  <a:pt x="156" y="604"/>
                </a:lnTo>
                <a:lnTo>
                  <a:pt x="264" y="496"/>
                </a:lnTo>
                <a:lnTo>
                  <a:pt x="408" y="376"/>
                </a:lnTo>
                <a:lnTo>
                  <a:pt x="516" y="280"/>
                </a:lnTo>
                <a:lnTo>
                  <a:pt x="612" y="216"/>
                </a:lnTo>
                <a:lnTo>
                  <a:pt x="720" y="144"/>
                </a:lnTo>
                <a:lnTo>
                  <a:pt x="792" y="100"/>
                </a:lnTo>
                <a:lnTo>
                  <a:pt x="872" y="64"/>
                </a:lnTo>
                <a:lnTo>
                  <a:pt x="1024" y="24"/>
                </a:lnTo>
                <a:lnTo>
                  <a:pt x="1200" y="0"/>
                </a:lnTo>
                <a:lnTo>
                  <a:pt x="1376" y="4"/>
                </a:lnTo>
                <a:lnTo>
                  <a:pt x="1528" y="28"/>
                </a:lnTo>
                <a:lnTo>
                  <a:pt x="1692" y="72"/>
                </a:lnTo>
                <a:lnTo>
                  <a:pt x="1860" y="148"/>
                </a:lnTo>
                <a:lnTo>
                  <a:pt x="2024" y="248"/>
                </a:lnTo>
                <a:lnTo>
                  <a:pt x="2140" y="348"/>
                </a:lnTo>
                <a:lnTo>
                  <a:pt x="2264" y="496"/>
                </a:lnTo>
                <a:lnTo>
                  <a:pt x="2372" y="676"/>
                </a:lnTo>
                <a:lnTo>
                  <a:pt x="2396" y="748"/>
                </a:lnTo>
                <a:lnTo>
                  <a:pt x="2296" y="788"/>
                </a:lnTo>
                <a:lnTo>
                  <a:pt x="2152" y="872"/>
                </a:lnTo>
                <a:lnTo>
                  <a:pt x="2020" y="972"/>
                </a:lnTo>
                <a:lnTo>
                  <a:pt x="1892" y="1080"/>
                </a:lnTo>
                <a:lnTo>
                  <a:pt x="1764" y="1212"/>
                </a:lnTo>
                <a:lnTo>
                  <a:pt x="1692" y="1300"/>
                </a:lnTo>
                <a:lnTo>
                  <a:pt x="1596" y="1428"/>
                </a:lnTo>
                <a:lnTo>
                  <a:pt x="1492" y="1576"/>
                </a:lnTo>
                <a:lnTo>
                  <a:pt x="1428" y="1488"/>
                </a:lnTo>
                <a:lnTo>
                  <a:pt x="1332" y="1376"/>
                </a:lnTo>
                <a:lnTo>
                  <a:pt x="1248" y="1288"/>
                </a:lnTo>
                <a:lnTo>
                  <a:pt x="1096" y="1172"/>
                </a:lnTo>
                <a:lnTo>
                  <a:pt x="924" y="1048"/>
                </a:lnTo>
                <a:lnTo>
                  <a:pt x="756" y="964"/>
                </a:lnTo>
                <a:lnTo>
                  <a:pt x="612" y="904"/>
                </a:lnTo>
                <a:lnTo>
                  <a:pt x="424" y="844"/>
                </a:lnTo>
                <a:lnTo>
                  <a:pt x="204" y="796"/>
                </a:lnTo>
                <a:lnTo>
                  <a:pt x="32" y="780"/>
                </a:lnTo>
                <a:lnTo>
                  <a:pt x="0" y="784"/>
                </a:lnTo>
                <a:close/>
              </a:path>
            </a:pathLst>
          </a:custGeom>
          <a:gradFill rotWithShape="0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9017392" y="1885069"/>
            <a:ext cx="281354" cy="387593"/>
          </a:xfrm>
          <a:prstGeom prst="ellipse">
            <a:avLst/>
          </a:prstGeom>
          <a:pattFill prst="wdUpDiag">
            <a:fgClr>
              <a:srgbClr val="C000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" name="直线箭头连接符 3"/>
          <p:cNvCxnSpPr/>
          <p:nvPr/>
        </p:nvCxnSpPr>
        <p:spPr>
          <a:xfrm flipV="1">
            <a:off x="9158066" y="1473764"/>
            <a:ext cx="998805" cy="591034"/>
          </a:xfrm>
          <a:prstGeom prst="straightConnector1">
            <a:avLst/>
          </a:prstGeom>
          <a:ln w="50800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0146503" y="1195444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zh-CN" alt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𝒏</m:t>
                          </m:r>
                        </m:e>
                      </m:acc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503" y="1195444"/>
                <a:ext cx="330219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箭头连接符 5"/>
          <p:cNvCxnSpPr/>
          <p:nvPr/>
        </p:nvCxnSpPr>
        <p:spPr>
          <a:xfrm>
            <a:off x="9149100" y="2075454"/>
            <a:ext cx="1989276" cy="439298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1183203" y="2528820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203" y="2528820"/>
                <a:ext cx="346249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椭圆 7"/>
          <p:cNvSpPr/>
          <p:nvPr/>
        </p:nvSpPr>
        <p:spPr>
          <a:xfrm>
            <a:off x="11068036" y="2456820"/>
            <a:ext cx="144000" cy="144000"/>
          </a:xfrm>
          <a:prstGeom prst="ellipse">
            <a:avLst/>
          </a:prstGeom>
          <a:solidFill>
            <a:srgbClr val="CC00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0264149" y="2427580"/>
                <a:ext cx="2901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𝒓</m:t>
                          </m:r>
                        </m:e>
                      </m:ac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149" y="2427580"/>
                <a:ext cx="290144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8685670" y="1464569"/>
                <a:ext cx="5055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</a:rPr>
                        <m:t>𝑑𝑆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670" y="1464569"/>
                <a:ext cx="505523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任意形状 10"/>
          <p:cNvSpPr/>
          <p:nvPr/>
        </p:nvSpPr>
        <p:spPr>
          <a:xfrm>
            <a:off x="9495693" y="1885069"/>
            <a:ext cx="57706" cy="309489"/>
          </a:xfrm>
          <a:custGeom>
            <a:avLst/>
            <a:gdLst>
              <a:gd name="connsiteX0" fmla="*/ 0 w 57706"/>
              <a:gd name="connsiteY0" fmla="*/ 0 h 309489"/>
              <a:gd name="connsiteX1" fmla="*/ 56271 w 57706"/>
              <a:gd name="connsiteY1" fmla="*/ 154745 h 309489"/>
              <a:gd name="connsiteX2" fmla="*/ 42204 w 57706"/>
              <a:gd name="connsiteY2" fmla="*/ 309489 h 309489"/>
              <a:gd name="connsiteX3" fmla="*/ 42204 w 57706"/>
              <a:gd name="connsiteY3" fmla="*/ 309489 h 30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06" h="309489">
                <a:moveTo>
                  <a:pt x="0" y="0"/>
                </a:moveTo>
                <a:cubicBezTo>
                  <a:pt x="24618" y="51582"/>
                  <a:pt x="49237" y="103164"/>
                  <a:pt x="56271" y="154745"/>
                </a:cubicBezTo>
                <a:cubicBezTo>
                  <a:pt x="63305" y="206326"/>
                  <a:pt x="42204" y="309489"/>
                  <a:pt x="42204" y="309489"/>
                </a:cubicBezTo>
                <a:lnTo>
                  <a:pt x="42204" y="309489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9574760" y="1770546"/>
                <a:ext cx="3238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760" y="1770546"/>
                <a:ext cx="323807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8120619" y="2418828"/>
                <a:ext cx="2971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</a:rPr>
                        <m:t>𝑆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619" y="2418828"/>
                <a:ext cx="297133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9161631" y="2221882"/>
                <a:ext cx="3895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31" y="2221882"/>
                <a:ext cx="389530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455996" y="327066"/>
                <a:ext cx="68547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整个波阵面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𝑺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点所产生的合振动：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" y="327066"/>
                <a:ext cx="6854762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2313" t="-16667" r="-1601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652634" y="1032611"/>
                <a:ext cx="2408288" cy="1150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kumimoji="1" lang="is-I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3200" b="0" i="1" smtClean="0">
                              <a:latin typeface="Cambria Math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𝑃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34" y="1032611"/>
                <a:ext cx="2408288" cy="115095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080430" y="2286730"/>
                <a:ext cx="6562246" cy="1154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600" b="0" i="1" smtClean="0">
                          <a:latin typeface="Cambria Math" charset="0"/>
                        </a:rPr>
                        <m:t>𝑐</m:t>
                      </m:r>
                      <m:nary>
                        <m:naryPr>
                          <m:chr m:val="∬"/>
                          <m:ctrlPr>
                            <a:rPr kumimoji="1" lang="is-IS" altLang="zh-CN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3200" i="1">
                              <a:latin typeface="Cambria Math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mr-IN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den>
                          </m:f>
                          <m:func>
                            <m:func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3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  <m:r>
                        <a:rPr kumimoji="1" lang="en-US" altLang="zh-CN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𝑑𝑆</m:t>
                      </m:r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30" y="2286730"/>
                <a:ext cx="6562246" cy="115499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455996" y="4293275"/>
            <a:ext cx="112646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通常情况此积分非常复杂。但若波阵面具有某些空间对称性，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积分计算较为简单。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068671" y="3540849"/>
            <a:ext cx="4493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菲涅耳衍射积分公式</a:t>
            </a:r>
          </a:p>
        </p:txBody>
      </p:sp>
    </p:spTree>
    <p:extLst>
      <p:ext uri="{BB962C8B-B14F-4D97-AF65-F5344CB8AC3E}">
        <p14:creationId xmlns:p14="http://schemas.microsoft.com/office/powerpoint/2010/main" val="109758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996" y="27079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两种衍射形式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5996" y="855569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(1)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菲涅耳衍射：近场衍射</a:t>
            </a:r>
          </a:p>
        </p:txBody>
      </p:sp>
      <p:grpSp>
        <p:nvGrpSpPr>
          <p:cNvPr id="4" name="Group 69"/>
          <p:cNvGrpSpPr>
            <a:grpSpLocks/>
          </p:cNvGrpSpPr>
          <p:nvPr/>
        </p:nvGrpSpPr>
        <p:grpSpPr bwMode="auto">
          <a:xfrm>
            <a:off x="939167" y="1468480"/>
            <a:ext cx="3262313" cy="2209800"/>
            <a:chOff x="2592" y="1776"/>
            <a:chExt cx="2055" cy="1488"/>
          </a:xfrm>
        </p:grpSpPr>
        <p:sp>
          <p:nvSpPr>
            <p:cNvPr id="5" name="Line 70"/>
            <p:cNvSpPr>
              <a:spLocks noChangeShapeType="1"/>
            </p:cNvSpPr>
            <p:nvPr/>
          </p:nvSpPr>
          <p:spPr bwMode="auto">
            <a:xfrm>
              <a:off x="3216" y="2112"/>
              <a:ext cx="0" cy="384"/>
            </a:xfrm>
            <a:prstGeom prst="line">
              <a:avLst/>
            </a:prstGeom>
            <a:noFill/>
            <a:ln w="57150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Line 71"/>
            <p:cNvSpPr>
              <a:spLocks noChangeShapeType="1"/>
            </p:cNvSpPr>
            <p:nvPr/>
          </p:nvSpPr>
          <p:spPr bwMode="auto">
            <a:xfrm>
              <a:off x="3216" y="2784"/>
              <a:ext cx="0" cy="384"/>
            </a:xfrm>
            <a:prstGeom prst="line">
              <a:avLst/>
            </a:prstGeom>
            <a:noFill/>
            <a:ln w="57150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Line 72"/>
            <p:cNvSpPr>
              <a:spLocks noChangeShapeType="1"/>
            </p:cNvSpPr>
            <p:nvPr/>
          </p:nvSpPr>
          <p:spPr bwMode="auto">
            <a:xfrm flipV="1">
              <a:off x="2736" y="2496"/>
              <a:ext cx="480" cy="14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73"/>
            <p:cNvSpPr>
              <a:spLocks noChangeShapeType="1"/>
            </p:cNvSpPr>
            <p:nvPr/>
          </p:nvSpPr>
          <p:spPr bwMode="auto">
            <a:xfrm>
              <a:off x="2736" y="2640"/>
              <a:ext cx="480" cy="14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74"/>
            <p:cNvSpPr>
              <a:spLocks noChangeShapeType="1"/>
            </p:cNvSpPr>
            <p:nvPr/>
          </p:nvSpPr>
          <p:spPr bwMode="auto">
            <a:xfrm>
              <a:off x="2784" y="2640"/>
              <a:ext cx="48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75"/>
            <p:cNvSpPr>
              <a:spLocks noChangeShapeType="1"/>
            </p:cNvSpPr>
            <p:nvPr/>
          </p:nvSpPr>
          <p:spPr bwMode="auto">
            <a:xfrm flipH="1">
              <a:off x="4464" y="1776"/>
              <a:ext cx="0" cy="1488"/>
            </a:xfrm>
            <a:prstGeom prst="line">
              <a:avLst/>
            </a:prstGeom>
            <a:noFill/>
            <a:ln w="57150">
              <a:solidFill>
                <a:srgbClr val="00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76"/>
            <p:cNvSpPr>
              <a:spLocks noChangeShapeType="1"/>
            </p:cNvSpPr>
            <p:nvPr/>
          </p:nvSpPr>
          <p:spPr bwMode="auto">
            <a:xfrm flipV="1">
              <a:off x="3216" y="1968"/>
              <a:ext cx="1248" cy="52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77"/>
            <p:cNvSpPr>
              <a:spLocks noChangeShapeType="1"/>
            </p:cNvSpPr>
            <p:nvPr/>
          </p:nvSpPr>
          <p:spPr bwMode="auto">
            <a:xfrm flipV="1">
              <a:off x="3216" y="1968"/>
              <a:ext cx="1248" cy="67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78"/>
            <p:cNvSpPr>
              <a:spLocks noChangeShapeType="1"/>
            </p:cNvSpPr>
            <p:nvPr/>
          </p:nvSpPr>
          <p:spPr bwMode="auto">
            <a:xfrm flipV="1">
              <a:off x="3216" y="1968"/>
              <a:ext cx="1248" cy="81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4" name="Object 79"/>
            <p:cNvGraphicFramePr>
              <a:graphicFrameLocks noChangeAspect="1"/>
            </p:cNvGraphicFramePr>
            <p:nvPr/>
          </p:nvGraphicFramePr>
          <p:xfrm>
            <a:off x="2592" y="2496"/>
            <a:ext cx="176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20" name="公式" r:id="rId3" imgW="279279" imgH="317362" progId="Equation.3">
                    <p:embed/>
                  </p:oleObj>
                </mc:Choice>
                <mc:Fallback>
                  <p:oleObj name="公式" r:id="rId3" imgW="279279" imgH="3173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2496"/>
                          <a:ext cx="176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80"/>
            <p:cNvGraphicFramePr>
              <a:graphicFrameLocks noChangeAspect="1"/>
            </p:cNvGraphicFramePr>
            <p:nvPr/>
          </p:nvGraphicFramePr>
          <p:xfrm>
            <a:off x="4464" y="1872"/>
            <a:ext cx="183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21" name="公式" r:id="rId5" imgW="291973" imgH="291973" progId="Equation.3">
                    <p:embed/>
                  </p:oleObj>
                </mc:Choice>
                <mc:Fallback>
                  <p:oleObj name="公式" r:id="rId5" imgW="291973" imgH="2919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1872"/>
                          <a:ext cx="183" cy="1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文本框 15"/>
          <p:cNvSpPr txBox="1"/>
          <p:nvPr/>
        </p:nvSpPr>
        <p:spPr>
          <a:xfrm>
            <a:off x="455996" y="3606680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(2)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夫琅和费衍射：远场衍射</a:t>
            </a:r>
          </a:p>
        </p:txBody>
      </p:sp>
      <p:grpSp>
        <p:nvGrpSpPr>
          <p:cNvPr id="17" name="Group 81"/>
          <p:cNvGrpSpPr>
            <a:grpSpLocks/>
          </p:cNvGrpSpPr>
          <p:nvPr/>
        </p:nvGrpSpPr>
        <p:grpSpPr bwMode="auto">
          <a:xfrm>
            <a:off x="773981" y="4255833"/>
            <a:ext cx="4405313" cy="1981200"/>
            <a:chOff x="288" y="1872"/>
            <a:chExt cx="2775" cy="1248"/>
          </a:xfrm>
        </p:grpSpPr>
        <p:sp>
          <p:nvSpPr>
            <p:cNvPr id="18" name="Line 82"/>
            <p:cNvSpPr>
              <a:spLocks noChangeShapeType="1"/>
            </p:cNvSpPr>
            <p:nvPr/>
          </p:nvSpPr>
          <p:spPr bwMode="auto">
            <a:xfrm>
              <a:off x="1248" y="2064"/>
              <a:ext cx="0" cy="360"/>
            </a:xfrm>
            <a:prstGeom prst="line">
              <a:avLst/>
            </a:prstGeom>
            <a:noFill/>
            <a:ln w="57150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83"/>
            <p:cNvSpPr>
              <a:spLocks noChangeShapeType="1"/>
            </p:cNvSpPr>
            <p:nvPr/>
          </p:nvSpPr>
          <p:spPr bwMode="auto">
            <a:xfrm>
              <a:off x="1248" y="2736"/>
              <a:ext cx="0" cy="359"/>
            </a:xfrm>
            <a:prstGeom prst="line">
              <a:avLst/>
            </a:prstGeom>
            <a:noFill/>
            <a:ln w="57150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Line 84"/>
            <p:cNvSpPr>
              <a:spLocks noChangeShapeType="1"/>
            </p:cNvSpPr>
            <p:nvPr/>
          </p:nvSpPr>
          <p:spPr bwMode="auto">
            <a:xfrm flipV="1">
              <a:off x="432" y="2450"/>
              <a:ext cx="480" cy="13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85"/>
            <p:cNvSpPr>
              <a:spLocks noChangeShapeType="1"/>
            </p:cNvSpPr>
            <p:nvPr/>
          </p:nvSpPr>
          <p:spPr bwMode="auto">
            <a:xfrm>
              <a:off x="432" y="2584"/>
              <a:ext cx="480" cy="135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86"/>
            <p:cNvSpPr>
              <a:spLocks noChangeShapeType="1"/>
            </p:cNvSpPr>
            <p:nvPr/>
          </p:nvSpPr>
          <p:spPr bwMode="auto">
            <a:xfrm>
              <a:off x="480" y="2584"/>
              <a:ext cx="432" cy="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87"/>
            <p:cNvSpPr>
              <a:spLocks noChangeShapeType="1"/>
            </p:cNvSpPr>
            <p:nvPr/>
          </p:nvSpPr>
          <p:spPr bwMode="auto">
            <a:xfrm flipH="1">
              <a:off x="2880" y="1872"/>
              <a:ext cx="0" cy="1248"/>
            </a:xfrm>
            <a:prstGeom prst="line">
              <a:avLst/>
            </a:prstGeom>
            <a:noFill/>
            <a:ln w="57150">
              <a:solidFill>
                <a:srgbClr val="00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Line 88"/>
            <p:cNvSpPr>
              <a:spLocks noChangeShapeType="1"/>
            </p:cNvSpPr>
            <p:nvPr/>
          </p:nvSpPr>
          <p:spPr bwMode="auto">
            <a:xfrm flipV="1">
              <a:off x="1536" y="2033"/>
              <a:ext cx="1296" cy="277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Line 89"/>
            <p:cNvSpPr>
              <a:spLocks noChangeShapeType="1"/>
            </p:cNvSpPr>
            <p:nvPr/>
          </p:nvSpPr>
          <p:spPr bwMode="auto">
            <a:xfrm flipV="1">
              <a:off x="1536" y="2033"/>
              <a:ext cx="1344" cy="43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Line 90"/>
            <p:cNvSpPr>
              <a:spLocks noChangeShapeType="1"/>
            </p:cNvSpPr>
            <p:nvPr/>
          </p:nvSpPr>
          <p:spPr bwMode="auto">
            <a:xfrm flipV="1">
              <a:off x="1536" y="2033"/>
              <a:ext cx="1344" cy="559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7" name="Object 91"/>
            <p:cNvGraphicFramePr>
              <a:graphicFrameLocks noChangeAspect="1"/>
            </p:cNvGraphicFramePr>
            <p:nvPr/>
          </p:nvGraphicFramePr>
          <p:xfrm>
            <a:off x="288" y="2450"/>
            <a:ext cx="176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22" name="公式" r:id="rId7" imgW="279279" imgH="317362" progId="Equation.3">
                    <p:embed/>
                  </p:oleObj>
                </mc:Choice>
                <mc:Fallback>
                  <p:oleObj name="公式" r:id="rId7" imgW="279279" imgH="3173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2450"/>
                          <a:ext cx="176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92"/>
            <p:cNvGraphicFramePr>
              <a:graphicFrameLocks noChangeAspect="1"/>
            </p:cNvGraphicFramePr>
            <p:nvPr/>
          </p:nvGraphicFramePr>
          <p:xfrm>
            <a:off x="2880" y="1941"/>
            <a:ext cx="183" cy="1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23" name="公式" r:id="rId8" imgW="291973" imgH="291973" progId="Equation.3">
                    <p:embed/>
                  </p:oleObj>
                </mc:Choice>
                <mc:Fallback>
                  <p:oleObj name="公式" r:id="rId8" imgW="291973" imgH="2919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1941"/>
                          <a:ext cx="183" cy="1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Line 93"/>
            <p:cNvSpPr>
              <a:spLocks noChangeShapeType="1"/>
            </p:cNvSpPr>
            <p:nvPr/>
          </p:nvSpPr>
          <p:spPr bwMode="auto">
            <a:xfrm>
              <a:off x="912" y="2190"/>
              <a:ext cx="0" cy="816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Line 94"/>
            <p:cNvSpPr>
              <a:spLocks noChangeShapeType="1"/>
            </p:cNvSpPr>
            <p:nvPr/>
          </p:nvSpPr>
          <p:spPr bwMode="auto">
            <a:xfrm>
              <a:off x="912" y="2448"/>
              <a:ext cx="33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95"/>
            <p:cNvSpPr>
              <a:spLocks noChangeShapeType="1"/>
            </p:cNvSpPr>
            <p:nvPr/>
          </p:nvSpPr>
          <p:spPr bwMode="auto">
            <a:xfrm>
              <a:off x="912" y="2592"/>
              <a:ext cx="33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Line 96"/>
            <p:cNvSpPr>
              <a:spLocks noChangeShapeType="1"/>
            </p:cNvSpPr>
            <p:nvPr/>
          </p:nvSpPr>
          <p:spPr bwMode="auto">
            <a:xfrm>
              <a:off x="912" y="2736"/>
              <a:ext cx="33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Line 97"/>
            <p:cNvSpPr>
              <a:spLocks noChangeShapeType="1"/>
            </p:cNvSpPr>
            <p:nvPr/>
          </p:nvSpPr>
          <p:spPr bwMode="auto">
            <a:xfrm>
              <a:off x="1536" y="2190"/>
              <a:ext cx="0" cy="816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Line 98"/>
            <p:cNvSpPr>
              <a:spLocks noChangeShapeType="1"/>
            </p:cNvSpPr>
            <p:nvPr/>
          </p:nvSpPr>
          <p:spPr bwMode="auto">
            <a:xfrm flipV="1">
              <a:off x="1248" y="2304"/>
              <a:ext cx="288" cy="14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Line 99"/>
            <p:cNvSpPr>
              <a:spLocks noChangeShapeType="1"/>
            </p:cNvSpPr>
            <p:nvPr/>
          </p:nvSpPr>
          <p:spPr bwMode="auto">
            <a:xfrm flipV="1">
              <a:off x="1248" y="2448"/>
              <a:ext cx="288" cy="14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Line 100"/>
            <p:cNvSpPr>
              <a:spLocks noChangeShapeType="1"/>
            </p:cNvSpPr>
            <p:nvPr/>
          </p:nvSpPr>
          <p:spPr bwMode="auto">
            <a:xfrm flipV="1">
              <a:off x="1248" y="2592"/>
              <a:ext cx="288" cy="14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4145208" y="2492158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入射光为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非平行光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118912" y="5223745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入射光为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 平行光</a:t>
            </a:r>
          </a:p>
        </p:txBody>
      </p:sp>
      <p:sp>
        <p:nvSpPr>
          <p:cNvPr id="115" name="平行四边形 114"/>
          <p:cNvSpPr/>
          <p:nvPr/>
        </p:nvSpPr>
        <p:spPr>
          <a:xfrm rot="16200000">
            <a:off x="7186304" y="866463"/>
            <a:ext cx="1366021" cy="1198007"/>
          </a:xfrm>
          <a:prstGeom prst="parallelogram">
            <a:avLst>
              <a:gd name="adj" fmla="val 48485"/>
            </a:avLst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平行四边形 115"/>
          <p:cNvSpPr/>
          <p:nvPr/>
        </p:nvSpPr>
        <p:spPr>
          <a:xfrm rot="16200000">
            <a:off x="7197941" y="1732601"/>
            <a:ext cx="1334163" cy="1198007"/>
          </a:xfrm>
          <a:prstGeom prst="parallelogram">
            <a:avLst>
              <a:gd name="adj" fmla="val 48485"/>
            </a:avLst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7" name="直线箭头连接符 116"/>
          <p:cNvCxnSpPr/>
          <p:nvPr/>
        </p:nvCxnSpPr>
        <p:spPr>
          <a:xfrm flipV="1">
            <a:off x="6121903" y="1216590"/>
            <a:ext cx="1434628" cy="5218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箭头连接符 117"/>
          <p:cNvCxnSpPr/>
          <p:nvPr/>
        </p:nvCxnSpPr>
        <p:spPr>
          <a:xfrm>
            <a:off x="6115769" y="1786457"/>
            <a:ext cx="1431241" cy="57597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/>
              <p:cNvSpPr txBox="1"/>
              <p:nvPr/>
            </p:nvSpPr>
            <p:spPr>
              <a:xfrm>
                <a:off x="5704731" y="1480754"/>
                <a:ext cx="302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19" name="文本框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731" y="1480754"/>
                <a:ext cx="302968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线箭头连接符 119"/>
          <p:cNvCxnSpPr/>
          <p:nvPr/>
        </p:nvCxnSpPr>
        <p:spPr>
          <a:xfrm>
            <a:off x="6140845" y="1768198"/>
            <a:ext cx="1447868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椭圆 120"/>
          <p:cNvSpPr/>
          <p:nvPr/>
        </p:nvSpPr>
        <p:spPr>
          <a:xfrm>
            <a:off x="6049903" y="1696198"/>
            <a:ext cx="144000" cy="144000"/>
          </a:xfrm>
          <a:prstGeom prst="ellipse">
            <a:avLst/>
          </a:prstGeom>
          <a:solidFill>
            <a:srgbClr val="CC00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7534551" y="43763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衍射屏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9921771" y="43763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SimHei" charset="-122"/>
                <a:ea typeface="SimHei" charset="-122"/>
                <a:cs typeface="SimHei" charset="-122"/>
              </a:rPr>
              <a:t>衍射屏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0" name="平行四边形 129"/>
          <p:cNvSpPr/>
          <p:nvPr/>
        </p:nvSpPr>
        <p:spPr>
          <a:xfrm rot="16200000">
            <a:off x="9303906" y="1270045"/>
            <a:ext cx="2363142" cy="1449829"/>
          </a:xfrm>
          <a:prstGeom prst="parallelogram">
            <a:avLst>
              <a:gd name="adj" fmla="val 48485"/>
            </a:avLst>
          </a:prstGeom>
          <a:solidFill>
            <a:schemeClr val="accent2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平行四边形 131"/>
          <p:cNvSpPr/>
          <p:nvPr/>
        </p:nvSpPr>
        <p:spPr>
          <a:xfrm rot="16200000">
            <a:off x="10043069" y="1398333"/>
            <a:ext cx="853481" cy="1198007"/>
          </a:xfrm>
          <a:prstGeom prst="parallelogram">
            <a:avLst>
              <a:gd name="adj" fmla="val 72136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平行四边形 132"/>
          <p:cNvSpPr/>
          <p:nvPr/>
        </p:nvSpPr>
        <p:spPr>
          <a:xfrm rot="16200000">
            <a:off x="10110629" y="1695427"/>
            <a:ext cx="709778" cy="1198007"/>
          </a:xfrm>
          <a:prstGeom prst="parallelogram">
            <a:avLst>
              <a:gd name="adj" fmla="val 86010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平行四边形 133"/>
          <p:cNvSpPr/>
          <p:nvPr/>
        </p:nvSpPr>
        <p:spPr>
          <a:xfrm rot="16200000">
            <a:off x="10109745" y="1933864"/>
            <a:ext cx="709778" cy="1198007"/>
          </a:xfrm>
          <a:prstGeom prst="parallelogram">
            <a:avLst>
              <a:gd name="adj" fmla="val 86010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8" name="平行四边形 137"/>
          <p:cNvSpPr/>
          <p:nvPr/>
        </p:nvSpPr>
        <p:spPr>
          <a:xfrm rot="16200000">
            <a:off x="10124936" y="847120"/>
            <a:ext cx="709778" cy="1198007"/>
          </a:xfrm>
          <a:prstGeom prst="parallelogram">
            <a:avLst>
              <a:gd name="adj" fmla="val 86010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9" name="平行四边形 138"/>
          <p:cNvSpPr/>
          <p:nvPr/>
        </p:nvSpPr>
        <p:spPr>
          <a:xfrm rot="16200000">
            <a:off x="10137543" y="1098708"/>
            <a:ext cx="709778" cy="1198007"/>
          </a:xfrm>
          <a:prstGeom prst="parallelogram">
            <a:avLst>
              <a:gd name="adj" fmla="val 86010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平行四边形 156"/>
          <p:cNvSpPr/>
          <p:nvPr/>
        </p:nvSpPr>
        <p:spPr>
          <a:xfrm rot="16200000">
            <a:off x="7177398" y="3776641"/>
            <a:ext cx="1366021" cy="1198007"/>
          </a:xfrm>
          <a:prstGeom prst="parallelogram">
            <a:avLst>
              <a:gd name="adj" fmla="val 48485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平行四边形 157"/>
          <p:cNvSpPr/>
          <p:nvPr/>
        </p:nvSpPr>
        <p:spPr>
          <a:xfrm rot="16200000">
            <a:off x="7189035" y="4642779"/>
            <a:ext cx="1334163" cy="1198007"/>
          </a:xfrm>
          <a:prstGeom prst="parallelogram">
            <a:avLst>
              <a:gd name="adj" fmla="val 48485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9" name="直线箭头连接符 158"/>
          <p:cNvCxnSpPr/>
          <p:nvPr/>
        </p:nvCxnSpPr>
        <p:spPr>
          <a:xfrm flipV="1">
            <a:off x="6059171" y="4459219"/>
            <a:ext cx="721108" cy="31608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箭头连接符 159"/>
          <p:cNvCxnSpPr/>
          <p:nvPr/>
        </p:nvCxnSpPr>
        <p:spPr>
          <a:xfrm>
            <a:off x="6064659" y="4795111"/>
            <a:ext cx="715117" cy="3074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本框 160"/>
              <p:cNvSpPr txBox="1"/>
              <p:nvPr/>
            </p:nvSpPr>
            <p:spPr>
              <a:xfrm>
                <a:off x="5695825" y="4489408"/>
                <a:ext cx="302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61" name="文本框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825" y="4489408"/>
                <a:ext cx="302968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直线箭头连接符 161"/>
          <p:cNvCxnSpPr/>
          <p:nvPr/>
        </p:nvCxnSpPr>
        <p:spPr>
          <a:xfrm>
            <a:off x="6089735" y="4776852"/>
            <a:ext cx="70005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椭圆 162"/>
          <p:cNvSpPr/>
          <p:nvPr/>
        </p:nvSpPr>
        <p:spPr>
          <a:xfrm>
            <a:off x="5998793" y="4704852"/>
            <a:ext cx="144000" cy="144000"/>
          </a:xfrm>
          <a:prstGeom prst="ellipse">
            <a:avLst/>
          </a:prstGeom>
          <a:solidFill>
            <a:srgbClr val="CC00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文本框 163"/>
          <p:cNvSpPr txBox="1"/>
          <p:nvPr/>
        </p:nvSpPr>
        <p:spPr>
          <a:xfrm>
            <a:off x="7525645" y="334781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衍射屏</a:t>
            </a:r>
          </a:p>
        </p:txBody>
      </p:sp>
      <p:sp>
        <p:nvSpPr>
          <p:cNvPr id="165" name="文本框 164"/>
          <p:cNvSpPr txBox="1"/>
          <p:nvPr/>
        </p:nvSpPr>
        <p:spPr>
          <a:xfrm>
            <a:off x="9912865" y="334781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SimHei" charset="-122"/>
                <a:ea typeface="SimHei" charset="-122"/>
                <a:cs typeface="SimHei" charset="-122"/>
              </a:rPr>
              <a:t>衍射屏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66" name="平行四边形 165"/>
          <p:cNvSpPr/>
          <p:nvPr/>
        </p:nvSpPr>
        <p:spPr>
          <a:xfrm rot="16200000">
            <a:off x="9295000" y="4180223"/>
            <a:ext cx="2363142" cy="1449829"/>
          </a:xfrm>
          <a:prstGeom prst="parallelogram">
            <a:avLst>
              <a:gd name="adj" fmla="val 48485"/>
            </a:avLst>
          </a:prstGeom>
          <a:solidFill>
            <a:schemeClr val="accent6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平行四边形 166"/>
          <p:cNvSpPr/>
          <p:nvPr/>
        </p:nvSpPr>
        <p:spPr>
          <a:xfrm rot="16200000">
            <a:off x="10034163" y="4308511"/>
            <a:ext cx="853481" cy="1198007"/>
          </a:xfrm>
          <a:prstGeom prst="parallelogram">
            <a:avLst>
              <a:gd name="adj" fmla="val 72136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平行四边形 167"/>
          <p:cNvSpPr/>
          <p:nvPr/>
        </p:nvSpPr>
        <p:spPr>
          <a:xfrm rot="16200000">
            <a:off x="10101723" y="4605605"/>
            <a:ext cx="709778" cy="1198007"/>
          </a:xfrm>
          <a:prstGeom prst="parallelogram">
            <a:avLst>
              <a:gd name="adj" fmla="val 86010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平行四边形 168"/>
          <p:cNvSpPr/>
          <p:nvPr/>
        </p:nvSpPr>
        <p:spPr>
          <a:xfrm rot="16200000">
            <a:off x="10100839" y="4844042"/>
            <a:ext cx="709778" cy="1198007"/>
          </a:xfrm>
          <a:prstGeom prst="parallelogram">
            <a:avLst>
              <a:gd name="adj" fmla="val 86010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平行四边形 169"/>
          <p:cNvSpPr/>
          <p:nvPr/>
        </p:nvSpPr>
        <p:spPr>
          <a:xfrm rot="16200000">
            <a:off x="10116030" y="3757298"/>
            <a:ext cx="709778" cy="1198007"/>
          </a:xfrm>
          <a:prstGeom prst="parallelogram">
            <a:avLst>
              <a:gd name="adj" fmla="val 86010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平行四边形 170"/>
          <p:cNvSpPr/>
          <p:nvPr/>
        </p:nvSpPr>
        <p:spPr>
          <a:xfrm rot="16200000">
            <a:off x="10128637" y="4008886"/>
            <a:ext cx="709778" cy="1198007"/>
          </a:xfrm>
          <a:prstGeom prst="parallelogram">
            <a:avLst>
              <a:gd name="adj" fmla="val 86010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6778744" y="4227818"/>
            <a:ext cx="203978" cy="1150088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7" name="直线箭头连接符 176"/>
          <p:cNvCxnSpPr/>
          <p:nvPr/>
        </p:nvCxnSpPr>
        <p:spPr>
          <a:xfrm flipV="1">
            <a:off x="6888657" y="4511421"/>
            <a:ext cx="48281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线箭头连接符 178"/>
          <p:cNvCxnSpPr>
            <a:endCxn id="158" idx="2"/>
          </p:cNvCxnSpPr>
          <p:nvPr/>
        </p:nvCxnSpPr>
        <p:spPr>
          <a:xfrm>
            <a:off x="6864779" y="4789809"/>
            <a:ext cx="936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线箭头连接符 180"/>
          <p:cNvCxnSpPr/>
          <p:nvPr/>
        </p:nvCxnSpPr>
        <p:spPr>
          <a:xfrm>
            <a:off x="6888657" y="5102561"/>
            <a:ext cx="151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椭圆 182"/>
          <p:cNvSpPr/>
          <p:nvPr/>
        </p:nvSpPr>
        <p:spPr>
          <a:xfrm>
            <a:off x="8911964" y="4269054"/>
            <a:ext cx="203978" cy="1150088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文本框 183"/>
              <p:cNvSpPr txBox="1"/>
              <p:nvPr/>
            </p:nvSpPr>
            <p:spPr>
              <a:xfrm>
                <a:off x="446062" y="6151834"/>
                <a:ext cx="45945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平行光</a:t>
                </a:r>
                <a14:m>
                  <m:oMath xmlns:m="http://schemas.openxmlformats.org/officeDocument/2006/math">
                    <m:r>
                      <a:rPr lang="mr-IN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光源位置无限远</a:t>
                </a:r>
              </a:p>
            </p:txBody>
          </p:sp>
        </mc:Choice>
        <mc:Fallback xmlns="">
          <p:sp>
            <p:nvSpPr>
              <p:cNvPr id="184" name="文本框 1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62" y="6151834"/>
                <a:ext cx="4594528" cy="584775"/>
              </a:xfrm>
              <a:prstGeom prst="rect">
                <a:avLst/>
              </a:prstGeom>
              <a:blipFill rotWithShape="0">
                <a:blip r:embed="rId11"/>
                <a:stretch>
                  <a:fillRect l="-3316" t="-16667" r="-2918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文本框 184"/>
          <p:cNvSpPr txBox="1"/>
          <p:nvPr/>
        </p:nvSpPr>
        <p:spPr>
          <a:xfrm>
            <a:off x="5103599" y="6149569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利用透镜达到此要求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475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37" grpId="0"/>
      <p:bldP spid="38" grpId="0"/>
      <p:bldP spid="115" grpId="0" animBg="1"/>
      <p:bldP spid="116" grpId="0" animBg="1"/>
      <p:bldP spid="119" grpId="0"/>
      <p:bldP spid="121" grpId="0" animBg="1"/>
      <p:bldP spid="125" grpId="0"/>
      <p:bldP spid="126" grpId="0"/>
      <p:bldP spid="130" grpId="0" animBg="1"/>
      <p:bldP spid="132" grpId="0" animBg="1"/>
      <p:bldP spid="133" grpId="0" animBg="1"/>
      <p:bldP spid="134" grpId="0" animBg="1"/>
      <p:bldP spid="138" grpId="0" animBg="1"/>
      <p:bldP spid="139" grpId="0" animBg="1"/>
      <p:bldP spid="157" grpId="0" animBg="1"/>
      <p:bldP spid="158" grpId="0" animBg="1"/>
      <p:bldP spid="161" grpId="0"/>
      <p:bldP spid="163" grpId="0" animBg="1"/>
      <p:bldP spid="164" grpId="0"/>
      <p:bldP spid="165" grpId="0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6" grpId="0" animBg="1"/>
      <p:bldP spid="183" grpId="0" animBg="1"/>
      <p:bldP spid="184" grpId="0"/>
      <p:bldP spid="18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996" y="270794"/>
            <a:ext cx="4083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二 单缝夫琅和费衍射</a:t>
            </a:r>
          </a:p>
        </p:txBody>
      </p:sp>
      <p:pic>
        <p:nvPicPr>
          <p:cNvPr id="3" name="Picture 2" descr="18-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70672"/>
            <a:ext cx="6602437" cy="4457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7967003" y="827433"/>
            <a:ext cx="2400886" cy="4011851"/>
            <a:chOff x="4416" y="576"/>
            <a:chExt cx="1344" cy="2112"/>
          </a:xfrm>
        </p:grpSpPr>
        <p:grpSp>
          <p:nvGrpSpPr>
            <p:cNvPr id="5" name="Group 8"/>
            <p:cNvGrpSpPr>
              <a:grpSpLocks/>
            </p:cNvGrpSpPr>
            <p:nvPr/>
          </p:nvGrpSpPr>
          <p:grpSpPr bwMode="auto">
            <a:xfrm rot="5400000">
              <a:off x="3921" y="1071"/>
              <a:ext cx="2112" cy="1122"/>
              <a:chOff x="3744" y="1824"/>
              <a:chExt cx="1824" cy="1122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3744" y="1824"/>
                <a:ext cx="1824" cy="11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3744" y="1824"/>
                <a:ext cx="1824" cy="11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" name="Freeform 11"/>
              <p:cNvSpPr>
                <a:spLocks/>
              </p:cNvSpPr>
              <p:nvPr/>
            </p:nvSpPr>
            <p:spPr bwMode="auto">
              <a:xfrm>
                <a:off x="3788" y="2870"/>
                <a:ext cx="64" cy="38"/>
              </a:xfrm>
              <a:custGeom>
                <a:avLst/>
                <a:gdLst>
                  <a:gd name="T0" fmla="*/ 0 w 64"/>
                  <a:gd name="T1" fmla="*/ 38 h 38"/>
                  <a:gd name="T2" fmla="*/ 0 w 64"/>
                  <a:gd name="T3" fmla="*/ 38 h 38"/>
                  <a:gd name="T4" fmla="*/ 0 w 64"/>
                  <a:gd name="T5" fmla="*/ 38 h 38"/>
                  <a:gd name="T6" fmla="*/ 7 w 64"/>
                  <a:gd name="T7" fmla="*/ 38 h 38"/>
                  <a:gd name="T8" fmla="*/ 7 w 64"/>
                  <a:gd name="T9" fmla="*/ 32 h 38"/>
                  <a:gd name="T10" fmla="*/ 7 w 64"/>
                  <a:gd name="T11" fmla="*/ 32 h 38"/>
                  <a:gd name="T12" fmla="*/ 7 w 64"/>
                  <a:gd name="T13" fmla="*/ 32 h 38"/>
                  <a:gd name="T14" fmla="*/ 13 w 64"/>
                  <a:gd name="T15" fmla="*/ 32 h 38"/>
                  <a:gd name="T16" fmla="*/ 13 w 64"/>
                  <a:gd name="T17" fmla="*/ 25 h 38"/>
                  <a:gd name="T18" fmla="*/ 13 w 64"/>
                  <a:gd name="T19" fmla="*/ 25 h 38"/>
                  <a:gd name="T20" fmla="*/ 13 w 64"/>
                  <a:gd name="T21" fmla="*/ 25 h 38"/>
                  <a:gd name="T22" fmla="*/ 19 w 64"/>
                  <a:gd name="T23" fmla="*/ 25 h 38"/>
                  <a:gd name="T24" fmla="*/ 19 w 64"/>
                  <a:gd name="T25" fmla="*/ 19 h 38"/>
                  <a:gd name="T26" fmla="*/ 19 w 64"/>
                  <a:gd name="T27" fmla="*/ 19 h 38"/>
                  <a:gd name="T28" fmla="*/ 19 w 64"/>
                  <a:gd name="T29" fmla="*/ 19 h 38"/>
                  <a:gd name="T30" fmla="*/ 26 w 64"/>
                  <a:gd name="T31" fmla="*/ 19 h 38"/>
                  <a:gd name="T32" fmla="*/ 26 w 64"/>
                  <a:gd name="T33" fmla="*/ 19 h 38"/>
                  <a:gd name="T34" fmla="*/ 26 w 64"/>
                  <a:gd name="T35" fmla="*/ 13 h 38"/>
                  <a:gd name="T36" fmla="*/ 32 w 64"/>
                  <a:gd name="T37" fmla="*/ 13 h 38"/>
                  <a:gd name="T38" fmla="*/ 32 w 64"/>
                  <a:gd name="T39" fmla="*/ 13 h 38"/>
                  <a:gd name="T40" fmla="*/ 32 w 64"/>
                  <a:gd name="T41" fmla="*/ 13 h 38"/>
                  <a:gd name="T42" fmla="*/ 32 w 64"/>
                  <a:gd name="T43" fmla="*/ 13 h 38"/>
                  <a:gd name="T44" fmla="*/ 38 w 64"/>
                  <a:gd name="T45" fmla="*/ 13 h 38"/>
                  <a:gd name="T46" fmla="*/ 38 w 64"/>
                  <a:gd name="T47" fmla="*/ 6 h 38"/>
                  <a:gd name="T48" fmla="*/ 38 w 64"/>
                  <a:gd name="T49" fmla="*/ 6 h 38"/>
                  <a:gd name="T50" fmla="*/ 38 w 64"/>
                  <a:gd name="T51" fmla="*/ 6 h 38"/>
                  <a:gd name="T52" fmla="*/ 45 w 64"/>
                  <a:gd name="T53" fmla="*/ 6 h 38"/>
                  <a:gd name="T54" fmla="*/ 45 w 64"/>
                  <a:gd name="T55" fmla="*/ 6 h 38"/>
                  <a:gd name="T56" fmla="*/ 45 w 64"/>
                  <a:gd name="T57" fmla="*/ 6 h 38"/>
                  <a:gd name="T58" fmla="*/ 51 w 64"/>
                  <a:gd name="T59" fmla="*/ 6 h 38"/>
                  <a:gd name="T60" fmla="*/ 51 w 64"/>
                  <a:gd name="T61" fmla="*/ 6 h 38"/>
                  <a:gd name="T62" fmla="*/ 51 w 64"/>
                  <a:gd name="T63" fmla="*/ 6 h 38"/>
                  <a:gd name="T64" fmla="*/ 51 w 64"/>
                  <a:gd name="T65" fmla="*/ 6 h 38"/>
                  <a:gd name="T66" fmla="*/ 57 w 64"/>
                  <a:gd name="T67" fmla="*/ 6 h 38"/>
                  <a:gd name="T68" fmla="*/ 57 w 64"/>
                  <a:gd name="T69" fmla="*/ 0 h 38"/>
                  <a:gd name="T70" fmla="*/ 57 w 64"/>
                  <a:gd name="T71" fmla="*/ 0 h 38"/>
                  <a:gd name="T72" fmla="*/ 57 w 64"/>
                  <a:gd name="T73" fmla="*/ 0 h 38"/>
                  <a:gd name="T74" fmla="*/ 64 w 64"/>
                  <a:gd name="T75" fmla="*/ 0 h 38"/>
                  <a:gd name="T76" fmla="*/ 64 w 64"/>
                  <a:gd name="T77" fmla="*/ 0 h 38"/>
                  <a:gd name="T78" fmla="*/ 64 w 64"/>
                  <a:gd name="T79" fmla="*/ 0 h 38"/>
                  <a:gd name="T80" fmla="*/ 64 w 64"/>
                  <a:gd name="T81" fmla="*/ 0 h 38"/>
                  <a:gd name="T82" fmla="*/ 64 w 64"/>
                  <a:gd name="T83" fmla="*/ 0 h 38"/>
                  <a:gd name="T84" fmla="*/ 64 w 64"/>
                  <a:gd name="T85" fmla="*/ 0 h 38"/>
                  <a:gd name="T86" fmla="*/ 64 w 64"/>
                  <a:gd name="T87" fmla="*/ 0 h 38"/>
                  <a:gd name="T88" fmla="*/ 64 w 64"/>
                  <a:gd name="T89" fmla="*/ 0 h 38"/>
                  <a:gd name="T90" fmla="*/ 64 w 64"/>
                  <a:gd name="T91" fmla="*/ 0 h 38"/>
                  <a:gd name="T92" fmla="*/ 64 w 64"/>
                  <a:gd name="T93" fmla="*/ 0 h 38"/>
                  <a:gd name="T94" fmla="*/ 64 w 64"/>
                  <a:gd name="T95" fmla="*/ 0 h 38"/>
                  <a:gd name="T96" fmla="*/ 64 w 64"/>
                  <a:gd name="T97" fmla="*/ 0 h 38"/>
                  <a:gd name="T98" fmla="*/ 64 w 64"/>
                  <a:gd name="T99" fmla="*/ 0 h 3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64" h="38">
                    <a:moveTo>
                      <a:pt x="0" y="38"/>
                    </a:moveTo>
                    <a:lnTo>
                      <a:pt x="0" y="38"/>
                    </a:lnTo>
                    <a:lnTo>
                      <a:pt x="7" y="38"/>
                    </a:lnTo>
                    <a:lnTo>
                      <a:pt x="7" y="32"/>
                    </a:lnTo>
                    <a:lnTo>
                      <a:pt x="13" y="32"/>
                    </a:lnTo>
                    <a:lnTo>
                      <a:pt x="13" y="25"/>
                    </a:lnTo>
                    <a:lnTo>
                      <a:pt x="19" y="25"/>
                    </a:lnTo>
                    <a:lnTo>
                      <a:pt x="19" y="19"/>
                    </a:lnTo>
                    <a:lnTo>
                      <a:pt x="26" y="19"/>
                    </a:lnTo>
                    <a:lnTo>
                      <a:pt x="26" y="13"/>
                    </a:lnTo>
                    <a:lnTo>
                      <a:pt x="32" y="13"/>
                    </a:lnTo>
                    <a:lnTo>
                      <a:pt x="38" y="13"/>
                    </a:lnTo>
                    <a:lnTo>
                      <a:pt x="38" y="6"/>
                    </a:lnTo>
                    <a:lnTo>
                      <a:pt x="45" y="6"/>
                    </a:lnTo>
                    <a:lnTo>
                      <a:pt x="51" y="6"/>
                    </a:lnTo>
                    <a:lnTo>
                      <a:pt x="57" y="6"/>
                    </a:lnTo>
                    <a:lnTo>
                      <a:pt x="57" y="0"/>
                    </a:lnTo>
                    <a:lnTo>
                      <a:pt x="64" y="0"/>
                    </a:ln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>
                <a:spLocks/>
              </p:cNvSpPr>
              <p:nvPr/>
            </p:nvSpPr>
            <p:spPr bwMode="auto">
              <a:xfrm>
                <a:off x="3852" y="2870"/>
                <a:ext cx="57" cy="32"/>
              </a:xfrm>
              <a:custGeom>
                <a:avLst/>
                <a:gdLst>
                  <a:gd name="T0" fmla="*/ 0 w 57"/>
                  <a:gd name="T1" fmla="*/ 0 h 32"/>
                  <a:gd name="T2" fmla="*/ 0 w 57"/>
                  <a:gd name="T3" fmla="*/ 0 h 32"/>
                  <a:gd name="T4" fmla="*/ 0 w 57"/>
                  <a:gd name="T5" fmla="*/ 0 h 32"/>
                  <a:gd name="T6" fmla="*/ 0 w 57"/>
                  <a:gd name="T7" fmla="*/ 0 h 32"/>
                  <a:gd name="T8" fmla="*/ 0 w 57"/>
                  <a:gd name="T9" fmla="*/ 0 h 32"/>
                  <a:gd name="T10" fmla="*/ 0 w 57"/>
                  <a:gd name="T11" fmla="*/ 0 h 32"/>
                  <a:gd name="T12" fmla="*/ 0 w 57"/>
                  <a:gd name="T13" fmla="*/ 0 h 32"/>
                  <a:gd name="T14" fmla="*/ 0 w 57"/>
                  <a:gd name="T15" fmla="*/ 0 h 32"/>
                  <a:gd name="T16" fmla="*/ 0 w 57"/>
                  <a:gd name="T17" fmla="*/ 0 h 32"/>
                  <a:gd name="T18" fmla="*/ 0 w 57"/>
                  <a:gd name="T19" fmla="*/ 0 h 32"/>
                  <a:gd name="T20" fmla="*/ 0 w 57"/>
                  <a:gd name="T21" fmla="*/ 0 h 32"/>
                  <a:gd name="T22" fmla="*/ 0 w 57"/>
                  <a:gd name="T23" fmla="*/ 0 h 32"/>
                  <a:gd name="T24" fmla="*/ 0 w 57"/>
                  <a:gd name="T25" fmla="*/ 0 h 32"/>
                  <a:gd name="T26" fmla="*/ 0 w 57"/>
                  <a:gd name="T27" fmla="*/ 0 h 32"/>
                  <a:gd name="T28" fmla="*/ 6 w 57"/>
                  <a:gd name="T29" fmla="*/ 0 h 32"/>
                  <a:gd name="T30" fmla="*/ 6 w 57"/>
                  <a:gd name="T31" fmla="*/ 0 h 32"/>
                  <a:gd name="T32" fmla="*/ 6 w 57"/>
                  <a:gd name="T33" fmla="*/ 6 h 32"/>
                  <a:gd name="T34" fmla="*/ 6 w 57"/>
                  <a:gd name="T35" fmla="*/ 6 h 32"/>
                  <a:gd name="T36" fmla="*/ 12 w 57"/>
                  <a:gd name="T37" fmla="*/ 6 h 32"/>
                  <a:gd name="T38" fmla="*/ 12 w 57"/>
                  <a:gd name="T39" fmla="*/ 6 h 32"/>
                  <a:gd name="T40" fmla="*/ 12 w 57"/>
                  <a:gd name="T41" fmla="*/ 6 h 32"/>
                  <a:gd name="T42" fmla="*/ 19 w 57"/>
                  <a:gd name="T43" fmla="*/ 6 h 32"/>
                  <a:gd name="T44" fmla="*/ 19 w 57"/>
                  <a:gd name="T45" fmla="*/ 6 h 32"/>
                  <a:gd name="T46" fmla="*/ 19 w 57"/>
                  <a:gd name="T47" fmla="*/ 6 h 32"/>
                  <a:gd name="T48" fmla="*/ 19 w 57"/>
                  <a:gd name="T49" fmla="*/ 6 h 32"/>
                  <a:gd name="T50" fmla="*/ 25 w 57"/>
                  <a:gd name="T51" fmla="*/ 6 h 32"/>
                  <a:gd name="T52" fmla="*/ 25 w 57"/>
                  <a:gd name="T53" fmla="*/ 6 h 32"/>
                  <a:gd name="T54" fmla="*/ 25 w 57"/>
                  <a:gd name="T55" fmla="*/ 13 h 32"/>
                  <a:gd name="T56" fmla="*/ 25 w 57"/>
                  <a:gd name="T57" fmla="*/ 13 h 32"/>
                  <a:gd name="T58" fmla="*/ 31 w 57"/>
                  <a:gd name="T59" fmla="*/ 13 h 32"/>
                  <a:gd name="T60" fmla="*/ 31 w 57"/>
                  <a:gd name="T61" fmla="*/ 13 h 32"/>
                  <a:gd name="T62" fmla="*/ 31 w 57"/>
                  <a:gd name="T63" fmla="*/ 13 h 32"/>
                  <a:gd name="T64" fmla="*/ 38 w 57"/>
                  <a:gd name="T65" fmla="*/ 19 h 32"/>
                  <a:gd name="T66" fmla="*/ 38 w 57"/>
                  <a:gd name="T67" fmla="*/ 19 h 32"/>
                  <a:gd name="T68" fmla="*/ 38 w 57"/>
                  <a:gd name="T69" fmla="*/ 19 h 32"/>
                  <a:gd name="T70" fmla="*/ 38 w 57"/>
                  <a:gd name="T71" fmla="*/ 19 h 32"/>
                  <a:gd name="T72" fmla="*/ 44 w 57"/>
                  <a:gd name="T73" fmla="*/ 19 h 32"/>
                  <a:gd name="T74" fmla="*/ 44 w 57"/>
                  <a:gd name="T75" fmla="*/ 25 h 32"/>
                  <a:gd name="T76" fmla="*/ 44 w 57"/>
                  <a:gd name="T77" fmla="*/ 25 h 32"/>
                  <a:gd name="T78" fmla="*/ 44 w 57"/>
                  <a:gd name="T79" fmla="*/ 25 h 32"/>
                  <a:gd name="T80" fmla="*/ 50 w 57"/>
                  <a:gd name="T81" fmla="*/ 25 h 32"/>
                  <a:gd name="T82" fmla="*/ 50 w 57"/>
                  <a:gd name="T83" fmla="*/ 25 h 32"/>
                  <a:gd name="T84" fmla="*/ 50 w 57"/>
                  <a:gd name="T85" fmla="*/ 32 h 32"/>
                  <a:gd name="T86" fmla="*/ 57 w 57"/>
                  <a:gd name="T87" fmla="*/ 32 h 32"/>
                  <a:gd name="T88" fmla="*/ 57 w 57"/>
                  <a:gd name="T89" fmla="*/ 32 h 32"/>
                  <a:gd name="T90" fmla="*/ 57 w 57"/>
                  <a:gd name="T91" fmla="*/ 32 h 3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57" h="32">
                    <a:moveTo>
                      <a:pt x="0" y="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6" y="6"/>
                    </a:lnTo>
                    <a:lnTo>
                      <a:pt x="12" y="6"/>
                    </a:lnTo>
                    <a:lnTo>
                      <a:pt x="19" y="6"/>
                    </a:lnTo>
                    <a:lnTo>
                      <a:pt x="25" y="6"/>
                    </a:lnTo>
                    <a:lnTo>
                      <a:pt x="25" y="13"/>
                    </a:lnTo>
                    <a:lnTo>
                      <a:pt x="31" y="13"/>
                    </a:lnTo>
                    <a:lnTo>
                      <a:pt x="38" y="19"/>
                    </a:lnTo>
                    <a:lnTo>
                      <a:pt x="44" y="19"/>
                    </a:lnTo>
                    <a:lnTo>
                      <a:pt x="44" y="25"/>
                    </a:lnTo>
                    <a:lnTo>
                      <a:pt x="50" y="25"/>
                    </a:lnTo>
                    <a:lnTo>
                      <a:pt x="50" y="32"/>
                    </a:lnTo>
                    <a:lnTo>
                      <a:pt x="57" y="32"/>
                    </a:ln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13"/>
              <p:cNvSpPr>
                <a:spLocks/>
              </p:cNvSpPr>
              <p:nvPr/>
            </p:nvSpPr>
            <p:spPr bwMode="auto">
              <a:xfrm>
                <a:off x="3909" y="2902"/>
                <a:ext cx="63" cy="38"/>
              </a:xfrm>
              <a:custGeom>
                <a:avLst/>
                <a:gdLst>
                  <a:gd name="T0" fmla="*/ 0 w 63"/>
                  <a:gd name="T1" fmla="*/ 0 h 38"/>
                  <a:gd name="T2" fmla="*/ 0 w 63"/>
                  <a:gd name="T3" fmla="*/ 6 h 38"/>
                  <a:gd name="T4" fmla="*/ 6 w 63"/>
                  <a:gd name="T5" fmla="*/ 6 h 38"/>
                  <a:gd name="T6" fmla="*/ 6 w 63"/>
                  <a:gd name="T7" fmla="*/ 6 h 38"/>
                  <a:gd name="T8" fmla="*/ 6 w 63"/>
                  <a:gd name="T9" fmla="*/ 6 h 38"/>
                  <a:gd name="T10" fmla="*/ 6 w 63"/>
                  <a:gd name="T11" fmla="*/ 12 h 38"/>
                  <a:gd name="T12" fmla="*/ 12 w 63"/>
                  <a:gd name="T13" fmla="*/ 12 h 38"/>
                  <a:gd name="T14" fmla="*/ 12 w 63"/>
                  <a:gd name="T15" fmla="*/ 12 h 38"/>
                  <a:gd name="T16" fmla="*/ 12 w 63"/>
                  <a:gd name="T17" fmla="*/ 12 h 38"/>
                  <a:gd name="T18" fmla="*/ 12 w 63"/>
                  <a:gd name="T19" fmla="*/ 19 h 38"/>
                  <a:gd name="T20" fmla="*/ 19 w 63"/>
                  <a:gd name="T21" fmla="*/ 19 h 38"/>
                  <a:gd name="T22" fmla="*/ 19 w 63"/>
                  <a:gd name="T23" fmla="*/ 19 h 38"/>
                  <a:gd name="T24" fmla="*/ 19 w 63"/>
                  <a:gd name="T25" fmla="*/ 19 h 38"/>
                  <a:gd name="T26" fmla="*/ 25 w 63"/>
                  <a:gd name="T27" fmla="*/ 25 h 38"/>
                  <a:gd name="T28" fmla="*/ 25 w 63"/>
                  <a:gd name="T29" fmla="*/ 25 h 38"/>
                  <a:gd name="T30" fmla="*/ 25 w 63"/>
                  <a:gd name="T31" fmla="*/ 25 h 38"/>
                  <a:gd name="T32" fmla="*/ 25 w 63"/>
                  <a:gd name="T33" fmla="*/ 25 h 38"/>
                  <a:gd name="T34" fmla="*/ 31 w 63"/>
                  <a:gd name="T35" fmla="*/ 25 h 38"/>
                  <a:gd name="T36" fmla="*/ 31 w 63"/>
                  <a:gd name="T37" fmla="*/ 31 h 38"/>
                  <a:gd name="T38" fmla="*/ 31 w 63"/>
                  <a:gd name="T39" fmla="*/ 31 h 38"/>
                  <a:gd name="T40" fmla="*/ 38 w 63"/>
                  <a:gd name="T41" fmla="*/ 31 h 38"/>
                  <a:gd name="T42" fmla="*/ 38 w 63"/>
                  <a:gd name="T43" fmla="*/ 31 h 38"/>
                  <a:gd name="T44" fmla="*/ 38 w 63"/>
                  <a:gd name="T45" fmla="*/ 31 h 38"/>
                  <a:gd name="T46" fmla="*/ 38 w 63"/>
                  <a:gd name="T47" fmla="*/ 31 h 38"/>
                  <a:gd name="T48" fmla="*/ 44 w 63"/>
                  <a:gd name="T49" fmla="*/ 38 h 38"/>
                  <a:gd name="T50" fmla="*/ 44 w 63"/>
                  <a:gd name="T51" fmla="*/ 38 h 38"/>
                  <a:gd name="T52" fmla="*/ 44 w 63"/>
                  <a:gd name="T53" fmla="*/ 38 h 38"/>
                  <a:gd name="T54" fmla="*/ 44 w 63"/>
                  <a:gd name="T55" fmla="*/ 38 h 38"/>
                  <a:gd name="T56" fmla="*/ 50 w 63"/>
                  <a:gd name="T57" fmla="*/ 38 h 38"/>
                  <a:gd name="T58" fmla="*/ 50 w 63"/>
                  <a:gd name="T59" fmla="*/ 38 h 38"/>
                  <a:gd name="T60" fmla="*/ 50 w 63"/>
                  <a:gd name="T61" fmla="*/ 38 h 38"/>
                  <a:gd name="T62" fmla="*/ 57 w 63"/>
                  <a:gd name="T63" fmla="*/ 38 h 38"/>
                  <a:gd name="T64" fmla="*/ 57 w 63"/>
                  <a:gd name="T65" fmla="*/ 38 h 38"/>
                  <a:gd name="T66" fmla="*/ 57 w 63"/>
                  <a:gd name="T67" fmla="*/ 38 h 38"/>
                  <a:gd name="T68" fmla="*/ 57 w 63"/>
                  <a:gd name="T69" fmla="*/ 38 h 38"/>
                  <a:gd name="T70" fmla="*/ 57 w 63"/>
                  <a:gd name="T71" fmla="*/ 38 h 38"/>
                  <a:gd name="T72" fmla="*/ 57 w 63"/>
                  <a:gd name="T73" fmla="*/ 38 h 38"/>
                  <a:gd name="T74" fmla="*/ 57 w 63"/>
                  <a:gd name="T75" fmla="*/ 38 h 38"/>
                  <a:gd name="T76" fmla="*/ 63 w 63"/>
                  <a:gd name="T77" fmla="*/ 38 h 38"/>
                  <a:gd name="T78" fmla="*/ 63 w 63"/>
                  <a:gd name="T79" fmla="*/ 38 h 38"/>
                  <a:gd name="T80" fmla="*/ 63 w 63"/>
                  <a:gd name="T81" fmla="*/ 38 h 38"/>
                  <a:gd name="T82" fmla="*/ 63 w 63"/>
                  <a:gd name="T83" fmla="*/ 38 h 38"/>
                  <a:gd name="T84" fmla="*/ 63 w 63"/>
                  <a:gd name="T85" fmla="*/ 38 h 38"/>
                  <a:gd name="T86" fmla="*/ 63 w 63"/>
                  <a:gd name="T87" fmla="*/ 38 h 38"/>
                  <a:gd name="T88" fmla="*/ 63 w 63"/>
                  <a:gd name="T89" fmla="*/ 38 h 38"/>
                  <a:gd name="T90" fmla="*/ 63 w 63"/>
                  <a:gd name="T91" fmla="*/ 38 h 38"/>
                  <a:gd name="T92" fmla="*/ 63 w 63"/>
                  <a:gd name="T93" fmla="*/ 38 h 38"/>
                  <a:gd name="T94" fmla="*/ 63 w 63"/>
                  <a:gd name="T95" fmla="*/ 38 h 38"/>
                  <a:gd name="T96" fmla="*/ 63 w 63"/>
                  <a:gd name="T97" fmla="*/ 38 h 38"/>
                  <a:gd name="T98" fmla="*/ 63 w 63"/>
                  <a:gd name="T99" fmla="*/ 38 h 38"/>
                  <a:gd name="T100" fmla="*/ 63 w 63"/>
                  <a:gd name="T101" fmla="*/ 38 h 3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3" h="38">
                    <a:moveTo>
                      <a:pt x="0" y="0"/>
                    </a:moveTo>
                    <a:lnTo>
                      <a:pt x="0" y="6"/>
                    </a:lnTo>
                    <a:lnTo>
                      <a:pt x="6" y="6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2" y="19"/>
                    </a:lnTo>
                    <a:lnTo>
                      <a:pt x="19" y="19"/>
                    </a:lnTo>
                    <a:lnTo>
                      <a:pt x="25" y="25"/>
                    </a:lnTo>
                    <a:lnTo>
                      <a:pt x="31" y="25"/>
                    </a:lnTo>
                    <a:lnTo>
                      <a:pt x="31" y="31"/>
                    </a:lnTo>
                    <a:lnTo>
                      <a:pt x="38" y="31"/>
                    </a:lnTo>
                    <a:lnTo>
                      <a:pt x="44" y="38"/>
                    </a:lnTo>
                    <a:lnTo>
                      <a:pt x="50" y="38"/>
                    </a:lnTo>
                    <a:lnTo>
                      <a:pt x="57" y="38"/>
                    </a:lnTo>
                    <a:lnTo>
                      <a:pt x="63" y="38"/>
                    </a:ln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4"/>
              <p:cNvSpPr>
                <a:spLocks/>
              </p:cNvSpPr>
              <p:nvPr/>
            </p:nvSpPr>
            <p:spPr bwMode="auto">
              <a:xfrm>
                <a:off x="3972" y="2895"/>
                <a:ext cx="57" cy="45"/>
              </a:xfrm>
              <a:custGeom>
                <a:avLst/>
                <a:gdLst>
                  <a:gd name="T0" fmla="*/ 0 w 57"/>
                  <a:gd name="T1" fmla="*/ 45 h 45"/>
                  <a:gd name="T2" fmla="*/ 0 w 57"/>
                  <a:gd name="T3" fmla="*/ 45 h 45"/>
                  <a:gd name="T4" fmla="*/ 0 w 57"/>
                  <a:gd name="T5" fmla="*/ 45 h 45"/>
                  <a:gd name="T6" fmla="*/ 0 w 57"/>
                  <a:gd name="T7" fmla="*/ 45 h 45"/>
                  <a:gd name="T8" fmla="*/ 0 w 57"/>
                  <a:gd name="T9" fmla="*/ 45 h 45"/>
                  <a:gd name="T10" fmla="*/ 0 w 57"/>
                  <a:gd name="T11" fmla="*/ 45 h 45"/>
                  <a:gd name="T12" fmla="*/ 0 w 57"/>
                  <a:gd name="T13" fmla="*/ 45 h 45"/>
                  <a:gd name="T14" fmla="*/ 0 w 57"/>
                  <a:gd name="T15" fmla="*/ 45 h 45"/>
                  <a:gd name="T16" fmla="*/ 0 w 57"/>
                  <a:gd name="T17" fmla="*/ 45 h 45"/>
                  <a:gd name="T18" fmla="*/ 0 w 57"/>
                  <a:gd name="T19" fmla="*/ 45 h 45"/>
                  <a:gd name="T20" fmla="*/ 0 w 57"/>
                  <a:gd name="T21" fmla="*/ 45 h 45"/>
                  <a:gd name="T22" fmla="*/ 6 w 57"/>
                  <a:gd name="T23" fmla="*/ 45 h 45"/>
                  <a:gd name="T24" fmla="*/ 6 w 57"/>
                  <a:gd name="T25" fmla="*/ 45 h 45"/>
                  <a:gd name="T26" fmla="*/ 6 w 57"/>
                  <a:gd name="T27" fmla="*/ 45 h 45"/>
                  <a:gd name="T28" fmla="*/ 13 w 57"/>
                  <a:gd name="T29" fmla="*/ 45 h 45"/>
                  <a:gd name="T30" fmla="*/ 13 w 57"/>
                  <a:gd name="T31" fmla="*/ 45 h 45"/>
                  <a:gd name="T32" fmla="*/ 13 w 57"/>
                  <a:gd name="T33" fmla="*/ 45 h 45"/>
                  <a:gd name="T34" fmla="*/ 13 w 57"/>
                  <a:gd name="T35" fmla="*/ 45 h 45"/>
                  <a:gd name="T36" fmla="*/ 19 w 57"/>
                  <a:gd name="T37" fmla="*/ 45 h 45"/>
                  <a:gd name="T38" fmla="*/ 19 w 57"/>
                  <a:gd name="T39" fmla="*/ 45 h 45"/>
                  <a:gd name="T40" fmla="*/ 19 w 57"/>
                  <a:gd name="T41" fmla="*/ 38 h 45"/>
                  <a:gd name="T42" fmla="*/ 19 w 57"/>
                  <a:gd name="T43" fmla="*/ 38 h 45"/>
                  <a:gd name="T44" fmla="*/ 25 w 57"/>
                  <a:gd name="T45" fmla="*/ 38 h 45"/>
                  <a:gd name="T46" fmla="*/ 25 w 57"/>
                  <a:gd name="T47" fmla="*/ 38 h 45"/>
                  <a:gd name="T48" fmla="*/ 25 w 57"/>
                  <a:gd name="T49" fmla="*/ 38 h 45"/>
                  <a:gd name="T50" fmla="*/ 25 w 57"/>
                  <a:gd name="T51" fmla="*/ 38 h 45"/>
                  <a:gd name="T52" fmla="*/ 32 w 57"/>
                  <a:gd name="T53" fmla="*/ 32 h 45"/>
                  <a:gd name="T54" fmla="*/ 32 w 57"/>
                  <a:gd name="T55" fmla="*/ 32 h 45"/>
                  <a:gd name="T56" fmla="*/ 32 w 57"/>
                  <a:gd name="T57" fmla="*/ 32 h 45"/>
                  <a:gd name="T58" fmla="*/ 38 w 57"/>
                  <a:gd name="T59" fmla="*/ 32 h 45"/>
                  <a:gd name="T60" fmla="*/ 38 w 57"/>
                  <a:gd name="T61" fmla="*/ 26 h 45"/>
                  <a:gd name="T62" fmla="*/ 38 w 57"/>
                  <a:gd name="T63" fmla="*/ 26 h 45"/>
                  <a:gd name="T64" fmla="*/ 38 w 57"/>
                  <a:gd name="T65" fmla="*/ 26 h 45"/>
                  <a:gd name="T66" fmla="*/ 44 w 57"/>
                  <a:gd name="T67" fmla="*/ 26 h 45"/>
                  <a:gd name="T68" fmla="*/ 44 w 57"/>
                  <a:gd name="T69" fmla="*/ 19 h 45"/>
                  <a:gd name="T70" fmla="*/ 44 w 57"/>
                  <a:gd name="T71" fmla="*/ 19 h 45"/>
                  <a:gd name="T72" fmla="*/ 44 w 57"/>
                  <a:gd name="T73" fmla="*/ 19 h 45"/>
                  <a:gd name="T74" fmla="*/ 51 w 57"/>
                  <a:gd name="T75" fmla="*/ 13 h 45"/>
                  <a:gd name="T76" fmla="*/ 51 w 57"/>
                  <a:gd name="T77" fmla="*/ 13 h 45"/>
                  <a:gd name="T78" fmla="*/ 51 w 57"/>
                  <a:gd name="T79" fmla="*/ 13 h 45"/>
                  <a:gd name="T80" fmla="*/ 57 w 57"/>
                  <a:gd name="T81" fmla="*/ 7 h 45"/>
                  <a:gd name="T82" fmla="*/ 57 w 57"/>
                  <a:gd name="T83" fmla="*/ 7 h 45"/>
                  <a:gd name="T84" fmla="*/ 57 w 57"/>
                  <a:gd name="T85" fmla="*/ 7 h 45"/>
                  <a:gd name="T86" fmla="*/ 57 w 57"/>
                  <a:gd name="T87" fmla="*/ 0 h 4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57" h="45">
                    <a:moveTo>
                      <a:pt x="0" y="45"/>
                    </a:moveTo>
                    <a:lnTo>
                      <a:pt x="0" y="45"/>
                    </a:lnTo>
                    <a:lnTo>
                      <a:pt x="6" y="45"/>
                    </a:lnTo>
                    <a:lnTo>
                      <a:pt x="13" y="45"/>
                    </a:lnTo>
                    <a:lnTo>
                      <a:pt x="19" y="45"/>
                    </a:lnTo>
                    <a:lnTo>
                      <a:pt x="19" y="38"/>
                    </a:lnTo>
                    <a:lnTo>
                      <a:pt x="25" y="38"/>
                    </a:lnTo>
                    <a:lnTo>
                      <a:pt x="32" y="32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44" y="26"/>
                    </a:lnTo>
                    <a:lnTo>
                      <a:pt x="44" y="19"/>
                    </a:lnTo>
                    <a:lnTo>
                      <a:pt x="51" y="13"/>
                    </a:lnTo>
                    <a:lnTo>
                      <a:pt x="57" y="7"/>
                    </a:lnTo>
                    <a:lnTo>
                      <a:pt x="57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>
                <a:spLocks/>
              </p:cNvSpPr>
              <p:nvPr/>
            </p:nvSpPr>
            <p:spPr bwMode="auto">
              <a:xfrm>
                <a:off x="4029" y="2845"/>
                <a:ext cx="70" cy="50"/>
              </a:xfrm>
              <a:custGeom>
                <a:avLst/>
                <a:gdLst>
                  <a:gd name="T0" fmla="*/ 0 w 70"/>
                  <a:gd name="T1" fmla="*/ 50 h 50"/>
                  <a:gd name="T2" fmla="*/ 6 w 70"/>
                  <a:gd name="T3" fmla="*/ 50 h 50"/>
                  <a:gd name="T4" fmla="*/ 6 w 70"/>
                  <a:gd name="T5" fmla="*/ 50 h 50"/>
                  <a:gd name="T6" fmla="*/ 6 w 70"/>
                  <a:gd name="T7" fmla="*/ 44 h 50"/>
                  <a:gd name="T8" fmla="*/ 13 w 70"/>
                  <a:gd name="T9" fmla="*/ 44 h 50"/>
                  <a:gd name="T10" fmla="*/ 13 w 70"/>
                  <a:gd name="T11" fmla="*/ 44 h 50"/>
                  <a:gd name="T12" fmla="*/ 13 w 70"/>
                  <a:gd name="T13" fmla="*/ 38 h 50"/>
                  <a:gd name="T14" fmla="*/ 13 w 70"/>
                  <a:gd name="T15" fmla="*/ 38 h 50"/>
                  <a:gd name="T16" fmla="*/ 19 w 70"/>
                  <a:gd name="T17" fmla="*/ 38 h 50"/>
                  <a:gd name="T18" fmla="*/ 19 w 70"/>
                  <a:gd name="T19" fmla="*/ 31 h 50"/>
                  <a:gd name="T20" fmla="*/ 19 w 70"/>
                  <a:gd name="T21" fmla="*/ 31 h 50"/>
                  <a:gd name="T22" fmla="*/ 19 w 70"/>
                  <a:gd name="T23" fmla="*/ 31 h 50"/>
                  <a:gd name="T24" fmla="*/ 25 w 70"/>
                  <a:gd name="T25" fmla="*/ 25 h 50"/>
                  <a:gd name="T26" fmla="*/ 25 w 70"/>
                  <a:gd name="T27" fmla="*/ 25 h 50"/>
                  <a:gd name="T28" fmla="*/ 25 w 70"/>
                  <a:gd name="T29" fmla="*/ 25 h 50"/>
                  <a:gd name="T30" fmla="*/ 32 w 70"/>
                  <a:gd name="T31" fmla="*/ 19 h 50"/>
                  <a:gd name="T32" fmla="*/ 32 w 70"/>
                  <a:gd name="T33" fmla="*/ 19 h 50"/>
                  <a:gd name="T34" fmla="*/ 32 w 70"/>
                  <a:gd name="T35" fmla="*/ 19 h 50"/>
                  <a:gd name="T36" fmla="*/ 32 w 70"/>
                  <a:gd name="T37" fmla="*/ 19 h 50"/>
                  <a:gd name="T38" fmla="*/ 38 w 70"/>
                  <a:gd name="T39" fmla="*/ 12 h 50"/>
                  <a:gd name="T40" fmla="*/ 38 w 70"/>
                  <a:gd name="T41" fmla="*/ 12 h 50"/>
                  <a:gd name="T42" fmla="*/ 38 w 70"/>
                  <a:gd name="T43" fmla="*/ 12 h 50"/>
                  <a:gd name="T44" fmla="*/ 38 w 70"/>
                  <a:gd name="T45" fmla="*/ 12 h 50"/>
                  <a:gd name="T46" fmla="*/ 44 w 70"/>
                  <a:gd name="T47" fmla="*/ 6 h 50"/>
                  <a:gd name="T48" fmla="*/ 44 w 70"/>
                  <a:gd name="T49" fmla="*/ 6 h 50"/>
                  <a:gd name="T50" fmla="*/ 44 w 70"/>
                  <a:gd name="T51" fmla="*/ 6 h 50"/>
                  <a:gd name="T52" fmla="*/ 51 w 70"/>
                  <a:gd name="T53" fmla="*/ 6 h 50"/>
                  <a:gd name="T54" fmla="*/ 51 w 70"/>
                  <a:gd name="T55" fmla="*/ 6 h 50"/>
                  <a:gd name="T56" fmla="*/ 51 w 70"/>
                  <a:gd name="T57" fmla="*/ 0 h 50"/>
                  <a:gd name="T58" fmla="*/ 51 w 70"/>
                  <a:gd name="T59" fmla="*/ 0 h 50"/>
                  <a:gd name="T60" fmla="*/ 57 w 70"/>
                  <a:gd name="T61" fmla="*/ 0 h 50"/>
                  <a:gd name="T62" fmla="*/ 57 w 70"/>
                  <a:gd name="T63" fmla="*/ 0 h 50"/>
                  <a:gd name="T64" fmla="*/ 57 w 70"/>
                  <a:gd name="T65" fmla="*/ 0 h 50"/>
                  <a:gd name="T66" fmla="*/ 57 w 70"/>
                  <a:gd name="T67" fmla="*/ 0 h 50"/>
                  <a:gd name="T68" fmla="*/ 63 w 70"/>
                  <a:gd name="T69" fmla="*/ 0 h 50"/>
                  <a:gd name="T70" fmla="*/ 63 w 70"/>
                  <a:gd name="T71" fmla="*/ 0 h 50"/>
                  <a:gd name="T72" fmla="*/ 63 w 70"/>
                  <a:gd name="T73" fmla="*/ 0 h 50"/>
                  <a:gd name="T74" fmla="*/ 63 w 70"/>
                  <a:gd name="T75" fmla="*/ 0 h 50"/>
                  <a:gd name="T76" fmla="*/ 70 w 70"/>
                  <a:gd name="T77" fmla="*/ 0 h 50"/>
                  <a:gd name="T78" fmla="*/ 70 w 70"/>
                  <a:gd name="T79" fmla="*/ 0 h 50"/>
                  <a:gd name="T80" fmla="*/ 70 w 70"/>
                  <a:gd name="T81" fmla="*/ 0 h 50"/>
                  <a:gd name="T82" fmla="*/ 70 w 70"/>
                  <a:gd name="T83" fmla="*/ 0 h 50"/>
                  <a:gd name="T84" fmla="*/ 70 w 70"/>
                  <a:gd name="T85" fmla="*/ 0 h 50"/>
                  <a:gd name="T86" fmla="*/ 70 w 70"/>
                  <a:gd name="T87" fmla="*/ 0 h 50"/>
                  <a:gd name="T88" fmla="*/ 70 w 70"/>
                  <a:gd name="T89" fmla="*/ 0 h 50"/>
                  <a:gd name="T90" fmla="*/ 70 w 70"/>
                  <a:gd name="T91" fmla="*/ 0 h 50"/>
                  <a:gd name="T92" fmla="*/ 70 w 70"/>
                  <a:gd name="T93" fmla="*/ 0 h 50"/>
                  <a:gd name="T94" fmla="*/ 70 w 70"/>
                  <a:gd name="T95" fmla="*/ 0 h 50"/>
                  <a:gd name="T96" fmla="*/ 70 w 70"/>
                  <a:gd name="T97" fmla="*/ 0 h 50"/>
                  <a:gd name="T98" fmla="*/ 70 w 70"/>
                  <a:gd name="T99" fmla="*/ 0 h 50"/>
                  <a:gd name="T100" fmla="*/ 70 w 70"/>
                  <a:gd name="T101" fmla="*/ 0 h 5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0" h="50">
                    <a:moveTo>
                      <a:pt x="0" y="50"/>
                    </a:moveTo>
                    <a:lnTo>
                      <a:pt x="6" y="50"/>
                    </a:lnTo>
                    <a:lnTo>
                      <a:pt x="6" y="44"/>
                    </a:lnTo>
                    <a:lnTo>
                      <a:pt x="13" y="44"/>
                    </a:lnTo>
                    <a:lnTo>
                      <a:pt x="13" y="38"/>
                    </a:lnTo>
                    <a:lnTo>
                      <a:pt x="19" y="38"/>
                    </a:lnTo>
                    <a:lnTo>
                      <a:pt x="19" y="31"/>
                    </a:lnTo>
                    <a:lnTo>
                      <a:pt x="25" y="25"/>
                    </a:lnTo>
                    <a:lnTo>
                      <a:pt x="32" y="19"/>
                    </a:lnTo>
                    <a:lnTo>
                      <a:pt x="38" y="12"/>
                    </a:lnTo>
                    <a:lnTo>
                      <a:pt x="44" y="6"/>
                    </a:lnTo>
                    <a:lnTo>
                      <a:pt x="51" y="6"/>
                    </a:lnTo>
                    <a:lnTo>
                      <a:pt x="51" y="0"/>
                    </a:lnTo>
                    <a:lnTo>
                      <a:pt x="57" y="0"/>
                    </a:lnTo>
                    <a:lnTo>
                      <a:pt x="63" y="0"/>
                    </a:lnTo>
                    <a:lnTo>
                      <a:pt x="70" y="0"/>
                    </a:ln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16"/>
              <p:cNvSpPr>
                <a:spLocks/>
              </p:cNvSpPr>
              <p:nvPr/>
            </p:nvSpPr>
            <p:spPr bwMode="auto">
              <a:xfrm>
                <a:off x="4099" y="2845"/>
                <a:ext cx="57" cy="44"/>
              </a:xfrm>
              <a:custGeom>
                <a:avLst/>
                <a:gdLst>
                  <a:gd name="T0" fmla="*/ 0 w 57"/>
                  <a:gd name="T1" fmla="*/ 0 h 44"/>
                  <a:gd name="T2" fmla="*/ 0 w 57"/>
                  <a:gd name="T3" fmla="*/ 0 h 44"/>
                  <a:gd name="T4" fmla="*/ 0 w 57"/>
                  <a:gd name="T5" fmla="*/ 0 h 44"/>
                  <a:gd name="T6" fmla="*/ 0 w 57"/>
                  <a:gd name="T7" fmla="*/ 0 h 44"/>
                  <a:gd name="T8" fmla="*/ 0 w 57"/>
                  <a:gd name="T9" fmla="*/ 0 h 44"/>
                  <a:gd name="T10" fmla="*/ 0 w 57"/>
                  <a:gd name="T11" fmla="*/ 0 h 44"/>
                  <a:gd name="T12" fmla="*/ 0 w 57"/>
                  <a:gd name="T13" fmla="*/ 0 h 44"/>
                  <a:gd name="T14" fmla="*/ 0 w 57"/>
                  <a:gd name="T15" fmla="*/ 0 h 44"/>
                  <a:gd name="T16" fmla="*/ 0 w 57"/>
                  <a:gd name="T17" fmla="*/ 0 h 44"/>
                  <a:gd name="T18" fmla="*/ 0 w 57"/>
                  <a:gd name="T19" fmla="*/ 0 h 44"/>
                  <a:gd name="T20" fmla="*/ 0 w 57"/>
                  <a:gd name="T21" fmla="*/ 0 h 44"/>
                  <a:gd name="T22" fmla="*/ 0 w 57"/>
                  <a:gd name="T23" fmla="*/ 0 h 44"/>
                  <a:gd name="T24" fmla="*/ 0 w 57"/>
                  <a:gd name="T25" fmla="*/ 0 h 44"/>
                  <a:gd name="T26" fmla="*/ 0 w 57"/>
                  <a:gd name="T27" fmla="*/ 0 h 44"/>
                  <a:gd name="T28" fmla="*/ 6 w 57"/>
                  <a:gd name="T29" fmla="*/ 0 h 44"/>
                  <a:gd name="T30" fmla="*/ 6 w 57"/>
                  <a:gd name="T31" fmla="*/ 0 h 44"/>
                  <a:gd name="T32" fmla="*/ 6 w 57"/>
                  <a:gd name="T33" fmla="*/ 0 h 44"/>
                  <a:gd name="T34" fmla="*/ 6 w 57"/>
                  <a:gd name="T35" fmla="*/ 0 h 44"/>
                  <a:gd name="T36" fmla="*/ 6 w 57"/>
                  <a:gd name="T37" fmla="*/ 0 h 44"/>
                  <a:gd name="T38" fmla="*/ 12 w 57"/>
                  <a:gd name="T39" fmla="*/ 0 h 44"/>
                  <a:gd name="T40" fmla="*/ 12 w 57"/>
                  <a:gd name="T41" fmla="*/ 0 h 44"/>
                  <a:gd name="T42" fmla="*/ 12 w 57"/>
                  <a:gd name="T43" fmla="*/ 0 h 44"/>
                  <a:gd name="T44" fmla="*/ 19 w 57"/>
                  <a:gd name="T45" fmla="*/ 0 h 44"/>
                  <a:gd name="T46" fmla="*/ 19 w 57"/>
                  <a:gd name="T47" fmla="*/ 0 h 44"/>
                  <a:gd name="T48" fmla="*/ 19 w 57"/>
                  <a:gd name="T49" fmla="*/ 0 h 44"/>
                  <a:gd name="T50" fmla="*/ 19 w 57"/>
                  <a:gd name="T51" fmla="*/ 6 h 44"/>
                  <a:gd name="T52" fmla="*/ 25 w 57"/>
                  <a:gd name="T53" fmla="*/ 6 h 44"/>
                  <a:gd name="T54" fmla="*/ 25 w 57"/>
                  <a:gd name="T55" fmla="*/ 6 h 44"/>
                  <a:gd name="T56" fmla="*/ 25 w 57"/>
                  <a:gd name="T57" fmla="*/ 6 h 44"/>
                  <a:gd name="T58" fmla="*/ 25 w 57"/>
                  <a:gd name="T59" fmla="*/ 6 h 44"/>
                  <a:gd name="T60" fmla="*/ 31 w 57"/>
                  <a:gd name="T61" fmla="*/ 12 h 44"/>
                  <a:gd name="T62" fmla="*/ 31 w 57"/>
                  <a:gd name="T63" fmla="*/ 12 h 44"/>
                  <a:gd name="T64" fmla="*/ 31 w 57"/>
                  <a:gd name="T65" fmla="*/ 12 h 44"/>
                  <a:gd name="T66" fmla="*/ 38 w 57"/>
                  <a:gd name="T67" fmla="*/ 12 h 44"/>
                  <a:gd name="T68" fmla="*/ 38 w 57"/>
                  <a:gd name="T69" fmla="*/ 19 h 44"/>
                  <a:gd name="T70" fmla="*/ 38 w 57"/>
                  <a:gd name="T71" fmla="*/ 19 h 44"/>
                  <a:gd name="T72" fmla="*/ 38 w 57"/>
                  <a:gd name="T73" fmla="*/ 19 h 44"/>
                  <a:gd name="T74" fmla="*/ 44 w 57"/>
                  <a:gd name="T75" fmla="*/ 25 h 44"/>
                  <a:gd name="T76" fmla="*/ 44 w 57"/>
                  <a:gd name="T77" fmla="*/ 25 h 44"/>
                  <a:gd name="T78" fmla="*/ 44 w 57"/>
                  <a:gd name="T79" fmla="*/ 25 h 44"/>
                  <a:gd name="T80" fmla="*/ 44 w 57"/>
                  <a:gd name="T81" fmla="*/ 31 h 44"/>
                  <a:gd name="T82" fmla="*/ 50 w 57"/>
                  <a:gd name="T83" fmla="*/ 31 h 44"/>
                  <a:gd name="T84" fmla="*/ 50 w 57"/>
                  <a:gd name="T85" fmla="*/ 31 h 44"/>
                  <a:gd name="T86" fmla="*/ 50 w 57"/>
                  <a:gd name="T87" fmla="*/ 38 h 44"/>
                  <a:gd name="T88" fmla="*/ 57 w 57"/>
                  <a:gd name="T89" fmla="*/ 38 h 44"/>
                  <a:gd name="T90" fmla="*/ 57 w 57"/>
                  <a:gd name="T91" fmla="*/ 38 h 44"/>
                  <a:gd name="T92" fmla="*/ 57 w 57"/>
                  <a:gd name="T93" fmla="*/ 44 h 44"/>
                  <a:gd name="T94" fmla="*/ 57 w 57"/>
                  <a:gd name="T95" fmla="*/ 44 h 4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57" h="44">
                    <a:moveTo>
                      <a:pt x="0" y="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9" y="0"/>
                    </a:lnTo>
                    <a:lnTo>
                      <a:pt x="19" y="6"/>
                    </a:lnTo>
                    <a:lnTo>
                      <a:pt x="25" y="6"/>
                    </a:lnTo>
                    <a:lnTo>
                      <a:pt x="31" y="12"/>
                    </a:lnTo>
                    <a:lnTo>
                      <a:pt x="38" y="12"/>
                    </a:lnTo>
                    <a:lnTo>
                      <a:pt x="38" y="19"/>
                    </a:lnTo>
                    <a:lnTo>
                      <a:pt x="44" y="25"/>
                    </a:lnTo>
                    <a:lnTo>
                      <a:pt x="44" y="31"/>
                    </a:lnTo>
                    <a:lnTo>
                      <a:pt x="50" y="31"/>
                    </a:lnTo>
                    <a:lnTo>
                      <a:pt x="50" y="38"/>
                    </a:lnTo>
                    <a:lnTo>
                      <a:pt x="57" y="38"/>
                    </a:lnTo>
                    <a:lnTo>
                      <a:pt x="57" y="44"/>
                    </a:ln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Freeform 17"/>
              <p:cNvSpPr>
                <a:spLocks/>
              </p:cNvSpPr>
              <p:nvPr/>
            </p:nvSpPr>
            <p:spPr bwMode="auto">
              <a:xfrm>
                <a:off x="4156" y="2889"/>
                <a:ext cx="63" cy="51"/>
              </a:xfrm>
              <a:custGeom>
                <a:avLst/>
                <a:gdLst>
                  <a:gd name="T0" fmla="*/ 0 w 63"/>
                  <a:gd name="T1" fmla="*/ 0 h 51"/>
                  <a:gd name="T2" fmla="*/ 6 w 63"/>
                  <a:gd name="T3" fmla="*/ 0 h 51"/>
                  <a:gd name="T4" fmla="*/ 6 w 63"/>
                  <a:gd name="T5" fmla="*/ 6 h 51"/>
                  <a:gd name="T6" fmla="*/ 6 w 63"/>
                  <a:gd name="T7" fmla="*/ 6 h 51"/>
                  <a:gd name="T8" fmla="*/ 6 w 63"/>
                  <a:gd name="T9" fmla="*/ 13 h 51"/>
                  <a:gd name="T10" fmla="*/ 12 w 63"/>
                  <a:gd name="T11" fmla="*/ 13 h 51"/>
                  <a:gd name="T12" fmla="*/ 12 w 63"/>
                  <a:gd name="T13" fmla="*/ 13 h 51"/>
                  <a:gd name="T14" fmla="*/ 12 w 63"/>
                  <a:gd name="T15" fmla="*/ 19 h 51"/>
                  <a:gd name="T16" fmla="*/ 19 w 63"/>
                  <a:gd name="T17" fmla="*/ 19 h 51"/>
                  <a:gd name="T18" fmla="*/ 19 w 63"/>
                  <a:gd name="T19" fmla="*/ 19 h 51"/>
                  <a:gd name="T20" fmla="*/ 19 w 63"/>
                  <a:gd name="T21" fmla="*/ 25 h 51"/>
                  <a:gd name="T22" fmla="*/ 19 w 63"/>
                  <a:gd name="T23" fmla="*/ 25 h 51"/>
                  <a:gd name="T24" fmla="*/ 25 w 63"/>
                  <a:gd name="T25" fmla="*/ 25 h 51"/>
                  <a:gd name="T26" fmla="*/ 25 w 63"/>
                  <a:gd name="T27" fmla="*/ 32 h 51"/>
                  <a:gd name="T28" fmla="*/ 25 w 63"/>
                  <a:gd name="T29" fmla="*/ 32 h 51"/>
                  <a:gd name="T30" fmla="*/ 25 w 63"/>
                  <a:gd name="T31" fmla="*/ 32 h 51"/>
                  <a:gd name="T32" fmla="*/ 31 w 63"/>
                  <a:gd name="T33" fmla="*/ 38 h 51"/>
                  <a:gd name="T34" fmla="*/ 31 w 63"/>
                  <a:gd name="T35" fmla="*/ 38 h 51"/>
                  <a:gd name="T36" fmla="*/ 31 w 63"/>
                  <a:gd name="T37" fmla="*/ 38 h 51"/>
                  <a:gd name="T38" fmla="*/ 38 w 63"/>
                  <a:gd name="T39" fmla="*/ 38 h 51"/>
                  <a:gd name="T40" fmla="*/ 38 w 63"/>
                  <a:gd name="T41" fmla="*/ 44 h 51"/>
                  <a:gd name="T42" fmla="*/ 38 w 63"/>
                  <a:gd name="T43" fmla="*/ 44 h 51"/>
                  <a:gd name="T44" fmla="*/ 38 w 63"/>
                  <a:gd name="T45" fmla="*/ 44 h 51"/>
                  <a:gd name="T46" fmla="*/ 44 w 63"/>
                  <a:gd name="T47" fmla="*/ 44 h 51"/>
                  <a:gd name="T48" fmla="*/ 44 w 63"/>
                  <a:gd name="T49" fmla="*/ 51 h 51"/>
                  <a:gd name="T50" fmla="*/ 44 w 63"/>
                  <a:gd name="T51" fmla="*/ 51 h 51"/>
                  <a:gd name="T52" fmla="*/ 44 w 63"/>
                  <a:gd name="T53" fmla="*/ 51 h 51"/>
                  <a:gd name="T54" fmla="*/ 50 w 63"/>
                  <a:gd name="T55" fmla="*/ 51 h 51"/>
                  <a:gd name="T56" fmla="*/ 50 w 63"/>
                  <a:gd name="T57" fmla="*/ 51 h 51"/>
                  <a:gd name="T58" fmla="*/ 50 w 63"/>
                  <a:gd name="T59" fmla="*/ 51 h 51"/>
                  <a:gd name="T60" fmla="*/ 57 w 63"/>
                  <a:gd name="T61" fmla="*/ 51 h 51"/>
                  <a:gd name="T62" fmla="*/ 57 w 63"/>
                  <a:gd name="T63" fmla="*/ 51 h 51"/>
                  <a:gd name="T64" fmla="*/ 57 w 63"/>
                  <a:gd name="T65" fmla="*/ 51 h 51"/>
                  <a:gd name="T66" fmla="*/ 57 w 63"/>
                  <a:gd name="T67" fmla="*/ 51 h 51"/>
                  <a:gd name="T68" fmla="*/ 57 w 63"/>
                  <a:gd name="T69" fmla="*/ 51 h 51"/>
                  <a:gd name="T70" fmla="*/ 57 w 63"/>
                  <a:gd name="T71" fmla="*/ 51 h 51"/>
                  <a:gd name="T72" fmla="*/ 57 w 63"/>
                  <a:gd name="T73" fmla="*/ 51 h 51"/>
                  <a:gd name="T74" fmla="*/ 57 w 63"/>
                  <a:gd name="T75" fmla="*/ 51 h 51"/>
                  <a:gd name="T76" fmla="*/ 57 w 63"/>
                  <a:gd name="T77" fmla="*/ 51 h 51"/>
                  <a:gd name="T78" fmla="*/ 57 w 63"/>
                  <a:gd name="T79" fmla="*/ 51 h 51"/>
                  <a:gd name="T80" fmla="*/ 57 w 63"/>
                  <a:gd name="T81" fmla="*/ 51 h 51"/>
                  <a:gd name="T82" fmla="*/ 57 w 63"/>
                  <a:gd name="T83" fmla="*/ 51 h 51"/>
                  <a:gd name="T84" fmla="*/ 63 w 63"/>
                  <a:gd name="T85" fmla="*/ 51 h 51"/>
                  <a:gd name="T86" fmla="*/ 63 w 63"/>
                  <a:gd name="T87" fmla="*/ 51 h 51"/>
                  <a:gd name="T88" fmla="*/ 63 w 63"/>
                  <a:gd name="T89" fmla="*/ 51 h 51"/>
                  <a:gd name="T90" fmla="*/ 63 w 63"/>
                  <a:gd name="T91" fmla="*/ 51 h 51"/>
                  <a:gd name="T92" fmla="*/ 63 w 63"/>
                  <a:gd name="T93" fmla="*/ 51 h 51"/>
                  <a:gd name="T94" fmla="*/ 63 w 63"/>
                  <a:gd name="T95" fmla="*/ 51 h 51"/>
                  <a:gd name="T96" fmla="*/ 63 w 63"/>
                  <a:gd name="T97" fmla="*/ 51 h 51"/>
                  <a:gd name="T98" fmla="*/ 63 w 63"/>
                  <a:gd name="T99" fmla="*/ 51 h 51"/>
                  <a:gd name="T100" fmla="*/ 63 w 63"/>
                  <a:gd name="T101" fmla="*/ 51 h 5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3" h="51">
                    <a:moveTo>
                      <a:pt x="0" y="0"/>
                    </a:moveTo>
                    <a:lnTo>
                      <a:pt x="6" y="0"/>
                    </a:lnTo>
                    <a:lnTo>
                      <a:pt x="6" y="6"/>
                    </a:lnTo>
                    <a:lnTo>
                      <a:pt x="6" y="13"/>
                    </a:lnTo>
                    <a:lnTo>
                      <a:pt x="12" y="13"/>
                    </a:lnTo>
                    <a:lnTo>
                      <a:pt x="12" y="19"/>
                    </a:lnTo>
                    <a:lnTo>
                      <a:pt x="19" y="19"/>
                    </a:lnTo>
                    <a:lnTo>
                      <a:pt x="19" y="25"/>
                    </a:lnTo>
                    <a:lnTo>
                      <a:pt x="25" y="25"/>
                    </a:lnTo>
                    <a:lnTo>
                      <a:pt x="25" y="32"/>
                    </a:lnTo>
                    <a:lnTo>
                      <a:pt x="31" y="38"/>
                    </a:lnTo>
                    <a:lnTo>
                      <a:pt x="38" y="38"/>
                    </a:lnTo>
                    <a:lnTo>
                      <a:pt x="38" y="44"/>
                    </a:lnTo>
                    <a:lnTo>
                      <a:pt x="44" y="44"/>
                    </a:lnTo>
                    <a:lnTo>
                      <a:pt x="44" y="51"/>
                    </a:lnTo>
                    <a:lnTo>
                      <a:pt x="50" y="51"/>
                    </a:lnTo>
                    <a:lnTo>
                      <a:pt x="57" y="51"/>
                    </a:lnTo>
                    <a:lnTo>
                      <a:pt x="63" y="51"/>
                    </a:ln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18"/>
              <p:cNvSpPr>
                <a:spLocks/>
              </p:cNvSpPr>
              <p:nvPr/>
            </p:nvSpPr>
            <p:spPr bwMode="auto">
              <a:xfrm>
                <a:off x="4219" y="2864"/>
                <a:ext cx="57" cy="76"/>
              </a:xfrm>
              <a:custGeom>
                <a:avLst/>
                <a:gdLst>
                  <a:gd name="T0" fmla="*/ 0 w 57"/>
                  <a:gd name="T1" fmla="*/ 76 h 76"/>
                  <a:gd name="T2" fmla="*/ 0 w 57"/>
                  <a:gd name="T3" fmla="*/ 76 h 76"/>
                  <a:gd name="T4" fmla="*/ 0 w 57"/>
                  <a:gd name="T5" fmla="*/ 76 h 76"/>
                  <a:gd name="T6" fmla="*/ 0 w 57"/>
                  <a:gd name="T7" fmla="*/ 76 h 76"/>
                  <a:gd name="T8" fmla="*/ 0 w 57"/>
                  <a:gd name="T9" fmla="*/ 76 h 76"/>
                  <a:gd name="T10" fmla="*/ 0 w 57"/>
                  <a:gd name="T11" fmla="*/ 76 h 76"/>
                  <a:gd name="T12" fmla="*/ 0 w 57"/>
                  <a:gd name="T13" fmla="*/ 76 h 76"/>
                  <a:gd name="T14" fmla="*/ 0 w 57"/>
                  <a:gd name="T15" fmla="*/ 76 h 76"/>
                  <a:gd name="T16" fmla="*/ 0 w 57"/>
                  <a:gd name="T17" fmla="*/ 76 h 76"/>
                  <a:gd name="T18" fmla="*/ 0 w 57"/>
                  <a:gd name="T19" fmla="*/ 76 h 76"/>
                  <a:gd name="T20" fmla="*/ 0 w 57"/>
                  <a:gd name="T21" fmla="*/ 76 h 76"/>
                  <a:gd name="T22" fmla="*/ 0 w 57"/>
                  <a:gd name="T23" fmla="*/ 76 h 76"/>
                  <a:gd name="T24" fmla="*/ 0 w 57"/>
                  <a:gd name="T25" fmla="*/ 76 h 76"/>
                  <a:gd name="T26" fmla="*/ 6 w 57"/>
                  <a:gd name="T27" fmla="*/ 76 h 76"/>
                  <a:gd name="T28" fmla="*/ 6 w 57"/>
                  <a:gd name="T29" fmla="*/ 76 h 76"/>
                  <a:gd name="T30" fmla="*/ 6 w 57"/>
                  <a:gd name="T31" fmla="*/ 76 h 76"/>
                  <a:gd name="T32" fmla="*/ 13 w 57"/>
                  <a:gd name="T33" fmla="*/ 76 h 76"/>
                  <a:gd name="T34" fmla="*/ 13 w 57"/>
                  <a:gd name="T35" fmla="*/ 76 h 76"/>
                  <a:gd name="T36" fmla="*/ 13 w 57"/>
                  <a:gd name="T37" fmla="*/ 76 h 76"/>
                  <a:gd name="T38" fmla="*/ 13 w 57"/>
                  <a:gd name="T39" fmla="*/ 69 h 76"/>
                  <a:gd name="T40" fmla="*/ 19 w 57"/>
                  <a:gd name="T41" fmla="*/ 69 h 76"/>
                  <a:gd name="T42" fmla="*/ 19 w 57"/>
                  <a:gd name="T43" fmla="*/ 69 h 76"/>
                  <a:gd name="T44" fmla="*/ 19 w 57"/>
                  <a:gd name="T45" fmla="*/ 69 h 76"/>
                  <a:gd name="T46" fmla="*/ 19 w 57"/>
                  <a:gd name="T47" fmla="*/ 63 h 76"/>
                  <a:gd name="T48" fmla="*/ 25 w 57"/>
                  <a:gd name="T49" fmla="*/ 63 h 76"/>
                  <a:gd name="T50" fmla="*/ 25 w 57"/>
                  <a:gd name="T51" fmla="*/ 63 h 76"/>
                  <a:gd name="T52" fmla="*/ 25 w 57"/>
                  <a:gd name="T53" fmla="*/ 57 h 76"/>
                  <a:gd name="T54" fmla="*/ 32 w 57"/>
                  <a:gd name="T55" fmla="*/ 57 h 76"/>
                  <a:gd name="T56" fmla="*/ 32 w 57"/>
                  <a:gd name="T57" fmla="*/ 57 h 76"/>
                  <a:gd name="T58" fmla="*/ 32 w 57"/>
                  <a:gd name="T59" fmla="*/ 50 h 76"/>
                  <a:gd name="T60" fmla="*/ 32 w 57"/>
                  <a:gd name="T61" fmla="*/ 50 h 76"/>
                  <a:gd name="T62" fmla="*/ 38 w 57"/>
                  <a:gd name="T63" fmla="*/ 44 h 76"/>
                  <a:gd name="T64" fmla="*/ 38 w 57"/>
                  <a:gd name="T65" fmla="*/ 44 h 76"/>
                  <a:gd name="T66" fmla="*/ 38 w 57"/>
                  <a:gd name="T67" fmla="*/ 44 h 76"/>
                  <a:gd name="T68" fmla="*/ 38 w 57"/>
                  <a:gd name="T69" fmla="*/ 38 h 76"/>
                  <a:gd name="T70" fmla="*/ 44 w 57"/>
                  <a:gd name="T71" fmla="*/ 38 h 76"/>
                  <a:gd name="T72" fmla="*/ 44 w 57"/>
                  <a:gd name="T73" fmla="*/ 31 h 76"/>
                  <a:gd name="T74" fmla="*/ 44 w 57"/>
                  <a:gd name="T75" fmla="*/ 31 h 76"/>
                  <a:gd name="T76" fmla="*/ 51 w 57"/>
                  <a:gd name="T77" fmla="*/ 25 h 76"/>
                  <a:gd name="T78" fmla="*/ 51 w 57"/>
                  <a:gd name="T79" fmla="*/ 25 h 76"/>
                  <a:gd name="T80" fmla="*/ 51 w 57"/>
                  <a:gd name="T81" fmla="*/ 19 h 76"/>
                  <a:gd name="T82" fmla="*/ 51 w 57"/>
                  <a:gd name="T83" fmla="*/ 12 h 76"/>
                  <a:gd name="T84" fmla="*/ 57 w 57"/>
                  <a:gd name="T85" fmla="*/ 12 h 76"/>
                  <a:gd name="T86" fmla="*/ 57 w 57"/>
                  <a:gd name="T87" fmla="*/ 6 h 76"/>
                  <a:gd name="T88" fmla="*/ 57 w 57"/>
                  <a:gd name="T89" fmla="*/ 6 h 76"/>
                  <a:gd name="T90" fmla="*/ 57 w 57"/>
                  <a:gd name="T91" fmla="*/ 0 h 7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57" h="76">
                    <a:moveTo>
                      <a:pt x="0" y="76"/>
                    </a:moveTo>
                    <a:lnTo>
                      <a:pt x="0" y="76"/>
                    </a:lnTo>
                    <a:lnTo>
                      <a:pt x="6" y="76"/>
                    </a:lnTo>
                    <a:lnTo>
                      <a:pt x="13" y="76"/>
                    </a:lnTo>
                    <a:lnTo>
                      <a:pt x="13" y="69"/>
                    </a:lnTo>
                    <a:lnTo>
                      <a:pt x="19" y="69"/>
                    </a:lnTo>
                    <a:lnTo>
                      <a:pt x="19" y="63"/>
                    </a:lnTo>
                    <a:lnTo>
                      <a:pt x="25" y="63"/>
                    </a:lnTo>
                    <a:lnTo>
                      <a:pt x="25" y="57"/>
                    </a:lnTo>
                    <a:lnTo>
                      <a:pt x="32" y="57"/>
                    </a:lnTo>
                    <a:lnTo>
                      <a:pt x="32" y="50"/>
                    </a:lnTo>
                    <a:lnTo>
                      <a:pt x="38" y="44"/>
                    </a:lnTo>
                    <a:lnTo>
                      <a:pt x="38" y="38"/>
                    </a:lnTo>
                    <a:lnTo>
                      <a:pt x="44" y="38"/>
                    </a:lnTo>
                    <a:lnTo>
                      <a:pt x="44" y="31"/>
                    </a:lnTo>
                    <a:lnTo>
                      <a:pt x="51" y="25"/>
                    </a:lnTo>
                    <a:lnTo>
                      <a:pt x="51" y="19"/>
                    </a:lnTo>
                    <a:lnTo>
                      <a:pt x="51" y="12"/>
                    </a:lnTo>
                    <a:lnTo>
                      <a:pt x="57" y="12"/>
                    </a:lnTo>
                    <a:lnTo>
                      <a:pt x="57" y="6"/>
                    </a:lnTo>
                    <a:lnTo>
                      <a:pt x="57" y="0"/>
                    </a:ln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19"/>
              <p:cNvSpPr>
                <a:spLocks/>
              </p:cNvSpPr>
              <p:nvPr/>
            </p:nvSpPr>
            <p:spPr bwMode="auto">
              <a:xfrm>
                <a:off x="4276" y="2762"/>
                <a:ext cx="70" cy="102"/>
              </a:xfrm>
              <a:custGeom>
                <a:avLst/>
                <a:gdLst>
                  <a:gd name="T0" fmla="*/ 0 w 70"/>
                  <a:gd name="T1" fmla="*/ 102 h 102"/>
                  <a:gd name="T2" fmla="*/ 6 w 70"/>
                  <a:gd name="T3" fmla="*/ 102 h 102"/>
                  <a:gd name="T4" fmla="*/ 6 w 70"/>
                  <a:gd name="T5" fmla="*/ 95 h 102"/>
                  <a:gd name="T6" fmla="*/ 6 w 70"/>
                  <a:gd name="T7" fmla="*/ 89 h 102"/>
                  <a:gd name="T8" fmla="*/ 13 w 70"/>
                  <a:gd name="T9" fmla="*/ 89 h 102"/>
                  <a:gd name="T10" fmla="*/ 13 w 70"/>
                  <a:gd name="T11" fmla="*/ 83 h 102"/>
                  <a:gd name="T12" fmla="*/ 13 w 70"/>
                  <a:gd name="T13" fmla="*/ 83 h 102"/>
                  <a:gd name="T14" fmla="*/ 13 w 70"/>
                  <a:gd name="T15" fmla="*/ 76 h 102"/>
                  <a:gd name="T16" fmla="*/ 19 w 70"/>
                  <a:gd name="T17" fmla="*/ 70 h 102"/>
                  <a:gd name="T18" fmla="*/ 19 w 70"/>
                  <a:gd name="T19" fmla="*/ 70 h 102"/>
                  <a:gd name="T20" fmla="*/ 19 w 70"/>
                  <a:gd name="T21" fmla="*/ 64 h 102"/>
                  <a:gd name="T22" fmla="*/ 19 w 70"/>
                  <a:gd name="T23" fmla="*/ 64 h 102"/>
                  <a:gd name="T24" fmla="*/ 25 w 70"/>
                  <a:gd name="T25" fmla="*/ 57 h 102"/>
                  <a:gd name="T26" fmla="*/ 25 w 70"/>
                  <a:gd name="T27" fmla="*/ 57 h 102"/>
                  <a:gd name="T28" fmla="*/ 25 w 70"/>
                  <a:gd name="T29" fmla="*/ 51 h 102"/>
                  <a:gd name="T30" fmla="*/ 32 w 70"/>
                  <a:gd name="T31" fmla="*/ 51 h 102"/>
                  <a:gd name="T32" fmla="*/ 32 w 70"/>
                  <a:gd name="T33" fmla="*/ 45 h 102"/>
                  <a:gd name="T34" fmla="*/ 32 w 70"/>
                  <a:gd name="T35" fmla="*/ 38 h 102"/>
                  <a:gd name="T36" fmla="*/ 32 w 70"/>
                  <a:gd name="T37" fmla="*/ 38 h 102"/>
                  <a:gd name="T38" fmla="*/ 38 w 70"/>
                  <a:gd name="T39" fmla="*/ 32 h 102"/>
                  <a:gd name="T40" fmla="*/ 38 w 70"/>
                  <a:gd name="T41" fmla="*/ 32 h 102"/>
                  <a:gd name="T42" fmla="*/ 38 w 70"/>
                  <a:gd name="T43" fmla="*/ 32 h 102"/>
                  <a:gd name="T44" fmla="*/ 38 w 70"/>
                  <a:gd name="T45" fmla="*/ 26 h 102"/>
                  <a:gd name="T46" fmla="*/ 44 w 70"/>
                  <a:gd name="T47" fmla="*/ 26 h 102"/>
                  <a:gd name="T48" fmla="*/ 44 w 70"/>
                  <a:gd name="T49" fmla="*/ 19 h 102"/>
                  <a:gd name="T50" fmla="*/ 44 w 70"/>
                  <a:gd name="T51" fmla="*/ 19 h 102"/>
                  <a:gd name="T52" fmla="*/ 51 w 70"/>
                  <a:gd name="T53" fmla="*/ 19 h 102"/>
                  <a:gd name="T54" fmla="*/ 51 w 70"/>
                  <a:gd name="T55" fmla="*/ 13 h 102"/>
                  <a:gd name="T56" fmla="*/ 51 w 70"/>
                  <a:gd name="T57" fmla="*/ 13 h 102"/>
                  <a:gd name="T58" fmla="*/ 51 w 70"/>
                  <a:gd name="T59" fmla="*/ 13 h 102"/>
                  <a:gd name="T60" fmla="*/ 57 w 70"/>
                  <a:gd name="T61" fmla="*/ 7 h 102"/>
                  <a:gd name="T62" fmla="*/ 57 w 70"/>
                  <a:gd name="T63" fmla="*/ 7 h 102"/>
                  <a:gd name="T64" fmla="*/ 57 w 70"/>
                  <a:gd name="T65" fmla="*/ 7 h 102"/>
                  <a:gd name="T66" fmla="*/ 57 w 70"/>
                  <a:gd name="T67" fmla="*/ 0 h 102"/>
                  <a:gd name="T68" fmla="*/ 63 w 70"/>
                  <a:gd name="T69" fmla="*/ 0 h 102"/>
                  <a:gd name="T70" fmla="*/ 63 w 70"/>
                  <a:gd name="T71" fmla="*/ 0 h 102"/>
                  <a:gd name="T72" fmla="*/ 63 w 70"/>
                  <a:gd name="T73" fmla="*/ 0 h 102"/>
                  <a:gd name="T74" fmla="*/ 70 w 70"/>
                  <a:gd name="T75" fmla="*/ 0 h 102"/>
                  <a:gd name="T76" fmla="*/ 70 w 70"/>
                  <a:gd name="T77" fmla="*/ 0 h 102"/>
                  <a:gd name="T78" fmla="*/ 70 w 70"/>
                  <a:gd name="T79" fmla="*/ 0 h 102"/>
                  <a:gd name="T80" fmla="*/ 70 w 70"/>
                  <a:gd name="T81" fmla="*/ 0 h 102"/>
                  <a:gd name="T82" fmla="*/ 70 w 70"/>
                  <a:gd name="T83" fmla="*/ 0 h 102"/>
                  <a:gd name="T84" fmla="*/ 70 w 70"/>
                  <a:gd name="T85" fmla="*/ 0 h 102"/>
                  <a:gd name="T86" fmla="*/ 70 w 70"/>
                  <a:gd name="T87" fmla="*/ 0 h 102"/>
                  <a:gd name="T88" fmla="*/ 70 w 70"/>
                  <a:gd name="T89" fmla="*/ 0 h 102"/>
                  <a:gd name="T90" fmla="*/ 70 w 70"/>
                  <a:gd name="T91" fmla="*/ 0 h 102"/>
                  <a:gd name="T92" fmla="*/ 70 w 70"/>
                  <a:gd name="T93" fmla="*/ 0 h 102"/>
                  <a:gd name="T94" fmla="*/ 70 w 70"/>
                  <a:gd name="T95" fmla="*/ 0 h 102"/>
                  <a:gd name="T96" fmla="*/ 70 w 70"/>
                  <a:gd name="T97" fmla="*/ 0 h 102"/>
                  <a:gd name="T98" fmla="*/ 70 w 70"/>
                  <a:gd name="T99" fmla="*/ 0 h 102"/>
                  <a:gd name="T100" fmla="*/ 70 w 70"/>
                  <a:gd name="T101" fmla="*/ 0 h 10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0" h="102">
                    <a:moveTo>
                      <a:pt x="0" y="102"/>
                    </a:moveTo>
                    <a:lnTo>
                      <a:pt x="6" y="102"/>
                    </a:lnTo>
                    <a:lnTo>
                      <a:pt x="6" y="95"/>
                    </a:lnTo>
                    <a:lnTo>
                      <a:pt x="6" y="89"/>
                    </a:lnTo>
                    <a:lnTo>
                      <a:pt x="13" y="89"/>
                    </a:lnTo>
                    <a:lnTo>
                      <a:pt x="13" y="83"/>
                    </a:lnTo>
                    <a:lnTo>
                      <a:pt x="13" y="76"/>
                    </a:lnTo>
                    <a:lnTo>
                      <a:pt x="19" y="70"/>
                    </a:lnTo>
                    <a:lnTo>
                      <a:pt x="19" y="64"/>
                    </a:lnTo>
                    <a:lnTo>
                      <a:pt x="25" y="57"/>
                    </a:lnTo>
                    <a:lnTo>
                      <a:pt x="25" y="51"/>
                    </a:lnTo>
                    <a:lnTo>
                      <a:pt x="32" y="51"/>
                    </a:lnTo>
                    <a:lnTo>
                      <a:pt x="32" y="45"/>
                    </a:lnTo>
                    <a:lnTo>
                      <a:pt x="32" y="38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44" y="26"/>
                    </a:lnTo>
                    <a:lnTo>
                      <a:pt x="44" y="19"/>
                    </a:lnTo>
                    <a:lnTo>
                      <a:pt x="51" y="19"/>
                    </a:lnTo>
                    <a:lnTo>
                      <a:pt x="51" y="13"/>
                    </a:lnTo>
                    <a:lnTo>
                      <a:pt x="57" y="7"/>
                    </a:lnTo>
                    <a:lnTo>
                      <a:pt x="57" y="0"/>
                    </a:lnTo>
                    <a:lnTo>
                      <a:pt x="63" y="0"/>
                    </a:lnTo>
                    <a:lnTo>
                      <a:pt x="70" y="0"/>
                    </a:ln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20"/>
              <p:cNvSpPr>
                <a:spLocks/>
              </p:cNvSpPr>
              <p:nvPr/>
            </p:nvSpPr>
            <p:spPr bwMode="auto">
              <a:xfrm>
                <a:off x="4346" y="2762"/>
                <a:ext cx="63" cy="89"/>
              </a:xfrm>
              <a:custGeom>
                <a:avLst/>
                <a:gdLst>
                  <a:gd name="T0" fmla="*/ 0 w 63"/>
                  <a:gd name="T1" fmla="*/ 0 h 89"/>
                  <a:gd name="T2" fmla="*/ 6 w 63"/>
                  <a:gd name="T3" fmla="*/ 0 h 89"/>
                  <a:gd name="T4" fmla="*/ 6 w 63"/>
                  <a:gd name="T5" fmla="*/ 0 h 89"/>
                  <a:gd name="T6" fmla="*/ 6 w 63"/>
                  <a:gd name="T7" fmla="*/ 0 h 89"/>
                  <a:gd name="T8" fmla="*/ 6 w 63"/>
                  <a:gd name="T9" fmla="*/ 0 h 89"/>
                  <a:gd name="T10" fmla="*/ 6 w 63"/>
                  <a:gd name="T11" fmla="*/ 0 h 89"/>
                  <a:gd name="T12" fmla="*/ 6 w 63"/>
                  <a:gd name="T13" fmla="*/ 0 h 89"/>
                  <a:gd name="T14" fmla="*/ 6 w 63"/>
                  <a:gd name="T15" fmla="*/ 0 h 89"/>
                  <a:gd name="T16" fmla="*/ 6 w 63"/>
                  <a:gd name="T17" fmla="*/ 0 h 89"/>
                  <a:gd name="T18" fmla="*/ 6 w 63"/>
                  <a:gd name="T19" fmla="*/ 0 h 89"/>
                  <a:gd name="T20" fmla="*/ 6 w 63"/>
                  <a:gd name="T21" fmla="*/ 0 h 89"/>
                  <a:gd name="T22" fmla="*/ 6 w 63"/>
                  <a:gd name="T23" fmla="*/ 0 h 89"/>
                  <a:gd name="T24" fmla="*/ 6 w 63"/>
                  <a:gd name="T25" fmla="*/ 0 h 89"/>
                  <a:gd name="T26" fmla="*/ 6 w 63"/>
                  <a:gd name="T27" fmla="*/ 0 h 89"/>
                  <a:gd name="T28" fmla="*/ 6 w 63"/>
                  <a:gd name="T29" fmla="*/ 0 h 89"/>
                  <a:gd name="T30" fmla="*/ 6 w 63"/>
                  <a:gd name="T31" fmla="*/ 0 h 89"/>
                  <a:gd name="T32" fmla="*/ 6 w 63"/>
                  <a:gd name="T33" fmla="*/ 0 h 89"/>
                  <a:gd name="T34" fmla="*/ 6 w 63"/>
                  <a:gd name="T35" fmla="*/ 0 h 89"/>
                  <a:gd name="T36" fmla="*/ 6 w 63"/>
                  <a:gd name="T37" fmla="*/ 0 h 89"/>
                  <a:gd name="T38" fmla="*/ 12 w 63"/>
                  <a:gd name="T39" fmla="*/ 0 h 89"/>
                  <a:gd name="T40" fmla="*/ 12 w 63"/>
                  <a:gd name="T41" fmla="*/ 0 h 89"/>
                  <a:gd name="T42" fmla="*/ 12 w 63"/>
                  <a:gd name="T43" fmla="*/ 0 h 89"/>
                  <a:gd name="T44" fmla="*/ 19 w 63"/>
                  <a:gd name="T45" fmla="*/ 7 h 89"/>
                  <a:gd name="T46" fmla="*/ 19 w 63"/>
                  <a:gd name="T47" fmla="*/ 7 h 89"/>
                  <a:gd name="T48" fmla="*/ 19 w 63"/>
                  <a:gd name="T49" fmla="*/ 7 h 89"/>
                  <a:gd name="T50" fmla="*/ 19 w 63"/>
                  <a:gd name="T51" fmla="*/ 7 h 89"/>
                  <a:gd name="T52" fmla="*/ 25 w 63"/>
                  <a:gd name="T53" fmla="*/ 13 h 89"/>
                  <a:gd name="T54" fmla="*/ 25 w 63"/>
                  <a:gd name="T55" fmla="*/ 13 h 89"/>
                  <a:gd name="T56" fmla="*/ 25 w 63"/>
                  <a:gd name="T57" fmla="*/ 13 h 89"/>
                  <a:gd name="T58" fmla="*/ 25 w 63"/>
                  <a:gd name="T59" fmla="*/ 19 h 89"/>
                  <a:gd name="T60" fmla="*/ 31 w 63"/>
                  <a:gd name="T61" fmla="*/ 19 h 89"/>
                  <a:gd name="T62" fmla="*/ 31 w 63"/>
                  <a:gd name="T63" fmla="*/ 19 h 89"/>
                  <a:gd name="T64" fmla="*/ 31 w 63"/>
                  <a:gd name="T65" fmla="*/ 26 h 89"/>
                  <a:gd name="T66" fmla="*/ 38 w 63"/>
                  <a:gd name="T67" fmla="*/ 26 h 89"/>
                  <a:gd name="T68" fmla="*/ 38 w 63"/>
                  <a:gd name="T69" fmla="*/ 32 h 89"/>
                  <a:gd name="T70" fmla="*/ 38 w 63"/>
                  <a:gd name="T71" fmla="*/ 32 h 89"/>
                  <a:gd name="T72" fmla="*/ 38 w 63"/>
                  <a:gd name="T73" fmla="*/ 38 h 89"/>
                  <a:gd name="T74" fmla="*/ 44 w 63"/>
                  <a:gd name="T75" fmla="*/ 45 h 89"/>
                  <a:gd name="T76" fmla="*/ 44 w 63"/>
                  <a:gd name="T77" fmla="*/ 45 h 89"/>
                  <a:gd name="T78" fmla="*/ 44 w 63"/>
                  <a:gd name="T79" fmla="*/ 51 h 89"/>
                  <a:gd name="T80" fmla="*/ 44 w 63"/>
                  <a:gd name="T81" fmla="*/ 51 h 89"/>
                  <a:gd name="T82" fmla="*/ 50 w 63"/>
                  <a:gd name="T83" fmla="*/ 57 h 89"/>
                  <a:gd name="T84" fmla="*/ 50 w 63"/>
                  <a:gd name="T85" fmla="*/ 64 h 89"/>
                  <a:gd name="T86" fmla="*/ 50 w 63"/>
                  <a:gd name="T87" fmla="*/ 64 h 89"/>
                  <a:gd name="T88" fmla="*/ 57 w 63"/>
                  <a:gd name="T89" fmla="*/ 70 h 89"/>
                  <a:gd name="T90" fmla="*/ 57 w 63"/>
                  <a:gd name="T91" fmla="*/ 76 h 89"/>
                  <a:gd name="T92" fmla="*/ 57 w 63"/>
                  <a:gd name="T93" fmla="*/ 76 h 89"/>
                  <a:gd name="T94" fmla="*/ 57 w 63"/>
                  <a:gd name="T95" fmla="*/ 83 h 89"/>
                  <a:gd name="T96" fmla="*/ 63 w 63"/>
                  <a:gd name="T97" fmla="*/ 89 h 8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63" h="89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9" y="7"/>
                    </a:lnTo>
                    <a:lnTo>
                      <a:pt x="25" y="13"/>
                    </a:lnTo>
                    <a:lnTo>
                      <a:pt x="25" y="19"/>
                    </a:lnTo>
                    <a:lnTo>
                      <a:pt x="31" y="19"/>
                    </a:lnTo>
                    <a:lnTo>
                      <a:pt x="31" y="26"/>
                    </a:lnTo>
                    <a:lnTo>
                      <a:pt x="38" y="26"/>
                    </a:lnTo>
                    <a:lnTo>
                      <a:pt x="38" y="32"/>
                    </a:lnTo>
                    <a:lnTo>
                      <a:pt x="38" y="38"/>
                    </a:lnTo>
                    <a:lnTo>
                      <a:pt x="44" y="45"/>
                    </a:lnTo>
                    <a:lnTo>
                      <a:pt x="44" y="51"/>
                    </a:lnTo>
                    <a:lnTo>
                      <a:pt x="50" y="57"/>
                    </a:lnTo>
                    <a:lnTo>
                      <a:pt x="50" y="64"/>
                    </a:lnTo>
                    <a:lnTo>
                      <a:pt x="57" y="70"/>
                    </a:lnTo>
                    <a:lnTo>
                      <a:pt x="57" y="76"/>
                    </a:lnTo>
                    <a:lnTo>
                      <a:pt x="57" y="83"/>
                    </a:lnTo>
                    <a:lnTo>
                      <a:pt x="63" y="89"/>
                    </a:ln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21"/>
              <p:cNvSpPr>
                <a:spLocks/>
              </p:cNvSpPr>
              <p:nvPr/>
            </p:nvSpPr>
            <p:spPr bwMode="auto">
              <a:xfrm>
                <a:off x="4409" y="2851"/>
                <a:ext cx="51" cy="89"/>
              </a:xfrm>
              <a:custGeom>
                <a:avLst/>
                <a:gdLst>
                  <a:gd name="T0" fmla="*/ 0 w 51"/>
                  <a:gd name="T1" fmla="*/ 0 h 89"/>
                  <a:gd name="T2" fmla="*/ 0 w 51"/>
                  <a:gd name="T3" fmla="*/ 0 h 89"/>
                  <a:gd name="T4" fmla="*/ 0 w 51"/>
                  <a:gd name="T5" fmla="*/ 6 h 89"/>
                  <a:gd name="T6" fmla="*/ 0 w 51"/>
                  <a:gd name="T7" fmla="*/ 13 h 89"/>
                  <a:gd name="T8" fmla="*/ 6 w 51"/>
                  <a:gd name="T9" fmla="*/ 13 h 89"/>
                  <a:gd name="T10" fmla="*/ 6 w 51"/>
                  <a:gd name="T11" fmla="*/ 19 h 89"/>
                  <a:gd name="T12" fmla="*/ 6 w 51"/>
                  <a:gd name="T13" fmla="*/ 25 h 89"/>
                  <a:gd name="T14" fmla="*/ 13 w 51"/>
                  <a:gd name="T15" fmla="*/ 25 h 89"/>
                  <a:gd name="T16" fmla="*/ 13 w 51"/>
                  <a:gd name="T17" fmla="*/ 32 h 89"/>
                  <a:gd name="T18" fmla="*/ 13 w 51"/>
                  <a:gd name="T19" fmla="*/ 38 h 89"/>
                  <a:gd name="T20" fmla="*/ 13 w 51"/>
                  <a:gd name="T21" fmla="*/ 38 h 89"/>
                  <a:gd name="T22" fmla="*/ 19 w 51"/>
                  <a:gd name="T23" fmla="*/ 44 h 89"/>
                  <a:gd name="T24" fmla="*/ 19 w 51"/>
                  <a:gd name="T25" fmla="*/ 51 h 89"/>
                  <a:gd name="T26" fmla="*/ 19 w 51"/>
                  <a:gd name="T27" fmla="*/ 51 h 89"/>
                  <a:gd name="T28" fmla="*/ 19 w 51"/>
                  <a:gd name="T29" fmla="*/ 57 h 89"/>
                  <a:gd name="T30" fmla="*/ 25 w 51"/>
                  <a:gd name="T31" fmla="*/ 57 h 89"/>
                  <a:gd name="T32" fmla="*/ 25 w 51"/>
                  <a:gd name="T33" fmla="*/ 63 h 89"/>
                  <a:gd name="T34" fmla="*/ 25 w 51"/>
                  <a:gd name="T35" fmla="*/ 63 h 89"/>
                  <a:gd name="T36" fmla="*/ 32 w 51"/>
                  <a:gd name="T37" fmla="*/ 70 h 89"/>
                  <a:gd name="T38" fmla="*/ 32 w 51"/>
                  <a:gd name="T39" fmla="*/ 70 h 89"/>
                  <a:gd name="T40" fmla="*/ 32 w 51"/>
                  <a:gd name="T41" fmla="*/ 76 h 89"/>
                  <a:gd name="T42" fmla="*/ 32 w 51"/>
                  <a:gd name="T43" fmla="*/ 76 h 89"/>
                  <a:gd name="T44" fmla="*/ 38 w 51"/>
                  <a:gd name="T45" fmla="*/ 82 h 89"/>
                  <a:gd name="T46" fmla="*/ 38 w 51"/>
                  <a:gd name="T47" fmla="*/ 82 h 89"/>
                  <a:gd name="T48" fmla="*/ 38 w 51"/>
                  <a:gd name="T49" fmla="*/ 82 h 89"/>
                  <a:gd name="T50" fmla="*/ 44 w 51"/>
                  <a:gd name="T51" fmla="*/ 89 h 89"/>
                  <a:gd name="T52" fmla="*/ 44 w 51"/>
                  <a:gd name="T53" fmla="*/ 89 h 89"/>
                  <a:gd name="T54" fmla="*/ 44 w 51"/>
                  <a:gd name="T55" fmla="*/ 89 h 89"/>
                  <a:gd name="T56" fmla="*/ 44 w 51"/>
                  <a:gd name="T57" fmla="*/ 89 h 89"/>
                  <a:gd name="T58" fmla="*/ 44 w 51"/>
                  <a:gd name="T59" fmla="*/ 89 h 89"/>
                  <a:gd name="T60" fmla="*/ 51 w 51"/>
                  <a:gd name="T61" fmla="*/ 89 h 89"/>
                  <a:gd name="T62" fmla="*/ 51 w 51"/>
                  <a:gd name="T63" fmla="*/ 89 h 89"/>
                  <a:gd name="T64" fmla="*/ 51 w 51"/>
                  <a:gd name="T65" fmla="*/ 89 h 89"/>
                  <a:gd name="T66" fmla="*/ 51 w 51"/>
                  <a:gd name="T67" fmla="*/ 89 h 89"/>
                  <a:gd name="T68" fmla="*/ 51 w 51"/>
                  <a:gd name="T69" fmla="*/ 89 h 89"/>
                  <a:gd name="T70" fmla="*/ 51 w 51"/>
                  <a:gd name="T71" fmla="*/ 89 h 89"/>
                  <a:gd name="T72" fmla="*/ 51 w 51"/>
                  <a:gd name="T73" fmla="*/ 89 h 89"/>
                  <a:gd name="T74" fmla="*/ 51 w 51"/>
                  <a:gd name="T75" fmla="*/ 89 h 89"/>
                  <a:gd name="T76" fmla="*/ 51 w 51"/>
                  <a:gd name="T77" fmla="*/ 89 h 89"/>
                  <a:gd name="T78" fmla="*/ 51 w 51"/>
                  <a:gd name="T79" fmla="*/ 89 h 89"/>
                  <a:gd name="T80" fmla="*/ 51 w 51"/>
                  <a:gd name="T81" fmla="*/ 89 h 89"/>
                  <a:gd name="T82" fmla="*/ 51 w 51"/>
                  <a:gd name="T83" fmla="*/ 89 h 89"/>
                  <a:gd name="T84" fmla="*/ 51 w 51"/>
                  <a:gd name="T85" fmla="*/ 89 h 89"/>
                  <a:gd name="T86" fmla="*/ 51 w 51"/>
                  <a:gd name="T87" fmla="*/ 89 h 89"/>
                  <a:gd name="T88" fmla="*/ 51 w 51"/>
                  <a:gd name="T89" fmla="*/ 89 h 89"/>
                  <a:gd name="T90" fmla="*/ 51 w 51"/>
                  <a:gd name="T91" fmla="*/ 89 h 89"/>
                  <a:gd name="T92" fmla="*/ 51 w 51"/>
                  <a:gd name="T93" fmla="*/ 89 h 89"/>
                  <a:gd name="T94" fmla="*/ 51 w 51"/>
                  <a:gd name="T95" fmla="*/ 89 h 89"/>
                  <a:gd name="T96" fmla="*/ 51 w 51"/>
                  <a:gd name="T97" fmla="*/ 89 h 89"/>
                  <a:gd name="T98" fmla="*/ 51 w 51"/>
                  <a:gd name="T99" fmla="*/ 89 h 89"/>
                  <a:gd name="T100" fmla="*/ 51 w 51"/>
                  <a:gd name="T101" fmla="*/ 89 h 8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1" h="89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0" y="13"/>
                    </a:lnTo>
                    <a:lnTo>
                      <a:pt x="6" y="13"/>
                    </a:lnTo>
                    <a:lnTo>
                      <a:pt x="6" y="19"/>
                    </a:lnTo>
                    <a:lnTo>
                      <a:pt x="6" y="25"/>
                    </a:lnTo>
                    <a:lnTo>
                      <a:pt x="13" y="25"/>
                    </a:lnTo>
                    <a:lnTo>
                      <a:pt x="13" y="32"/>
                    </a:lnTo>
                    <a:lnTo>
                      <a:pt x="13" y="38"/>
                    </a:lnTo>
                    <a:lnTo>
                      <a:pt x="19" y="44"/>
                    </a:lnTo>
                    <a:lnTo>
                      <a:pt x="19" y="51"/>
                    </a:lnTo>
                    <a:lnTo>
                      <a:pt x="19" y="57"/>
                    </a:lnTo>
                    <a:lnTo>
                      <a:pt x="25" y="57"/>
                    </a:lnTo>
                    <a:lnTo>
                      <a:pt x="25" y="63"/>
                    </a:lnTo>
                    <a:lnTo>
                      <a:pt x="32" y="70"/>
                    </a:lnTo>
                    <a:lnTo>
                      <a:pt x="32" y="76"/>
                    </a:lnTo>
                    <a:lnTo>
                      <a:pt x="38" y="82"/>
                    </a:lnTo>
                    <a:lnTo>
                      <a:pt x="44" y="89"/>
                    </a:lnTo>
                    <a:lnTo>
                      <a:pt x="51" y="89"/>
                    </a:ln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Freeform 22"/>
              <p:cNvSpPr>
                <a:spLocks/>
              </p:cNvSpPr>
              <p:nvPr/>
            </p:nvSpPr>
            <p:spPr bwMode="auto">
              <a:xfrm>
                <a:off x="4460" y="2692"/>
                <a:ext cx="69" cy="248"/>
              </a:xfrm>
              <a:custGeom>
                <a:avLst/>
                <a:gdLst>
                  <a:gd name="T0" fmla="*/ 0 w 69"/>
                  <a:gd name="T1" fmla="*/ 248 h 248"/>
                  <a:gd name="T2" fmla="*/ 0 w 69"/>
                  <a:gd name="T3" fmla="*/ 248 h 248"/>
                  <a:gd name="T4" fmla="*/ 0 w 69"/>
                  <a:gd name="T5" fmla="*/ 248 h 248"/>
                  <a:gd name="T6" fmla="*/ 0 w 69"/>
                  <a:gd name="T7" fmla="*/ 248 h 248"/>
                  <a:gd name="T8" fmla="*/ 0 w 69"/>
                  <a:gd name="T9" fmla="*/ 248 h 248"/>
                  <a:gd name="T10" fmla="*/ 0 w 69"/>
                  <a:gd name="T11" fmla="*/ 248 h 248"/>
                  <a:gd name="T12" fmla="*/ 0 w 69"/>
                  <a:gd name="T13" fmla="*/ 248 h 248"/>
                  <a:gd name="T14" fmla="*/ 6 w 69"/>
                  <a:gd name="T15" fmla="*/ 248 h 248"/>
                  <a:gd name="T16" fmla="*/ 6 w 69"/>
                  <a:gd name="T17" fmla="*/ 248 h 248"/>
                  <a:gd name="T18" fmla="*/ 6 w 69"/>
                  <a:gd name="T19" fmla="*/ 248 h 248"/>
                  <a:gd name="T20" fmla="*/ 6 w 69"/>
                  <a:gd name="T21" fmla="*/ 248 h 248"/>
                  <a:gd name="T22" fmla="*/ 6 w 69"/>
                  <a:gd name="T23" fmla="*/ 248 h 248"/>
                  <a:gd name="T24" fmla="*/ 12 w 69"/>
                  <a:gd name="T25" fmla="*/ 248 h 248"/>
                  <a:gd name="T26" fmla="*/ 12 w 69"/>
                  <a:gd name="T27" fmla="*/ 248 h 248"/>
                  <a:gd name="T28" fmla="*/ 12 w 69"/>
                  <a:gd name="T29" fmla="*/ 241 h 248"/>
                  <a:gd name="T30" fmla="*/ 12 w 69"/>
                  <a:gd name="T31" fmla="*/ 241 h 248"/>
                  <a:gd name="T32" fmla="*/ 19 w 69"/>
                  <a:gd name="T33" fmla="*/ 241 h 248"/>
                  <a:gd name="T34" fmla="*/ 19 w 69"/>
                  <a:gd name="T35" fmla="*/ 235 h 248"/>
                  <a:gd name="T36" fmla="*/ 19 w 69"/>
                  <a:gd name="T37" fmla="*/ 235 h 248"/>
                  <a:gd name="T38" fmla="*/ 19 w 69"/>
                  <a:gd name="T39" fmla="*/ 229 h 248"/>
                  <a:gd name="T40" fmla="*/ 25 w 69"/>
                  <a:gd name="T41" fmla="*/ 222 h 248"/>
                  <a:gd name="T42" fmla="*/ 25 w 69"/>
                  <a:gd name="T43" fmla="*/ 222 h 248"/>
                  <a:gd name="T44" fmla="*/ 25 w 69"/>
                  <a:gd name="T45" fmla="*/ 216 h 248"/>
                  <a:gd name="T46" fmla="*/ 31 w 69"/>
                  <a:gd name="T47" fmla="*/ 210 h 248"/>
                  <a:gd name="T48" fmla="*/ 31 w 69"/>
                  <a:gd name="T49" fmla="*/ 203 h 248"/>
                  <a:gd name="T50" fmla="*/ 31 w 69"/>
                  <a:gd name="T51" fmla="*/ 197 h 248"/>
                  <a:gd name="T52" fmla="*/ 31 w 69"/>
                  <a:gd name="T53" fmla="*/ 191 h 248"/>
                  <a:gd name="T54" fmla="*/ 38 w 69"/>
                  <a:gd name="T55" fmla="*/ 184 h 248"/>
                  <a:gd name="T56" fmla="*/ 38 w 69"/>
                  <a:gd name="T57" fmla="*/ 178 h 248"/>
                  <a:gd name="T58" fmla="*/ 38 w 69"/>
                  <a:gd name="T59" fmla="*/ 172 h 248"/>
                  <a:gd name="T60" fmla="*/ 38 w 69"/>
                  <a:gd name="T61" fmla="*/ 159 h 248"/>
                  <a:gd name="T62" fmla="*/ 44 w 69"/>
                  <a:gd name="T63" fmla="*/ 153 h 248"/>
                  <a:gd name="T64" fmla="*/ 44 w 69"/>
                  <a:gd name="T65" fmla="*/ 146 h 248"/>
                  <a:gd name="T66" fmla="*/ 44 w 69"/>
                  <a:gd name="T67" fmla="*/ 134 h 248"/>
                  <a:gd name="T68" fmla="*/ 50 w 69"/>
                  <a:gd name="T69" fmla="*/ 127 h 248"/>
                  <a:gd name="T70" fmla="*/ 50 w 69"/>
                  <a:gd name="T71" fmla="*/ 115 h 248"/>
                  <a:gd name="T72" fmla="*/ 50 w 69"/>
                  <a:gd name="T73" fmla="*/ 108 h 248"/>
                  <a:gd name="T74" fmla="*/ 50 w 69"/>
                  <a:gd name="T75" fmla="*/ 96 h 248"/>
                  <a:gd name="T76" fmla="*/ 57 w 69"/>
                  <a:gd name="T77" fmla="*/ 83 h 248"/>
                  <a:gd name="T78" fmla="*/ 57 w 69"/>
                  <a:gd name="T79" fmla="*/ 77 h 248"/>
                  <a:gd name="T80" fmla="*/ 57 w 69"/>
                  <a:gd name="T81" fmla="*/ 64 h 248"/>
                  <a:gd name="T82" fmla="*/ 57 w 69"/>
                  <a:gd name="T83" fmla="*/ 51 h 248"/>
                  <a:gd name="T84" fmla="*/ 63 w 69"/>
                  <a:gd name="T85" fmla="*/ 38 h 248"/>
                  <a:gd name="T86" fmla="*/ 63 w 69"/>
                  <a:gd name="T87" fmla="*/ 26 h 248"/>
                  <a:gd name="T88" fmla="*/ 63 w 69"/>
                  <a:gd name="T89" fmla="*/ 13 h 248"/>
                  <a:gd name="T90" fmla="*/ 69 w 69"/>
                  <a:gd name="T91" fmla="*/ 0 h 24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69" h="248">
                    <a:moveTo>
                      <a:pt x="0" y="248"/>
                    </a:moveTo>
                    <a:lnTo>
                      <a:pt x="0" y="248"/>
                    </a:lnTo>
                    <a:lnTo>
                      <a:pt x="6" y="248"/>
                    </a:lnTo>
                    <a:lnTo>
                      <a:pt x="12" y="248"/>
                    </a:lnTo>
                    <a:lnTo>
                      <a:pt x="12" y="241"/>
                    </a:lnTo>
                    <a:lnTo>
                      <a:pt x="19" y="241"/>
                    </a:lnTo>
                    <a:lnTo>
                      <a:pt x="19" y="235"/>
                    </a:lnTo>
                    <a:lnTo>
                      <a:pt x="19" y="229"/>
                    </a:lnTo>
                    <a:lnTo>
                      <a:pt x="25" y="222"/>
                    </a:lnTo>
                    <a:lnTo>
                      <a:pt x="25" y="216"/>
                    </a:lnTo>
                    <a:lnTo>
                      <a:pt x="31" y="210"/>
                    </a:lnTo>
                    <a:lnTo>
                      <a:pt x="31" y="203"/>
                    </a:lnTo>
                    <a:lnTo>
                      <a:pt x="31" y="197"/>
                    </a:lnTo>
                    <a:lnTo>
                      <a:pt x="31" y="191"/>
                    </a:lnTo>
                    <a:lnTo>
                      <a:pt x="38" y="184"/>
                    </a:lnTo>
                    <a:lnTo>
                      <a:pt x="38" y="178"/>
                    </a:lnTo>
                    <a:lnTo>
                      <a:pt x="38" y="172"/>
                    </a:lnTo>
                    <a:lnTo>
                      <a:pt x="38" y="159"/>
                    </a:lnTo>
                    <a:lnTo>
                      <a:pt x="44" y="153"/>
                    </a:lnTo>
                    <a:lnTo>
                      <a:pt x="44" y="146"/>
                    </a:lnTo>
                    <a:lnTo>
                      <a:pt x="44" y="134"/>
                    </a:lnTo>
                    <a:lnTo>
                      <a:pt x="50" y="127"/>
                    </a:lnTo>
                    <a:lnTo>
                      <a:pt x="50" y="115"/>
                    </a:lnTo>
                    <a:lnTo>
                      <a:pt x="50" y="108"/>
                    </a:lnTo>
                    <a:lnTo>
                      <a:pt x="50" y="96"/>
                    </a:lnTo>
                    <a:lnTo>
                      <a:pt x="57" y="83"/>
                    </a:lnTo>
                    <a:lnTo>
                      <a:pt x="57" y="77"/>
                    </a:lnTo>
                    <a:lnTo>
                      <a:pt x="57" y="64"/>
                    </a:lnTo>
                    <a:lnTo>
                      <a:pt x="57" y="51"/>
                    </a:lnTo>
                    <a:lnTo>
                      <a:pt x="63" y="38"/>
                    </a:lnTo>
                    <a:lnTo>
                      <a:pt x="63" y="26"/>
                    </a:lnTo>
                    <a:lnTo>
                      <a:pt x="63" y="13"/>
                    </a:lnTo>
                    <a:lnTo>
                      <a:pt x="69" y="0"/>
                    </a:ln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Freeform 23"/>
              <p:cNvSpPr>
                <a:spLocks/>
              </p:cNvSpPr>
              <p:nvPr/>
            </p:nvSpPr>
            <p:spPr bwMode="auto">
              <a:xfrm>
                <a:off x="4529" y="1938"/>
                <a:ext cx="83" cy="754"/>
              </a:xfrm>
              <a:custGeom>
                <a:avLst/>
                <a:gdLst>
                  <a:gd name="T0" fmla="*/ 0 w 83"/>
                  <a:gd name="T1" fmla="*/ 754 h 754"/>
                  <a:gd name="T2" fmla="*/ 0 w 83"/>
                  <a:gd name="T3" fmla="*/ 742 h 754"/>
                  <a:gd name="T4" fmla="*/ 0 w 83"/>
                  <a:gd name="T5" fmla="*/ 729 h 754"/>
                  <a:gd name="T6" fmla="*/ 0 w 83"/>
                  <a:gd name="T7" fmla="*/ 716 h 754"/>
                  <a:gd name="T8" fmla="*/ 7 w 83"/>
                  <a:gd name="T9" fmla="*/ 697 h 754"/>
                  <a:gd name="T10" fmla="*/ 7 w 83"/>
                  <a:gd name="T11" fmla="*/ 685 h 754"/>
                  <a:gd name="T12" fmla="*/ 7 w 83"/>
                  <a:gd name="T13" fmla="*/ 672 h 754"/>
                  <a:gd name="T14" fmla="*/ 7 w 83"/>
                  <a:gd name="T15" fmla="*/ 659 h 754"/>
                  <a:gd name="T16" fmla="*/ 13 w 83"/>
                  <a:gd name="T17" fmla="*/ 640 h 754"/>
                  <a:gd name="T18" fmla="*/ 13 w 83"/>
                  <a:gd name="T19" fmla="*/ 628 h 754"/>
                  <a:gd name="T20" fmla="*/ 13 w 83"/>
                  <a:gd name="T21" fmla="*/ 609 h 754"/>
                  <a:gd name="T22" fmla="*/ 19 w 83"/>
                  <a:gd name="T23" fmla="*/ 596 h 754"/>
                  <a:gd name="T24" fmla="*/ 19 w 83"/>
                  <a:gd name="T25" fmla="*/ 577 h 754"/>
                  <a:gd name="T26" fmla="*/ 19 w 83"/>
                  <a:gd name="T27" fmla="*/ 564 h 754"/>
                  <a:gd name="T28" fmla="*/ 19 w 83"/>
                  <a:gd name="T29" fmla="*/ 545 h 754"/>
                  <a:gd name="T30" fmla="*/ 26 w 83"/>
                  <a:gd name="T31" fmla="*/ 533 h 754"/>
                  <a:gd name="T32" fmla="*/ 26 w 83"/>
                  <a:gd name="T33" fmla="*/ 514 h 754"/>
                  <a:gd name="T34" fmla="*/ 26 w 83"/>
                  <a:gd name="T35" fmla="*/ 501 h 754"/>
                  <a:gd name="T36" fmla="*/ 26 w 83"/>
                  <a:gd name="T37" fmla="*/ 482 h 754"/>
                  <a:gd name="T38" fmla="*/ 32 w 83"/>
                  <a:gd name="T39" fmla="*/ 463 h 754"/>
                  <a:gd name="T40" fmla="*/ 32 w 83"/>
                  <a:gd name="T41" fmla="*/ 450 h 754"/>
                  <a:gd name="T42" fmla="*/ 32 w 83"/>
                  <a:gd name="T43" fmla="*/ 431 h 754"/>
                  <a:gd name="T44" fmla="*/ 38 w 83"/>
                  <a:gd name="T45" fmla="*/ 412 h 754"/>
                  <a:gd name="T46" fmla="*/ 38 w 83"/>
                  <a:gd name="T47" fmla="*/ 399 h 754"/>
                  <a:gd name="T48" fmla="*/ 38 w 83"/>
                  <a:gd name="T49" fmla="*/ 380 h 754"/>
                  <a:gd name="T50" fmla="*/ 38 w 83"/>
                  <a:gd name="T51" fmla="*/ 368 h 754"/>
                  <a:gd name="T52" fmla="*/ 45 w 83"/>
                  <a:gd name="T53" fmla="*/ 349 h 754"/>
                  <a:gd name="T54" fmla="*/ 45 w 83"/>
                  <a:gd name="T55" fmla="*/ 330 h 754"/>
                  <a:gd name="T56" fmla="*/ 45 w 83"/>
                  <a:gd name="T57" fmla="*/ 317 h 754"/>
                  <a:gd name="T58" fmla="*/ 45 w 83"/>
                  <a:gd name="T59" fmla="*/ 298 h 754"/>
                  <a:gd name="T60" fmla="*/ 51 w 83"/>
                  <a:gd name="T61" fmla="*/ 285 h 754"/>
                  <a:gd name="T62" fmla="*/ 51 w 83"/>
                  <a:gd name="T63" fmla="*/ 266 h 754"/>
                  <a:gd name="T64" fmla="*/ 51 w 83"/>
                  <a:gd name="T65" fmla="*/ 247 h 754"/>
                  <a:gd name="T66" fmla="*/ 57 w 83"/>
                  <a:gd name="T67" fmla="*/ 235 h 754"/>
                  <a:gd name="T68" fmla="*/ 57 w 83"/>
                  <a:gd name="T69" fmla="*/ 216 h 754"/>
                  <a:gd name="T70" fmla="*/ 57 w 83"/>
                  <a:gd name="T71" fmla="*/ 203 h 754"/>
                  <a:gd name="T72" fmla="*/ 57 w 83"/>
                  <a:gd name="T73" fmla="*/ 190 h 754"/>
                  <a:gd name="T74" fmla="*/ 64 w 83"/>
                  <a:gd name="T75" fmla="*/ 171 h 754"/>
                  <a:gd name="T76" fmla="*/ 64 w 83"/>
                  <a:gd name="T77" fmla="*/ 159 h 754"/>
                  <a:gd name="T78" fmla="*/ 64 w 83"/>
                  <a:gd name="T79" fmla="*/ 140 h 754"/>
                  <a:gd name="T80" fmla="*/ 64 w 83"/>
                  <a:gd name="T81" fmla="*/ 127 h 754"/>
                  <a:gd name="T82" fmla="*/ 70 w 83"/>
                  <a:gd name="T83" fmla="*/ 114 h 754"/>
                  <a:gd name="T84" fmla="*/ 70 w 83"/>
                  <a:gd name="T85" fmla="*/ 102 h 754"/>
                  <a:gd name="T86" fmla="*/ 70 w 83"/>
                  <a:gd name="T87" fmla="*/ 89 h 754"/>
                  <a:gd name="T88" fmla="*/ 76 w 83"/>
                  <a:gd name="T89" fmla="*/ 76 h 754"/>
                  <a:gd name="T90" fmla="*/ 76 w 83"/>
                  <a:gd name="T91" fmla="*/ 63 h 754"/>
                  <a:gd name="T92" fmla="*/ 76 w 83"/>
                  <a:gd name="T93" fmla="*/ 51 h 754"/>
                  <a:gd name="T94" fmla="*/ 76 w 83"/>
                  <a:gd name="T95" fmla="*/ 38 h 754"/>
                  <a:gd name="T96" fmla="*/ 83 w 83"/>
                  <a:gd name="T97" fmla="*/ 25 h 754"/>
                  <a:gd name="T98" fmla="*/ 83 w 83"/>
                  <a:gd name="T99" fmla="*/ 13 h 754"/>
                  <a:gd name="T100" fmla="*/ 83 w 83"/>
                  <a:gd name="T101" fmla="*/ 0 h 75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3" h="754">
                    <a:moveTo>
                      <a:pt x="0" y="754"/>
                    </a:moveTo>
                    <a:lnTo>
                      <a:pt x="0" y="742"/>
                    </a:lnTo>
                    <a:lnTo>
                      <a:pt x="0" y="729"/>
                    </a:lnTo>
                    <a:lnTo>
                      <a:pt x="0" y="716"/>
                    </a:lnTo>
                    <a:lnTo>
                      <a:pt x="7" y="697"/>
                    </a:lnTo>
                    <a:lnTo>
                      <a:pt x="7" y="685"/>
                    </a:lnTo>
                    <a:lnTo>
                      <a:pt x="7" y="672"/>
                    </a:lnTo>
                    <a:lnTo>
                      <a:pt x="7" y="659"/>
                    </a:lnTo>
                    <a:lnTo>
                      <a:pt x="13" y="640"/>
                    </a:lnTo>
                    <a:lnTo>
                      <a:pt x="13" y="628"/>
                    </a:lnTo>
                    <a:lnTo>
                      <a:pt x="13" y="609"/>
                    </a:lnTo>
                    <a:lnTo>
                      <a:pt x="19" y="596"/>
                    </a:lnTo>
                    <a:lnTo>
                      <a:pt x="19" y="577"/>
                    </a:lnTo>
                    <a:lnTo>
                      <a:pt x="19" y="564"/>
                    </a:lnTo>
                    <a:lnTo>
                      <a:pt x="19" y="545"/>
                    </a:lnTo>
                    <a:lnTo>
                      <a:pt x="26" y="533"/>
                    </a:lnTo>
                    <a:lnTo>
                      <a:pt x="26" y="514"/>
                    </a:lnTo>
                    <a:lnTo>
                      <a:pt x="26" y="501"/>
                    </a:lnTo>
                    <a:lnTo>
                      <a:pt x="26" y="482"/>
                    </a:lnTo>
                    <a:lnTo>
                      <a:pt x="32" y="463"/>
                    </a:lnTo>
                    <a:lnTo>
                      <a:pt x="32" y="450"/>
                    </a:lnTo>
                    <a:lnTo>
                      <a:pt x="32" y="431"/>
                    </a:lnTo>
                    <a:lnTo>
                      <a:pt x="38" y="412"/>
                    </a:lnTo>
                    <a:lnTo>
                      <a:pt x="38" y="399"/>
                    </a:lnTo>
                    <a:lnTo>
                      <a:pt x="38" y="380"/>
                    </a:lnTo>
                    <a:lnTo>
                      <a:pt x="38" y="368"/>
                    </a:lnTo>
                    <a:lnTo>
                      <a:pt x="45" y="349"/>
                    </a:lnTo>
                    <a:lnTo>
                      <a:pt x="45" y="330"/>
                    </a:lnTo>
                    <a:lnTo>
                      <a:pt x="45" y="317"/>
                    </a:lnTo>
                    <a:lnTo>
                      <a:pt x="45" y="298"/>
                    </a:lnTo>
                    <a:lnTo>
                      <a:pt x="51" y="285"/>
                    </a:lnTo>
                    <a:lnTo>
                      <a:pt x="51" y="266"/>
                    </a:lnTo>
                    <a:lnTo>
                      <a:pt x="51" y="247"/>
                    </a:lnTo>
                    <a:lnTo>
                      <a:pt x="57" y="235"/>
                    </a:lnTo>
                    <a:lnTo>
                      <a:pt x="57" y="216"/>
                    </a:lnTo>
                    <a:lnTo>
                      <a:pt x="57" y="203"/>
                    </a:lnTo>
                    <a:lnTo>
                      <a:pt x="57" y="190"/>
                    </a:lnTo>
                    <a:lnTo>
                      <a:pt x="64" y="171"/>
                    </a:lnTo>
                    <a:lnTo>
                      <a:pt x="64" y="159"/>
                    </a:lnTo>
                    <a:lnTo>
                      <a:pt x="64" y="140"/>
                    </a:lnTo>
                    <a:lnTo>
                      <a:pt x="64" y="127"/>
                    </a:lnTo>
                    <a:lnTo>
                      <a:pt x="70" y="114"/>
                    </a:lnTo>
                    <a:lnTo>
                      <a:pt x="70" y="102"/>
                    </a:lnTo>
                    <a:lnTo>
                      <a:pt x="70" y="89"/>
                    </a:lnTo>
                    <a:lnTo>
                      <a:pt x="76" y="76"/>
                    </a:lnTo>
                    <a:lnTo>
                      <a:pt x="76" y="63"/>
                    </a:lnTo>
                    <a:lnTo>
                      <a:pt x="76" y="51"/>
                    </a:lnTo>
                    <a:lnTo>
                      <a:pt x="76" y="38"/>
                    </a:lnTo>
                    <a:lnTo>
                      <a:pt x="83" y="25"/>
                    </a:lnTo>
                    <a:lnTo>
                      <a:pt x="83" y="13"/>
                    </a:lnTo>
                    <a:lnTo>
                      <a:pt x="83" y="0"/>
                    </a:ln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Freeform 24"/>
              <p:cNvSpPr>
                <a:spLocks/>
              </p:cNvSpPr>
              <p:nvPr/>
            </p:nvSpPr>
            <p:spPr bwMode="auto">
              <a:xfrm>
                <a:off x="4612" y="1824"/>
                <a:ext cx="38" cy="114"/>
              </a:xfrm>
              <a:custGeom>
                <a:avLst/>
                <a:gdLst>
                  <a:gd name="T0" fmla="*/ 0 w 38"/>
                  <a:gd name="T1" fmla="*/ 114 h 114"/>
                  <a:gd name="T2" fmla="*/ 0 w 38"/>
                  <a:gd name="T3" fmla="*/ 108 h 114"/>
                  <a:gd name="T4" fmla="*/ 6 w 38"/>
                  <a:gd name="T5" fmla="*/ 95 h 114"/>
                  <a:gd name="T6" fmla="*/ 6 w 38"/>
                  <a:gd name="T7" fmla="*/ 89 h 114"/>
                  <a:gd name="T8" fmla="*/ 6 w 38"/>
                  <a:gd name="T9" fmla="*/ 76 h 114"/>
                  <a:gd name="T10" fmla="*/ 12 w 38"/>
                  <a:gd name="T11" fmla="*/ 70 h 114"/>
                  <a:gd name="T12" fmla="*/ 12 w 38"/>
                  <a:gd name="T13" fmla="*/ 57 h 114"/>
                  <a:gd name="T14" fmla="*/ 12 w 38"/>
                  <a:gd name="T15" fmla="*/ 51 h 114"/>
                  <a:gd name="T16" fmla="*/ 12 w 38"/>
                  <a:gd name="T17" fmla="*/ 44 h 114"/>
                  <a:gd name="T18" fmla="*/ 19 w 38"/>
                  <a:gd name="T19" fmla="*/ 38 h 114"/>
                  <a:gd name="T20" fmla="*/ 19 w 38"/>
                  <a:gd name="T21" fmla="*/ 32 h 114"/>
                  <a:gd name="T22" fmla="*/ 19 w 38"/>
                  <a:gd name="T23" fmla="*/ 25 h 114"/>
                  <a:gd name="T24" fmla="*/ 19 w 38"/>
                  <a:gd name="T25" fmla="*/ 19 h 114"/>
                  <a:gd name="T26" fmla="*/ 25 w 38"/>
                  <a:gd name="T27" fmla="*/ 19 h 114"/>
                  <a:gd name="T28" fmla="*/ 25 w 38"/>
                  <a:gd name="T29" fmla="*/ 13 h 114"/>
                  <a:gd name="T30" fmla="*/ 25 w 38"/>
                  <a:gd name="T31" fmla="*/ 6 h 114"/>
                  <a:gd name="T32" fmla="*/ 31 w 38"/>
                  <a:gd name="T33" fmla="*/ 6 h 114"/>
                  <a:gd name="T34" fmla="*/ 31 w 38"/>
                  <a:gd name="T35" fmla="*/ 0 h 114"/>
                  <a:gd name="T36" fmla="*/ 31 w 38"/>
                  <a:gd name="T37" fmla="*/ 0 h 114"/>
                  <a:gd name="T38" fmla="*/ 31 w 38"/>
                  <a:gd name="T39" fmla="*/ 0 h 114"/>
                  <a:gd name="T40" fmla="*/ 31 w 38"/>
                  <a:gd name="T41" fmla="*/ 0 h 114"/>
                  <a:gd name="T42" fmla="*/ 31 w 38"/>
                  <a:gd name="T43" fmla="*/ 0 h 114"/>
                  <a:gd name="T44" fmla="*/ 38 w 38"/>
                  <a:gd name="T45" fmla="*/ 0 h 114"/>
                  <a:gd name="T46" fmla="*/ 38 w 38"/>
                  <a:gd name="T47" fmla="*/ 0 h 114"/>
                  <a:gd name="T48" fmla="*/ 38 w 38"/>
                  <a:gd name="T49" fmla="*/ 0 h 114"/>
                  <a:gd name="T50" fmla="*/ 38 w 38"/>
                  <a:gd name="T51" fmla="*/ 0 h 114"/>
                  <a:gd name="T52" fmla="*/ 38 w 38"/>
                  <a:gd name="T53" fmla="*/ 0 h 114"/>
                  <a:gd name="T54" fmla="*/ 38 w 38"/>
                  <a:gd name="T55" fmla="*/ 0 h 114"/>
                  <a:gd name="T56" fmla="*/ 38 w 38"/>
                  <a:gd name="T57" fmla="*/ 0 h 114"/>
                  <a:gd name="T58" fmla="*/ 38 w 38"/>
                  <a:gd name="T59" fmla="*/ 0 h 114"/>
                  <a:gd name="T60" fmla="*/ 38 w 38"/>
                  <a:gd name="T61" fmla="*/ 0 h 114"/>
                  <a:gd name="T62" fmla="*/ 38 w 38"/>
                  <a:gd name="T63" fmla="*/ 0 h 114"/>
                  <a:gd name="T64" fmla="*/ 38 w 38"/>
                  <a:gd name="T65" fmla="*/ 0 h 114"/>
                  <a:gd name="T66" fmla="*/ 38 w 38"/>
                  <a:gd name="T67" fmla="*/ 0 h 114"/>
                  <a:gd name="T68" fmla="*/ 38 w 38"/>
                  <a:gd name="T69" fmla="*/ 0 h 114"/>
                  <a:gd name="T70" fmla="*/ 38 w 38"/>
                  <a:gd name="T71" fmla="*/ 0 h 114"/>
                  <a:gd name="T72" fmla="*/ 38 w 38"/>
                  <a:gd name="T73" fmla="*/ 0 h 114"/>
                  <a:gd name="T74" fmla="*/ 38 w 38"/>
                  <a:gd name="T75" fmla="*/ 0 h 114"/>
                  <a:gd name="T76" fmla="*/ 38 w 38"/>
                  <a:gd name="T77" fmla="*/ 0 h 114"/>
                  <a:gd name="T78" fmla="*/ 38 w 38"/>
                  <a:gd name="T79" fmla="*/ 0 h 114"/>
                  <a:gd name="T80" fmla="*/ 38 w 38"/>
                  <a:gd name="T81" fmla="*/ 0 h 114"/>
                  <a:gd name="T82" fmla="*/ 38 w 38"/>
                  <a:gd name="T83" fmla="*/ 0 h 114"/>
                  <a:gd name="T84" fmla="*/ 38 w 38"/>
                  <a:gd name="T85" fmla="*/ 0 h 114"/>
                  <a:gd name="T86" fmla="*/ 38 w 38"/>
                  <a:gd name="T87" fmla="*/ 0 h 114"/>
                  <a:gd name="T88" fmla="*/ 38 w 38"/>
                  <a:gd name="T89" fmla="*/ 0 h 114"/>
                  <a:gd name="T90" fmla="*/ 38 w 38"/>
                  <a:gd name="T91" fmla="*/ 0 h 114"/>
                  <a:gd name="T92" fmla="*/ 38 w 38"/>
                  <a:gd name="T93" fmla="*/ 0 h 114"/>
                  <a:gd name="T94" fmla="*/ 38 w 38"/>
                  <a:gd name="T95" fmla="*/ 0 h 114"/>
                  <a:gd name="T96" fmla="*/ 38 w 38"/>
                  <a:gd name="T97" fmla="*/ 0 h 114"/>
                  <a:gd name="T98" fmla="*/ 38 w 38"/>
                  <a:gd name="T99" fmla="*/ 0 h 114"/>
                  <a:gd name="T100" fmla="*/ 38 w 38"/>
                  <a:gd name="T101" fmla="*/ 0 h 11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38" h="114">
                    <a:moveTo>
                      <a:pt x="0" y="114"/>
                    </a:moveTo>
                    <a:lnTo>
                      <a:pt x="0" y="108"/>
                    </a:lnTo>
                    <a:lnTo>
                      <a:pt x="6" y="95"/>
                    </a:lnTo>
                    <a:lnTo>
                      <a:pt x="6" y="89"/>
                    </a:lnTo>
                    <a:lnTo>
                      <a:pt x="6" y="76"/>
                    </a:lnTo>
                    <a:lnTo>
                      <a:pt x="12" y="70"/>
                    </a:lnTo>
                    <a:lnTo>
                      <a:pt x="12" y="57"/>
                    </a:lnTo>
                    <a:lnTo>
                      <a:pt x="12" y="51"/>
                    </a:lnTo>
                    <a:lnTo>
                      <a:pt x="12" y="44"/>
                    </a:lnTo>
                    <a:lnTo>
                      <a:pt x="19" y="38"/>
                    </a:lnTo>
                    <a:lnTo>
                      <a:pt x="19" y="32"/>
                    </a:lnTo>
                    <a:lnTo>
                      <a:pt x="19" y="25"/>
                    </a:lnTo>
                    <a:lnTo>
                      <a:pt x="19" y="19"/>
                    </a:lnTo>
                    <a:lnTo>
                      <a:pt x="25" y="19"/>
                    </a:lnTo>
                    <a:lnTo>
                      <a:pt x="25" y="13"/>
                    </a:lnTo>
                    <a:lnTo>
                      <a:pt x="25" y="6"/>
                    </a:lnTo>
                    <a:lnTo>
                      <a:pt x="31" y="6"/>
                    </a:lnTo>
                    <a:lnTo>
                      <a:pt x="31" y="0"/>
                    </a:lnTo>
                    <a:lnTo>
                      <a:pt x="38" y="0"/>
                    </a:ln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25"/>
              <p:cNvSpPr>
                <a:spLocks/>
              </p:cNvSpPr>
              <p:nvPr/>
            </p:nvSpPr>
            <p:spPr bwMode="auto">
              <a:xfrm>
                <a:off x="4650" y="1824"/>
                <a:ext cx="88" cy="532"/>
              </a:xfrm>
              <a:custGeom>
                <a:avLst/>
                <a:gdLst>
                  <a:gd name="T0" fmla="*/ 0 w 88"/>
                  <a:gd name="T1" fmla="*/ 0 h 532"/>
                  <a:gd name="T2" fmla="*/ 0 w 88"/>
                  <a:gd name="T3" fmla="*/ 0 h 532"/>
                  <a:gd name="T4" fmla="*/ 6 w 88"/>
                  <a:gd name="T5" fmla="*/ 0 h 532"/>
                  <a:gd name="T6" fmla="*/ 6 w 88"/>
                  <a:gd name="T7" fmla="*/ 0 h 532"/>
                  <a:gd name="T8" fmla="*/ 6 w 88"/>
                  <a:gd name="T9" fmla="*/ 0 h 532"/>
                  <a:gd name="T10" fmla="*/ 6 w 88"/>
                  <a:gd name="T11" fmla="*/ 0 h 532"/>
                  <a:gd name="T12" fmla="*/ 12 w 88"/>
                  <a:gd name="T13" fmla="*/ 6 h 532"/>
                  <a:gd name="T14" fmla="*/ 12 w 88"/>
                  <a:gd name="T15" fmla="*/ 6 h 532"/>
                  <a:gd name="T16" fmla="*/ 12 w 88"/>
                  <a:gd name="T17" fmla="*/ 13 h 532"/>
                  <a:gd name="T18" fmla="*/ 12 w 88"/>
                  <a:gd name="T19" fmla="*/ 19 h 532"/>
                  <a:gd name="T20" fmla="*/ 19 w 88"/>
                  <a:gd name="T21" fmla="*/ 19 h 532"/>
                  <a:gd name="T22" fmla="*/ 19 w 88"/>
                  <a:gd name="T23" fmla="*/ 25 h 532"/>
                  <a:gd name="T24" fmla="*/ 19 w 88"/>
                  <a:gd name="T25" fmla="*/ 32 h 532"/>
                  <a:gd name="T26" fmla="*/ 19 w 88"/>
                  <a:gd name="T27" fmla="*/ 38 h 532"/>
                  <a:gd name="T28" fmla="*/ 25 w 88"/>
                  <a:gd name="T29" fmla="*/ 44 h 532"/>
                  <a:gd name="T30" fmla="*/ 25 w 88"/>
                  <a:gd name="T31" fmla="*/ 51 h 532"/>
                  <a:gd name="T32" fmla="*/ 25 w 88"/>
                  <a:gd name="T33" fmla="*/ 63 h 532"/>
                  <a:gd name="T34" fmla="*/ 31 w 88"/>
                  <a:gd name="T35" fmla="*/ 70 h 532"/>
                  <a:gd name="T36" fmla="*/ 31 w 88"/>
                  <a:gd name="T37" fmla="*/ 76 h 532"/>
                  <a:gd name="T38" fmla="*/ 31 w 88"/>
                  <a:gd name="T39" fmla="*/ 89 h 532"/>
                  <a:gd name="T40" fmla="*/ 31 w 88"/>
                  <a:gd name="T41" fmla="*/ 95 h 532"/>
                  <a:gd name="T42" fmla="*/ 38 w 88"/>
                  <a:gd name="T43" fmla="*/ 108 h 532"/>
                  <a:gd name="T44" fmla="*/ 38 w 88"/>
                  <a:gd name="T45" fmla="*/ 120 h 532"/>
                  <a:gd name="T46" fmla="*/ 38 w 88"/>
                  <a:gd name="T47" fmla="*/ 127 h 532"/>
                  <a:gd name="T48" fmla="*/ 38 w 88"/>
                  <a:gd name="T49" fmla="*/ 139 h 532"/>
                  <a:gd name="T50" fmla="*/ 44 w 88"/>
                  <a:gd name="T51" fmla="*/ 152 h 532"/>
                  <a:gd name="T52" fmla="*/ 44 w 88"/>
                  <a:gd name="T53" fmla="*/ 165 h 532"/>
                  <a:gd name="T54" fmla="*/ 44 w 88"/>
                  <a:gd name="T55" fmla="*/ 177 h 532"/>
                  <a:gd name="T56" fmla="*/ 50 w 88"/>
                  <a:gd name="T57" fmla="*/ 190 h 532"/>
                  <a:gd name="T58" fmla="*/ 50 w 88"/>
                  <a:gd name="T59" fmla="*/ 203 h 532"/>
                  <a:gd name="T60" fmla="*/ 50 w 88"/>
                  <a:gd name="T61" fmla="*/ 216 h 532"/>
                  <a:gd name="T62" fmla="*/ 50 w 88"/>
                  <a:gd name="T63" fmla="*/ 228 h 532"/>
                  <a:gd name="T64" fmla="*/ 57 w 88"/>
                  <a:gd name="T65" fmla="*/ 247 h 532"/>
                  <a:gd name="T66" fmla="*/ 57 w 88"/>
                  <a:gd name="T67" fmla="*/ 260 h 532"/>
                  <a:gd name="T68" fmla="*/ 57 w 88"/>
                  <a:gd name="T69" fmla="*/ 273 h 532"/>
                  <a:gd name="T70" fmla="*/ 57 w 88"/>
                  <a:gd name="T71" fmla="*/ 285 h 532"/>
                  <a:gd name="T72" fmla="*/ 63 w 88"/>
                  <a:gd name="T73" fmla="*/ 304 h 532"/>
                  <a:gd name="T74" fmla="*/ 63 w 88"/>
                  <a:gd name="T75" fmla="*/ 317 h 532"/>
                  <a:gd name="T76" fmla="*/ 63 w 88"/>
                  <a:gd name="T77" fmla="*/ 336 h 532"/>
                  <a:gd name="T78" fmla="*/ 69 w 88"/>
                  <a:gd name="T79" fmla="*/ 349 h 532"/>
                  <a:gd name="T80" fmla="*/ 69 w 88"/>
                  <a:gd name="T81" fmla="*/ 368 h 532"/>
                  <a:gd name="T82" fmla="*/ 69 w 88"/>
                  <a:gd name="T83" fmla="*/ 380 h 532"/>
                  <a:gd name="T84" fmla="*/ 69 w 88"/>
                  <a:gd name="T85" fmla="*/ 399 h 532"/>
                  <a:gd name="T86" fmla="*/ 76 w 88"/>
                  <a:gd name="T87" fmla="*/ 412 h 532"/>
                  <a:gd name="T88" fmla="*/ 76 w 88"/>
                  <a:gd name="T89" fmla="*/ 431 h 532"/>
                  <a:gd name="T90" fmla="*/ 76 w 88"/>
                  <a:gd name="T91" fmla="*/ 450 h 532"/>
                  <a:gd name="T92" fmla="*/ 76 w 88"/>
                  <a:gd name="T93" fmla="*/ 463 h 532"/>
                  <a:gd name="T94" fmla="*/ 82 w 88"/>
                  <a:gd name="T95" fmla="*/ 482 h 532"/>
                  <a:gd name="T96" fmla="*/ 82 w 88"/>
                  <a:gd name="T97" fmla="*/ 494 h 532"/>
                  <a:gd name="T98" fmla="*/ 82 w 88"/>
                  <a:gd name="T99" fmla="*/ 513 h 532"/>
                  <a:gd name="T100" fmla="*/ 88 w 88"/>
                  <a:gd name="T101" fmla="*/ 532 h 53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8" h="532">
                    <a:moveTo>
                      <a:pt x="0" y="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2" y="6"/>
                    </a:lnTo>
                    <a:lnTo>
                      <a:pt x="12" y="13"/>
                    </a:lnTo>
                    <a:lnTo>
                      <a:pt x="12" y="19"/>
                    </a:lnTo>
                    <a:lnTo>
                      <a:pt x="19" y="19"/>
                    </a:lnTo>
                    <a:lnTo>
                      <a:pt x="19" y="25"/>
                    </a:lnTo>
                    <a:lnTo>
                      <a:pt x="19" y="32"/>
                    </a:lnTo>
                    <a:lnTo>
                      <a:pt x="19" y="38"/>
                    </a:lnTo>
                    <a:lnTo>
                      <a:pt x="25" y="44"/>
                    </a:lnTo>
                    <a:lnTo>
                      <a:pt x="25" y="51"/>
                    </a:lnTo>
                    <a:lnTo>
                      <a:pt x="25" y="63"/>
                    </a:lnTo>
                    <a:lnTo>
                      <a:pt x="31" y="70"/>
                    </a:lnTo>
                    <a:lnTo>
                      <a:pt x="31" y="76"/>
                    </a:lnTo>
                    <a:lnTo>
                      <a:pt x="31" y="89"/>
                    </a:lnTo>
                    <a:lnTo>
                      <a:pt x="31" y="95"/>
                    </a:lnTo>
                    <a:lnTo>
                      <a:pt x="38" y="108"/>
                    </a:lnTo>
                    <a:lnTo>
                      <a:pt x="38" y="120"/>
                    </a:lnTo>
                    <a:lnTo>
                      <a:pt x="38" y="127"/>
                    </a:lnTo>
                    <a:lnTo>
                      <a:pt x="38" y="139"/>
                    </a:lnTo>
                    <a:lnTo>
                      <a:pt x="44" y="152"/>
                    </a:lnTo>
                    <a:lnTo>
                      <a:pt x="44" y="165"/>
                    </a:lnTo>
                    <a:lnTo>
                      <a:pt x="44" y="177"/>
                    </a:lnTo>
                    <a:lnTo>
                      <a:pt x="50" y="190"/>
                    </a:lnTo>
                    <a:lnTo>
                      <a:pt x="50" y="203"/>
                    </a:lnTo>
                    <a:lnTo>
                      <a:pt x="50" y="216"/>
                    </a:lnTo>
                    <a:lnTo>
                      <a:pt x="50" y="228"/>
                    </a:lnTo>
                    <a:lnTo>
                      <a:pt x="57" y="247"/>
                    </a:lnTo>
                    <a:lnTo>
                      <a:pt x="57" y="260"/>
                    </a:lnTo>
                    <a:lnTo>
                      <a:pt x="57" y="273"/>
                    </a:lnTo>
                    <a:lnTo>
                      <a:pt x="57" y="285"/>
                    </a:lnTo>
                    <a:lnTo>
                      <a:pt x="63" y="304"/>
                    </a:lnTo>
                    <a:lnTo>
                      <a:pt x="63" y="317"/>
                    </a:lnTo>
                    <a:lnTo>
                      <a:pt x="63" y="336"/>
                    </a:lnTo>
                    <a:lnTo>
                      <a:pt x="69" y="349"/>
                    </a:lnTo>
                    <a:lnTo>
                      <a:pt x="69" y="368"/>
                    </a:lnTo>
                    <a:lnTo>
                      <a:pt x="69" y="380"/>
                    </a:lnTo>
                    <a:lnTo>
                      <a:pt x="69" y="399"/>
                    </a:lnTo>
                    <a:lnTo>
                      <a:pt x="76" y="412"/>
                    </a:lnTo>
                    <a:lnTo>
                      <a:pt x="76" y="431"/>
                    </a:lnTo>
                    <a:lnTo>
                      <a:pt x="76" y="450"/>
                    </a:lnTo>
                    <a:lnTo>
                      <a:pt x="76" y="463"/>
                    </a:lnTo>
                    <a:lnTo>
                      <a:pt x="82" y="482"/>
                    </a:lnTo>
                    <a:lnTo>
                      <a:pt x="82" y="494"/>
                    </a:lnTo>
                    <a:lnTo>
                      <a:pt x="82" y="513"/>
                    </a:lnTo>
                    <a:lnTo>
                      <a:pt x="88" y="532"/>
                    </a:ln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Freeform 26"/>
              <p:cNvSpPr>
                <a:spLocks/>
              </p:cNvSpPr>
              <p:nvPr/>
            </p:nvSpPr>
            <p:spPr bwMode="auto">
              <a:xfrm>
                <a:off x="4738" y="2356"/>
                <a:ext cx="83" cy="571"/>
              </a:xfrm>
              <a:custGeom>
                <a:avLst/>
                <a:gdLst>
                  <a:gd name="T0" fmla="*/ 0 w 83"/>
                  <a:gd name="T1" fmla="*/ 0 h 571"/>
                  <a:gd name="T2" fmla="*/ 0 w 83"/>
                  <a:gd name="T3" fmla="*/ 13 h 571"/>
                  <a:gd name="T4" fmla="*/ 0 w 83"/>
                  <a:gd name="T5" fmla="*/ 32 h 571"/>
                  <a:gd name="T6" fmla="*/ 0 w 83"/>
                  <a:gd name="T7" fmla="*/ 51 h 571"/>
                  <a:gd name="T8" fmla="*/ 7 w 83"/>
                  <a:gd name="T9" fmla="*/ 64 h 571"/>
                  <a:gd name="T10" fmla="*/ 7 w 83"/>
                  <a:gd name="T11" fmla="*/ 83 h 571"/>
                  <a:gd name="T12" fmla="*/ 7 w 83"/>
                  <a:gd name="T13" fmla="*/ 102 h 571"/>
                  <a:gd name="T14" fmla="*/ 7 w 83"/>
                  <a:gd name="T15" fmla="*/ 115 h 571"/>
                  <a:gd name="T16" fmla="*/ 13 w 83"/>
                  <a:gd name="T17" fmla="*/ 134 h 571"/>
                  <a:gd name="T18" fmla="*/ 13 w 83"/>
                  <a:gd name="T19" fmla="*/ 146 h 571"/>
                  <a:gd name="T20" fmla="*/ 13 w 83"/>
                  <a:gd name="T21" fmla="*/ 165 h 571"/>
                  <a:gd name="T22" fmla="*/ 19 w 83"/>
                  <a:gd name="T23" fmla="*/ 178 h 571"/>
                  <a:gd name="T24" fmla="*/ 19 w 83"/>
                  <a:gd name="T25" fmla="*/ 197 h 571"/>
                  <a:gd name="T26" fmla="*/ 19 w 83"/>
                  <a:gd name="T27" fmla="*/ 210 h 571"/>
                  <a:gd name="T28" fmla="*/ 19 w 83"/>
                  <a:gd name="T29" fmla="*/ 229 h 571"/>
                  <a:gd name="T30" fmla="*/ 26 w 83"/>
                  <a:gd name="T31" fmla="*/ 241 h 571"/>
                  <a:gd name="T32" fmla="*/ 26 w 83"/>
                  <a:gd name="T33" fmla="*/ 254 h 571"/>
                  <a:gd name="T34" fmla="*/ 26 w 83"/>
                  <a:gd name="T35" fmla="*/ 273 h 571"/>
                  <a:gd name="T36" fmla="*/ 26 w 83"/>
                  <a:gd name="T37" fmla="*/ 286 h 571"/>
                  <a:gd name="T38" fmla="*/ 32 w 83"/>
                  <a:gd name="T39" fmla="*/ 298 h 571"/>
                  <a:gd name="T40" fmla="*/ 32 w 83"/>
                  <a:gd name="T41" fmla="*/ 311 h 571"/>
                  <a:gd name="T42" fmla="*/ 32 w 83"/>
                  <a:gd name="T43" fmla="*/ 324 h 571"/>
                  <a:gd name="T44" fmla="*/ 38 w 83"/>
                  <a:gd name="T45" fmla="*/ 336 h 571"/>
                  <a:gd name="T46" fmla="*/ 38 w 83"/>
                  <a:gd name="T47" fmla="*/ 355 h 571"/>
                  <a:gd name="T48" fmla="*/ 38 w 83"/>
                  <a:gd name="T49" fmla="*/ 368 h 571"/>
                  <a:gd name="T50" fmla="*/ 38 w 83"/>
                  <a:gd name="T51" fmla="*/ 381 h 571"/>
                  <a:gd name="T52" fmla="*/ 45 w 83"/>
                  <a:gd name="T53" fmla="*/ 387 h 571"/>
                  <a:gd name="T54" fmla="*/ 45 w 83"/>
                  <a:gd name="T55" fmla="*/ 400 h 571"/>
                  <a:gd name="T56" fmla="*/ 45 w 83"/>
                  <a:gd name="T57" fmla="*/ 413 h 571"/>
                  <a:gd name="T58" fmla="*/ 45 w 83"/>
                  <a:gd name="T59" fmla="*/ 425 h 571"/>
                  <a:gd name="T60" fmla="*/ 51 w 83"/>
                  <a:gd name="T61" fmla="*/ 432 h 571"/>
                  <a:gd name="T62" fmla="*/ 51 w 83"/>
                  <a:gd name="T63" fmla="*/ 444 h 571"/>
                  <a:gd name="T64" fmla="*/ 51 w 83"/>
                  <a:gd name="T65" fmla="*/ 457 h 571"/>
                  <a:gd name="T66" fmla="*/ 57 w 83"/>
                  <a:gd name="T67" fmla="*/ 463 h 571"/>
                  <a:gd name="T68" fmla="*/ 57 w 83"/>
                  <a:gd name="T69" fmla="*/ 476 h 571"/>
                  <a:gd name="T70" fmla="*/ 57 w 83"/>
                  <a:gd name="T71" fmla="*/ 482 h 571"/>
                  <a:gd name="T72" fmla="*/ 57 w 83"/>
                  <a:gd name="T73" fmla="*/ 495 h 571"/>
                  <a:gd name="T74" fmla="*/ 64 w 83"/>
                  <a:gd name="T75" fmla="*/ 501 h 571"/>
                  <a:gd name="T76" fmla="*/ 64 w 83"/>
                  <a:gd name="T77" fmla="*/ 508 h 571"/>
                  <a:gd name="T78" fmla="*/ 64 w 83"/>
                  <a:gd name="T79" fmla="*/ 514 h 571"/>
                  <a:gd name="T80" fmla="*/ 64 w 83"/>
                  <a:gd name="T81" fmla="*/ 520 h 571"/>
                  <a:gd name="T82" fmla="*/ 70 w 83"/>
                  <a:gd name="T83" fmla="*/ 527 h 571"/>
                  <a:gd name="T84" fmla="*/ 70 w 83"/>
                  <a:gd name="T85" fmla="*/ 533 h 571"/>
                  <a:gd name="T86" fmla="*/ 70 w 83"/>
                  <a:gd name="T87" fmla="*/ 539 h 571"/>
                  <a:gd name="T88" fmla="*/ 76 w 83"/>
                  <a:gd name="T89" fmla="*/ 546 h 571"/>
                  <a:gd name="T90" fmla="*/ 76 w 83"/>
                  <a:gd name="T91" fmla="*/ 552 h 571"/>
                  <a:gd name="T92" fmla="*/ 76 w 83"/>
                  <a:gd name="T93" fmla="*/ 558 h 571"/>
                  <a:gd name="T94" fmla="*/ 76 w 83"/>
                  <a:gd name="T95" fmla="*/ 558 h 571"/>
                  <a:gd name="T96" fmla="*/ 83 w 83"/>
                  <a:gd name="T97" fmla="*/ 565 h 571"/>
                  <a:gd name="T98" fmla="*/ 83 w 83"/>
                  <a:gd name="T99" fmla="*/ 571 h 571"/>
                  <a:gd name="T100" fmla="*/ 83 w 83"/>
                  <a:gd name="T101" fmla="*/ 571 h 57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3" h="571">
                    <a:moveTo>
                      <a:pt x="0" y="0"/>
                    </a:moveTo>
                    <a:lnTo>
                      <a:pt x="0" y="13"/>
                    </a:lnTo>
                    <a:lnTo>
                      <a:pt x="0" y="32"/>
                    </a:lnTo>
                    <a:lnTo>
                      <a:pt x="0" y="51"/>
                    </a:lnTo>
                    <a:lnTo>
                      <a:pt x="7" y="64"/>
                    </a:lnTo>
                    <a:lnTo>
                      <a:pt x="7" y="83"/>
                    </a:lnTo>
                    <a:lnTo>
                      <a:pt x="7" y="102"/>
                    </a:lnTo>
                    <a:lnTo>
                      <a:pt x="7" y="115"/>
                    </a:lnTo>
                    <a:lnTo>
                      <a:pt x="13" y="134"/>
                    </a:lnTo>
                    <a:lnTo>
                      <a:pt x="13" y="146"/>
                    </a:lnTo>
                    <a:lnTo>
                      <a:pt x="13" y="165"/>
                    </a:lnTo>
                    <a:lnTo>
                      <a:pt x="19" y="178"/>
                    </a:lnTo>
                    <a:lnTo>
                      <a:pt x="19" y="197"/>
                    </a:lnTo>
                    <a:lnTo>
                      <a:pt x="19" y="210"/>
                    </a:lnTo>
                    <a:lnTo>
                      <a:pt x="19" y="229"/>
                    </a:lnTo>
                    <a:lnTo>
                      <a:pt x="26" y="241"/>
                    </a:lnTo>
                    <a:lnTo>
                      <a:pt x="26" y="254"/>
                    </a:lnTo>
                    <a:lnTo>
                      <a:pt x="26" y="273"/>
                    </a:lnTo>
                    <a:lnTo>
                      <a:pt x="26" y="286"/>
                    </a:lnTo>
                    <a:lnTo>
                      <a:pt x="32" y="298"/>
                    </a:lnTo>
                    <a:lnTo>
                      <a:pt x="32" y="311"/>
                    </a:lnTo>
                    <a:lnTo>
                      <a:pt x="32" y="324"/>
                    </a:lnTo>
                    <a:lnTo>
                      <a:pt x="38" y="336"/>
                    </a:lnTo>
                    <a:lnTo>
                      <a:pt x="38" y="355"/>
                    </a:lnTo>
                    <a:lnTo>
                      <a:pt x="38" y="368"/>
                    </a:lnTo>
                    <a:lnTo>
                      <a:pt x="38" y="381"/>
                    </a:lnTo>
                    <a:lnTo>
                      <a:pt x="45" y="387"/>
                    </a:lnTo>
                    <a:lnTo>
                      <a:pt x="45" y="400"/>
                    </a:lnTo>
                    <a:lnTo>
                      <a:pt x="45" y="413"/>
                    </a:lnTo>
                    <a:lnTo>
                      <a:pt x="45" y="425"/>
                    </a:lnTo>
                    <a:lnTo>
                      <a:pt x="51" y="432"/>
                    </a:lnTo>
                    <a:lnTo>
                      <a:pt x="51" y="444"/>
                    </a:lnTo>
                    <a:lnTo>
                      <a:pt x="51" y="457"/>
                    </a:lnTo>
                    <a:lnTo>
                      <a:pt x="57" y="463"/>
                    </a:lnTo>
                    <a:lnTo>
                      <a:pt x="57" y="476"/>
                    </a:lnTo>
                    <a:lnTo>
                      <a:pt x="57" y="482"/>
                    </a:lnTo>
                    <a:lnTo>
                      <a:pt x="57" y="495"/>
                    </a:lnTo>
                    <a:lnTo>
                      <a:pt x="64" y="501"/>
                    </a:lnTo>
                    <a:lnTo>
                      <a:pt x="64" y="508"/>
                    </a:lnTo>
                    <a:lnTo>
                      <a:pt x="64" y="514"/>
                    </a:lnTo>
                    <a:lnTo>
                      <a:pt x="64" y="520"/>
                    </a:lnTo>
                    <a:lnTo>
                      <a:pt x="70" y="527"/>
                    </a:lnTo>
                    <a:lnTo>
                      <a:pt x="70" y="533"/>
                    </a:lnTo>
                    <a:lnTo>
                      <a:pt x="70" y="539"/>
                    </a:lnTo>
                    <a:lnTo>
                      <a:pt x="76" y="546"/>
                    </a:lnTo>
                    <a:lnTo>
                      <a:pt x="76" y="552"/>
                    </a:lnTo>
                    <a:lnTo>
                      <a:pt x="76" y="558"/>
                    </a:lnTo>
                    <a:lnTo>
                      <a:pt x="83" y="565"/>
                    </a:lnTo>
                    <a:lnTo>
                      <a:pt x="83" y="571"/>
                    </a:ln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Freeform 27"/>
              <p:cNvSpPr>
                <a:spLocks/>
              </p:cNvSpPr>
              <p:nvPr/>
            </p:nvSpPr>
            <p:spPr bwMode="auto">
              <a:xfrm>
                <a:off x="4821" y="2927"/>
                <a:ext cx="38" cy="13"/>
              </a:xfrm>
              <a:custGeom>
                <a:avLst/>
                <a:gdLst>
                  <a:gd name="T0" fmla="*/ 0 w 38"/>
                  <a:gd name="T1" fmla="*/ 0 h 13"/>
                  <a:gd name="T2" fmla="*/ 0 w 38"/>
                  <a:gd name="T3" fmla="*/ 6 h 13"/>
                  <a:gd name="T4" fmla="*/ 6 w 38"/>
                  <a:gd name="T5" fmla="*/ 6 h 13"/>
                  <a:gd name="T6" fmla="*/ 6 w 38"/>
                  <a:gd name="T7" fmla="*/ 6 h 13"/>
                  <a:gd name="T8" fmla="*/ 6 w 38"/>
                  <a:gd name="T9" fmla="*/ 13 h 13"/>
                  <a:gd name="T10" fmla="*/ 12 w 38"/>
                  <a:gd name="T11" fmla="*/ 13 h 13"/>
                  <a:gd name="T12" fmla="*/ 12 w 38"/>
                  <a:gd name="T13" fmla="*/ 13 h 13"/>
                  <a:gd name="T14" fmla="*/ 12 w 38"/>
                  <a:gd name="T15" fmla="*/ 13 h 13"/>
                  <a:gd name="T16" fmla="*/ 12 w 38"/>
                  <a:gd name="T17" fmla="*/ 13 h 13"/>
                  <a:gd name="T18" fmla="*/ 12 w 38"/>
                  <a:gd name="T19" fmla="*/ 13 h 13"/>
                  <a:gd name="T20" fmla="*/ 12 w 38"/>
                  <a:gd name="T21" fmla="*/ 13 h 13"/>
                  <a:gd name="T22" fmla="*/ 12 w 38"/>
                  <a:gd name="T23" fmla="*/ 13 h 13"/>
                  <a:gd name="T24" fmla="*/ 19 w 38"/>
                  <a:gd name="T25" fmla="*/ 13 h 13"/>
                  <a:gd name="T26" fmla="*/ 19 w 38"/>
                  <a:gd name="T27" fmla="*/ 13 h 13"/>
                  <a:gd name="T28" fmla="*/ 19 w 38"/>
                  <a:gd name="T29" fmla="*/ 13 h 13"/>
                  <a:gd name="T30" fmla="*/ 19 w 38"/>
                  <a:gd name="T31" fmla="*/ 13 h 13"/>
                  <a:gd name="T32" fmla="*/ 19 w 38"/>
                  <a:gd name="T33" fmla="*/ 13 h 13"/>
                  <a:gd name="T34" fmla="*/ 19 w 38"/>
                  <a:gd name="T35" fmla="*/ 13 h 13"/>
                  <a:gd name="T36" fmla="*/ 19 w 38"/>
                  <a:gd name="T37" fmla="*/ 13 h 13"/>
                  <a:gd name="T38" fmla="*/ 19 w 38"/>
                  <a:gd name="T39" fmla="*/ 13 h 13"/>
                  <a:gd name="T40" fmla="*/ 19 w 38"/>
                  <a:gd name="T41" fmla="*/ 13 h 13"/>
                  <a:gd name="T42" fmla="*/ 19 w 38"/>
                  <a:gd name="T43" fmla="*/ 13 h 13"/>
                  <a:gd name="T44" fmla="*/ 19 w 38"/>
                  <a:gd name="T45" fmla="*/ 13 h 13"/>
                  <a:gd name="T46" fmla="*/ 19 w 38"/>
                  <a:gd name="T47" fmla="*/ 13 h 13"/>
                  <a:gd name="T48" fmla="*/ 19 w 38"/>
                  <a:gd name="T49" fmla="*/ 13 h 13"/>
                  <a:gd name="T50" fmla="*/ 19 w 38"/>
                  <a:gd name="T51" fmla="*/ 13 h 13"/>
                  <a:gd name="T52" fmla="*/ 19 w 38"/>
                  <a:gd name="T53" fmla="*/ 13 h 13"/>
                  <a:gd name="T54" fmla="*/ 19 w 38"/>
                  <a:gd name="T55" fmla="*/ 13 h 13"/>
                  <a:gd name="T56" fmla="*/ 19 w 38"/>
                  <a:gd name="T57" fmla="*/ 13 h 13"/>
                  <a:gd name="T58" fmla="*/ 19 w 38"/>
                  <a:gd name="T59" fmla="*/ 13 h 13"/>
                  <a:gd name="T60" fmla="*/ 19 w 38"/>
                  <a:gd name="T61" fmla="*/ 13 h 13"/>
                  <a:gd name="T62" fmla="*/ 19 w 38"/>
                  <a:gd name="T63" fmla="*/ 13 h 13"/>
                  <a:gd name="T64" fmla="*/ 19 w 38"/>
                  <a:gd name="T65" fmla="*/ 13 h 13"/>
                  <a:gd name="T66" fmla="*/ 19 w 38"/>
                  <a:gd name="T67" fmla="*/ 13 h 13"/>
                  <a:gd name="T68" fmla="*/ 19 w 38"/>
                  <a:gd name="T69" fmla="*/ 13 h 13"/>
                  <a:gd name="T70" fmla="*/ 19 w 38"/>
                  <a:gd name="T71" fmla="*/ 13 h 13"/>
                  <a:gd name="T72" fmla="*/ 19 w 38"/>
                  <a:gd name="T73" fmla="*/ 13 h 13"/>
                  <a:gd name="T74" fmla="*/ 19 w 38"/>
                  <a:gd name="T75" fmla="*/ 13 h 13"/>
                  <a:gd name="T76" fmla="*/ 19 w 38"/>
                  <a:gd name="T77" fmla="*/ 13 h 13"/>
                  <a:gd name="T78" fmla="*/ 19 w 38"/>
                  <a:gd name="T79" fmla="*/ 13 h 13"/>
                  <a:gd name="T80" fmla="*/ 19 w 38"/>
                  <a:gd name="T81" fmla="*/ 13 h 13"/>
                  <a:gd name="T82" fmla="*/ 19 w 38"/>
                  <a:gd name="T83" fmla="*/ 13 h 13"/>
                  <a:gd name="T84" fmla="*/ 19 w 38"/>
                  <a:gd name="T85" fmla="*/ 13 h 13"/>
                  <a:gd name="T86" fmla="*/ 25 w 38"/>
                  <a:gd name="T87" fmla="*/ 13 h 13"/>
                  <a:gd name="T88" fmla="*/ 25 w 38"/>
                  <a:gd name="T89" fmla="*/ 13 h 13"/>
                  <a:gd name="T90" fmla="*/ 25 w 38"/>
                  <a:gd name="T91" fmla="*/ 13 h 13"/>
                  <a:gd name="T92" fmla="*/ 31 w 38"/>
                  <a:gd name="T93" fmla="*/ 13 h 13"/>
                  <a:gd name="T94" fmla="*/ 31 w 38"/>
                  <a:gd name="T95" fmla="*/ 6 h 13"/>
                  <a:gd name="T96" fmla="*/ 31 w 38"/>
                  <a:gd name="T97" fmla="*/ 6 h 13"/>
                  <a:gd name="T98" fmla="*/ 31 w 38"/>
                  <a:gd name="T99" fmla="*/ 6 h 13"/>
                  <a:gd name="T100" fmla="*/ 38 w 38"/>
                  <a:gd name="T101" fmla="*/ 0 h 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38" h="13">
                    <a:moveTo>
                      <a:pt x="0" y="0"/>
                    </a:moveTo>
                    <a:lnTo>
                      <a:pt x="0" y="6"/>
                    </a:lnTo>
                    <a:lnTo>
                      <a:pt x="6" y="6"/>
                    </a:lnTo>
                    <a:lnTo>
                      <a:pt x="6" y="13"/>
                    </a:lnTo>
                    <a:lnTo>
                      <a:pt x="12" y="13"/>
                    </a:lnTo>
                    <a:lnTo>
                      <a:pt x="19" y="13"/>
                    </a:lnTo>
                    <a:lnTo>
                      <a:pt x="25" y="13"/>
                    </a:lnTo>
                    <a:lnTo>
                      <a:pt x="31" y="13"/>
                    </a:lnTo>
                    <a:lnTo>
                      <a:pt x="31" y="6"/>
                    </a:lnTo>
                    <a:lnTo>
                      <a:pt x="38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Freeform 28"/>
              <p:cNvSpPr>
                <a:spLocks/>
              </p:cNvSpPr>
              <p:nvPr/>
            </p:nvSpPr>
            <p:spPr bwMode="auto">
              <a:xfrm>
                <a:off x="4859" y="2762"/>
                <a:ext cx="82" cy="165"/>
              </a:xfrm>
              <a:custGeom>
                <a:avLst/>
                <a:gdLst>
                  <a:gd name="T0" fmla="*/ 0 w 82"/>
                  <a:gd name="T1" fmla="*/ 165 h 165"/>
                  <a:gd name="T2" fmla="*/ 0 w 82"/>
                  <a:gd name="T3" fmla="*/ 165 h 165"/>
                  <a:gd name="T4" fmla="*/ 0 w 82"/>
                  <a:gd name="T5" fmla="*/ 159 h 165"/>
                  <a:gd name="T6" fmla="*/ 0 w 82"/>
                  <a:gd name="T7" fmla="*/ 159 h 165"/>
                  <a:gd name="T8" fmla="*/ 6 w 82"/>
                  <a:gd name="T9" fmla="*/ 152 h 165"/>
                  <a:gd name="T10" fmla="*/ 6 w 82"/>
                  <a:gd name="T11" fmla="*/ 152 h 165"/>
                  <a:gd name="T12" fmla="*/ 6 w 82"/>
                  <a:gd name="T13" fmla="*/ 146 h 165"/>
                  <a:gd name="T14" fmla="*/ 12 w 82"/>
                  <a:gd name="T15" fmla="*/ 146 h 165"/>
                  <a:gd name="T16" fmla="*/ 12 w 82"/>
                  <a:gd name="T17" fmla="*/ 140 h 165"/>
                  <a:gd name="T18" fmla="*/ 12 w 82"/>
                  <a:gd name="T19" fmla="*/ 140 h 165"/>
                  <a:gd name="T20" fmla="*/ 12 w 82"/>
                  <a:gd name="T21" fmla="*/ 133 h 165"/>
                  <a:gd name="T22" fmla="*/ 19 w 82"/>
                  <a:gd name="T23" fmla="*/ 127 h 165"/>
                  <a:gd name="T24" fmla="*/ 19 w 82"/>
                  <a:gd name="T25" fmla="*/ 127 h 165"/>
                  <a:gd name="T26" fmla="*/ 19 w 82"/>
                  <a:gd name="T27" fmla="*/ 121 h 165"/>
                  <a:gd name="T28" fmla="*/ 19 w 82"/>
                  <a:gd name="T29" fmla="*/ 114 h 165"/>
                  <a:gd name="T30" fmla="*/ 25 w 82"/>
                  <a:gd name="T31" fmla="*/ 114 h 165"/>
                  <a:gd name="T32" fmla="*/ 25 w 82"/>
                  <a:gd name="T33" fmla="*/ 108 h 165"/>
                  <a:gd name="T34" fmla="*/ 25 w 82"/>
                  <a:gd name="T35" fmla="*/ 102 h 165"/>
                  <a:gd name="T36" fmla="*/ 31 w 82"/>
                  <a:gd name="T37" fmla="*/ 102 h 165"/>
                  <a:gd name="T38" fmla="*/ 31 w 82"/>
                  <a:gd name="T39" fmla="*/ 95 h 165"/>
                  <a:gd name="T40" fmla="*/ 31 w 82"/>
                  <a:gd name="T41" fmla="*/ 89 h 165"/>
                  <a:gd name="T42" fmla="*/ 31 w 82"/>
                  <a:gd name="T43" fmla="*/ 89 h 165"/>
                  <a:gd name="T44" fmla="*/ 38 w 82"/>
                  <a:gd name="T45" fmla="*/ 83 h 165"/>
                  <a:gd name="T46" fmla="*/ 38 w 82"/>
                  <a:gd name="T47" fmla="*/ 76 h 165"/>
                  <a:gd name="T48" fmla="*/ 38 w 82"/>
                  <a:gd name="T49" fmla="*/ 70 h 165"/>
                  <a:gd name="T50" fmla="*/ 38 w 82"/>
                  <a:gd name="T51" fmla="*/ 70 h 165"/>
                  <a:gd name="T52" fmla="*/ 44 w 82"/>
                  <a:gd name="T53" fmla="*/ 64 h 165"/>
                  <a:gd name="T54" fmla="*/ 44 w 82"/>
                  <a:gd name="T55" fmla="*/ 64 h 165"/>
                  <a:gd name="T56" fmla="*/ 44 w 82"/>
                  <a:gd name="T57" fmla="*/ 57 h 165"/>
                  <a:gd name="T58" fmla="*/ 50 w 82"/>
                  <a:gd name="T59" fmla="*/ 51 h 165"/>
                  <a:gd name="T60" fmla="*/ 50 w 82"/>
                  <a:gd name="T61" fmla="*/ 51 h 165"/>
                  <a:gd name="T62" fmla="*/ 50 w 82"/>
                  <a:gd name="T63" fmla="*/ 45 h 165"/>
                  <a:gd name="T64" fmla="*/ 50 w 82"/>
                  <a:gd name="T65" fmla="*/ 45 h 165"/>
                  <a:gd name="T66" fmla="*/ 57 w 82"/>
                  <a:gd name="T67" fmla="*/ 38 h 165"/>
                  <a:gd name="T68" fmla="*/ 57 w 82"/>
                  <a:gd name="T69" fmla="*/ 32 h 165"/>
                  <a:gd name="T70" fmla="*/ 57 w 82"/>
                  <a:gd name="T71" fmla="*/ 32 h 165"/>
                  <a:gd name="T72" fmla="*/ 57 w 82"/>
                  <a:gd name="T73" fmla="*/ 26 h 165"/>
                  <a:gd name="T74" fmla="*/ 63 w 82"/>
                  <a:gd name="T75" fmla="*/ 26 h 165"/>
                  <a:gd name="T76" fmla="*/ 63 w 82"/>
                  <a:gd name="T77" fmla="*/ 19 h 165"/>
                  <a:gd name="T78" fmla="*/ 63 w 82"/>
                  <a:gd name="T79" fmla="*/ 19 h 165"/>
                  <a:gd name="T80" fmla="*/ 69 w 82"/>
                  <a:gd name="T81" fmla="*/ 19 h 165"/>
                  <a:gd name="T82" fmla="*/ 69 w 82"/>
                  <a:gd name="T83" fmla="*/ 13 h 165"/>
                  <a:gd name="T84" fmla="*/ 69 w 82"/>
                  <a:gd name="T85" fmla="*/ 13 h 165"/>
                  <a:gd name="T86" fmla="*/ 69 w 82"/>
                  <a:gd name="T87" fmla="*/ 13 h 165"/>
                  <a:gd name="T88" fmla="*/ 76 w 82"/>
                  <a:gd name="T89" fmla="*/ 7 h 165"/>
                  <a:gd name="T90" fmla="*/ 76 w 82"/>
                  <a:gd name="T91" fmla="*/ 7 h 165"/>
                  <a:gd name="T92" fmla="*/ 76 w 82"/>
                  <a:gd name="T93" fmla="*/ 7 h 165"/>
                  <a:gd name="T94" fmla="*/ 76 w 82"/>
                  <a:gd name="T95" fmla="*/ 7 h 165"/>
                  <a:gd name="T96" fmla="*/ 82 w 82"/>
                  <a:gd name="T97" fmla="*/ 0 h 165"/>
                  <a:gd name="T98" fmla="*/ 82 w 82"/>
                  <a:gd name="T99" fmla="*/ 0 h 165"/>
                  <a:gd name="T100" fmla="*/ 82 w 82"/>
                  <a:gd name="T101" fmla="*/ 0 h 16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" h="165">
                    <a:moveTo>
                      <a:pt x="0" y="165"/>
                    </a:moveTo>
                    <a:lnTo>
                      <a:pt x="0" y="165"/>
                    </a:lnTo>
                    <a:lnTo>
                      <a:pt x="0" y="159"/>
                    </a:lnTo>
                    <a:lnTo>
                      <a:pt x="6" y="152"/>
                    </a:lnTo>
                    <a:lnTo>
                      <a:pt x="6" y="146"/>
                    </a:lnTo>
                    <a:lnTo>
                      <a:pt x="12" y="146"/>
                    </a:lnTo>
                    <a:lnTo>
                      <a:pt x="12" y="140"/>
                    </a:lnTo>
                    <a:lnTo>
                      <a:pt x="12" y="133"/>
                    </a:lnTo>
                    <a:lnTo>
                      <a:pt x="19" y="127"/>
                    </a:lnTo>
                    <a:lnTo>
                      <a:pt x="19" y="121"/>
                    </a:lnTo>
                    <a:lnTo>
                      <a:pt x="19" y="114"/>
                    </a:lnTo>
                    <a:lnTo>
                      <a:pt x="25" y="114"/>
                    </a:lnTo>
                    <a:lnTo>
                      <a:pt x="25" y="108"/>
                    </a:lnTo>
                    <a:lnTo>
                      <a:pt x="25" y="102"/>
                    </a:lnTo>
                    <a:lnTo>
                      <a:pt x="31" y="102"/>
                    </a:lnTo>
                    <a:lnTo>
                      <a:pt x="31" y="95"/>
                    </a:lnTo>
                    <a:lnTo>
                      <a:pt x="31" y="89"/>
                    </a:lnTo>
                    <a:lnTo>
                      <a:pt x="38" y="83"/>
                    </a:lnTo>
                    <a:lnTo>
                      <a:pt x="38" y="76"/>
                    </a:lnTo>
                    <a:lnTo>
                      <a:pt x="38" y="70"/>
                    </a:lnTo>
                    <a:lnTo>
                      <a:pt x="44" y="64"/>
                    </a:lnTo>
                    <a:lnTo>
                      <a:pt x="44" y="57"/>
                    </a:lnTo>
                    <a:lnTo>
                      <a:pt x="50" y="51"/>
                    </a:lnTo>
                    <a:lnTo>
                      <a:pt x="50" y="45"/>
                    </a:lnTo>
                    <a:lnTo>
                      <a:pt x="57" y="38"/>
                    </a:lnTo>
                    <a:lnTo>
                      <a:pt x="57" y="32"/>
                    </a:lnTo>
                    <a:lnTo>
                      <a:pt x="57" y="26"/>
                    </a:lnTo>
                    <a:lnTo>
                      <a:pt x="63" y="26"/>
                    </a:lnTo>
                    <a:lnTo>
                      <a:pt x="63" y="19"/>
                    </a:lnTo>
                    <a:lnTo>
                      <a:pt x="69" y="19"/>
                    </a:lnTo>
                    <a:lnTo>
                      <a:pt x="69" y="13"/>
                    </a:lnTo>
                    <a:lnTo>
                      <a:pt x="76" y="7"/>
                    </a:lnTo>
                    <a:lnTo>
                      <a:pt x="82" y="0"/>
                    </a:ln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Freeform 29"/>
              <p:cNvSpPr>
                <a:spLocks/>
              </p:cNvSpPr>
              <p:nvPr/>
            </p:nvSpPr>
            <p:spPr bwMode="auto">
              <a:xfrm>
                <a:off x="4941" y="2762"/>
                <a:ext cx="38" cy="19"/>
              </a:xfrm>
              <a:custGeom>
                <a:avLst/>
                <a:gdLst>
                  <a:gd name="T0" fmla="*/ 0 w 38"/>
                  <a:gd name="T1" fmla="*/ 0 h 19"/>
                  <a:gd name="T2" fmla="*/ 6 w 38"/>
                  <a:gd name="T3" fmla="*/ 0 h 19"/>
                  <a:gd name="T4" fmla="*/ 6 w 38"/>
                  <a:gd name="T5" fmla="*/ 0 h 19"/>
                  <a:gd name="T6" fmla="*/ 6 w 38"/>
                  <a:gd name="T7" fmla="*/ 0 h 19"/>
                  <a:gd name="T8" fmla="*/ 6 w 38"/>
                  <a:gd name="T9" fmla="*/ 0 h 19"/>
                  <a:gd name="T10" fmla="*/ 6 w 38"/>
                  <a:gd name="T11" fmla="*/ 0 h 19"/>
                  <a:gd name="T12" fmla="*/ 6 w 38"/>
                  <a:gd name="T13" fmla="*/ 0 h 19"/>
                  <a:gd name="T14" fmla="*/ 6 w 38"/>
                  <a:gd name="T15" fmla="*/ 0 h 19"/>
                  <a:gd name="T16" fmla="*/ 6 w 38"/>
                  <a:gd name="T17" fmla="*/ 0 h 19"/>
                  <a:gd name="T18" fmla="*/ 6 w 38"/>
                  <a:gd name="T19" fmla="*/ 0 h 19"/>
                  <a:gd name="T20" fmla="*/ 6 w 38"/>
                  <a:gd name="T21" fmla="*/ 0 h 19"/>
                  <a:gd name="T22" fmla="*/ 6 w 38"/>
                  <a:gd name="T23" fmla="*/ 0 h 19"/>
                  <a:gd name="T24" fmla="*/ 6 w 38"/>
                  <a:gd name="T25" fmla="*/ 0 h 19"/>
                  <a:gd name="T26" fmla="*/ 6 w 38"/>
                  <a:gd name="T27" fmla="*/ 0 h 19"/>
                  <a:gd name="T28" fmla="*/ 6 w 38"/>
                  <a:gd name="T29" fmla="*/ 0 h 19"/>
                  <a:gd name="T30" fmla="*/ 6 w 38"/>
                  <a:gd name="T31" fmla="*/ 0 h 19"/>
                  <a:gd name="T32" fmla="*/ 6 w 38"/>
                  <a:gd name="T33" fmla="*/ 0 h 19"/>
                  <a:gd name="T34" fmla="*/ 6 w 38"/>
                  <a:gd name="T35" fmla="*/ 0 h 19"/>
                  <a:gd name="T36" fmla="*/ 6 w 38"/>
                  <a:gd name="T37" fmla="*/ 0 h 19"/>
                  <a:gd name="T38" fmla="*/ 6 w 38"/>
                  <a:gd name="T39" fmla="*/ 0 h 19"/>
                  <a:gd name="T40" fmla="*/ 6 w 38"/>
                  <a:gd name="T41" fmla="*/ 0 h 19"/>
                  <a:gd name="T42" fmla="*/ 13 w 38"/>
                  <a:gd name="T43" fmla="*/ 0 h 19"/>
                  <a:gd name="T44" fmla="*/ 13 w 38"/>
                  <a:gd name="T45" fmla="*/ 0 h 19"/>
                  <a:gd name="T46" fmla="*/ 13 w 38"/>
                  <a:gd name="T47" fmla="*/ 0 h 19"/>
                  <a:gd name="T48" fmla="*/ 13 w 38"/>
                  <a:gd name="T49" fmla="*/ 0 h 19"/>
                  <a:gd name="T50" fmla="*/ 13 w 38"/>
                  <a:gd name="T51" fmla="*/ 0 h 19"/>
                  <a:gd name="T52" fmla="*/ 13 w 38"/>
                  <a:gd name="T53" fmla="*/ 0 h 19"/>
                  <a:gd name="T54" fmla="*/ 13 w 38"/>
                  <a:gd name="T55" fmla="*/ 0 h 19"/>
                  <a:gd name="T56" fmla="*/ 13 w 38"/>
                  <a:gd name="T57" fmla="*/ 0 h 19"/>
                  <a:gd name="T58" fmla="*/ 13 w 38"/>
                  <a:gd name="T59" fmla="*/ 0 h 19"/>
                  <a:gd name="T60" fmla="*/ 13 w 38"/>
                  <a:gd name="T61" fmla="*/ 0 h 19"/>
                  <a:gd name="T62" fmla="*/ 13 w 38"/>
                  <a:gd name="T63" fmla="*/ 0 h 19"/>
                  <a:gd name="T64" fmla="*/ 13 w 38"/>
                  <a:gd name="T65" fmla="*/ 0 h 19"/>
                  <a:gd name="T66" fmla="*/ 13 w 38"/>
                  <a:gd name="T67" fmla="*/ 0 h 19"/>
                  <a:gd name="T68" fmla="*/ 13 w 38"/>
                  <a:gd name="T69" fmla="*/ 0 h 19"/>
                  <a:gd name="T70" fmla="*/ 13 w 38"/>
                  <a:gd name="T71" fmla="*/ 0 h 19"/>
                  <a:gd name="T72" fmla="*/ 13 w 38"/>
                  <a:gd name="T73" fmla="*/ 0 h 19"/>
                  <a:gd name="T74" fmla="*/ 13 w 38"/>
                  <a:gd name="T75" fmla="*/ 0 h 19"/>
                  <a:gd name="T76" fmla="*/ 13 w 38"/>
                  <a:gd name="T77" fmla="*/ 0 h 19"/>
                  <a:gd name="T78" fmla="*/ 19 w 38"/>
                  <a:gd name="T79" fmla="*/ 0 h 19"/>
                  <a:gd name="T80" fmla="*/ 19 w 38"/>
                  <a:gd name="T81" fmla="*/ 0 h 19"/>
                  <a:gd name="T82" fmla="*/ 19 w 38"/>
                  <a:gd name="T83" fmla="*/ 0 h 19"/>
                  <a:gd name="T84" fmla="*/ 25 w 38"/>
                  <a:gd name="T85" fmla="*/ 7 h 19"/>
                  <a:gd name="T86" fmla="*/ 25 w 38"/>
                  <a:gd name="T87" fmla="*/ 7 h 19"/>
                  <a:gd name="T88" fmla="*/ 25 w 38"/>
                  <a:gd name="T89" fmla="*/ 7 h 19"/>
                  <a:gd name="T90" fmla="*/ 25 w 38"/>
                  <a:gd name="T91" fmla="*/ 7 h 19"/>
                  <a:gd name="T92" fmla="*/ 32 w 38"/>
                  <a:gd name="T93" fmla="*/ 13 h 19"/>
                  <a:gd name="T94" fmla="*/ 32 w 38"/>
                  <a:gd name="T95" fmla="*/ 13 h 19"/>
                  <a:gd name="T96" fmla="*/ 32 w 38"/>
                  <a:gd name="T97" fmla="*/ 13 h 19"/>
                  <a:gd name="T98" fmla="*/ 32 w 38"/>
                  <a:gd name="T99" fmla="*/ 19 h 19"/>
                  <a:gd name="T100" fmla="*/ 38 w 38"/>
                  <a:gd name="T101" fmla="*/ 19 h 1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38" h="19">
                    <a:moveTo>
                      <a:pt x="0" y="0"/>
                    </a:moveTo>
                    <a:lnTo>
                      <a:pt x="6" y="0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25" y="7"/>
                    </a:lnTo>
                    <a:lnTo>
                      <a:pt x="32" y="13"/>
                    </a:lnTo>
                    <a:lnTo>
                      <a:pt x="32" y="19"/>
                    </a:lnTo>
                    <a:lnTo>
                      <a:pt x="38" y="19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Freeform 30"/>
              <p:cNvSpPr>
                <a:spLocks/>
              </p:cNvSpPr>
              <p:nvPr/>
            </p:nvSpPr>
            <p:spPr bwMode="auto">
              <a:xfrm>
                <a:off x="4979" y="2781"/>
                <a:ext cx="82" cy="152"/>
              </a:xfrm>
              <a:custGeom>
                <a:avLst/>
                <a:gdLst>
                  <a:gd name="T0" fmla="*/ 0 w 82"/>
                  <a:gd name="T1" fmla="*/ 0 h 152"/>
                  <a:gd name="T2" fmla="*/ 0 w 82"/>
                  <a:gd name="T3" fmla="*/ 0 h 152"/>
                  <a:gd name="T4" fmla="*/ 0 w 82"/>
                  <a:gd name="T5" fmla="*/ 7 h 152"/>
                  <a:gd name="T6" fmla="*/ 6 w 82"/>
                  <a:gd name="T7" fmla="*/ 7 h 152"/>
                  <a:gd name="T8" fmla="*/ 6 w 82"/>
                  <a:gd name="T9" fmla="*/ 13 h 152"/>
                  <a:gd name="T10" fmla="*/ 6 w 82"/>
                  <a:gd name="T11" fmla="*/ 13 h 152"/>
                  <a:gd name="T12" fmla="*/ 6 w 82"/>
                  <a:gd name="T13" fmla="*/ 19 h 152"/>
                  <a:gd name="T14" fmla="*/ 13 w 82"/>
                  <a:gd name="T15" fmla="*/ 19 h 152"/>
                  <a:gd name="T16" fmla="*/ 13 w 82"/>
                  <a:gd name="T17" fmla="*/ 26 h 152"/>
                  <a:gd name="T18" fmla="*/ 13 w 82"/>
                  <a:gd name="T19" fmla="*/ 26 h 152"/>
                  <a:gd name="T20" fmla="*/ 13 w 82"/>
                  <a:gd name="T21" fmla="*/ 32 h 152"/>
                  <a:gd name="T22" fmla="*/ 19 w 82"/>
                  <a:gd name="T23" fmla="*/ 32 h 152"/>
                  <a:gd name="T24" fmla="*/ 19 w 82"/>
                  <a:gd name="T25" fmla="*/ 38 h 152"/>
                  <a:gd name="T26" fmla="*/ 19 w 82"/>
                  <a:gd name="T27" fmla="*/ 38 h 152"/>
                  <a:gd name="T28" fmla="*/ 25 w 82"/>
                  <a:gd name="T29" fmla="*/ 45 h 152"/>
                  <a:gd name="T30" fmla="*/ 25 w 82"/>
                  <a:gd name="T31" fmla="*/ 45 h 152"/>
                  <a:gd name="T32" fmla="*/ 25 w 82"/>
                  <a:gd name="T33" fmla="*/ 51 h 152"/>
                  <a:gd name="T34" fmla="*/ 25 w 82"/>
                  <a:gd name="T35" fmla="*/ 57 h 152"/>
                  <a:gd name="T36" fmla="*/ 32 w 82"/>
                  <a:gd name="T37" fmla="*/ 57 h 152"/>
                  <a:gd name="T38" fmla="*/ 32 w 82"/>
                  <a:gd name="T39" fmla="*/ 64 h 152"/>
                  <a:gd name="T40" fmla="*/ 32 w 82"/>
                  <a:gd name="T41" fmla="*/ 64 h 152"/>
                  <a:gd name="T42" fmla="*/ 32 w 82"/>
                  <a:gd name="T43" fmla="*/ 70 h 152"/>
                  <a:gd name="T44" fmla="*/ 38 w 82"/>
                  <a:gd name="T45" fmla="*/ 70 h 152"/>
                  <a:gd name="T46" fmla="*/ 38 w 82"/>
                  <a:gd name="T47" fmla="*/ 76 h 152"/>
                  <a:gd name="T48" fmla="*/ 38 w 82"/>
                  <a:gd name="T49" fmla="*/ 83 h 152"/>
                  <a:gd name="T50" fmla="*/ 44 w 82"/>
                  <a:gd name="T51" fmla="*/ 83 h 152"/>
                  <a:gd name="T52" fmla="*/ 44 w 82"/>
                  <a:gd name="T53" fmla="*/ 89 h 152"/>
                  <a:gd name="T54" fmla="*/ 44 w 82"/>
                  <a:gd name="T55" fmla="*/ 89 h 152"/>
                  <a:gd name="T56" fmla="*/ 44 w 82"/>
                  <a:gd name="T57" fmla="*/ 95 h 152"/>
                  <a:gd name="T58" fmla="*/ 51 w 82"/>
                  <a:gd name="T59" fmla="*/ 102 h 152"/>
                  <a:gd name="T60" fmla="*/ 51 w 82"/>
                  <a:gd name="T61" fmla="*/ 102 h 152"/>
                  <a:gd name="T62" fmla="*/ 51 w 82"/>
                  <a:gd name="T63" fmla="*/ 108 h 152"/>
                  <a:gd name="T64" fmla="*/ 51 w 82"/>
                  <a:gd name="T65" fmla="*/ 108 h 152"/>
                  <a:gd name="T66" fmla="*/ 57 w 82"/>
                  <a:gd name="T67" fmla="*/ 114 h 152"/>
                  <a:gd name="T68" fmla="*/ 57 w 82"/>
                  <a:gd name="T69" fmla="*/ 114 h 152"/>
                  <a:gd name="T70" fmla="*/ 57 w 82"/>
                  <a:gd name="T71" fmla="*/ 121 h 152"/>
                  <a:gd name="T72" fmla="*/ 63 w 82"/>
                  <a:gd name="T73" fmla="*/ 121 h 152"/>
                  <a:gd name="T74" fmla="*/ 63 w 82"/>
                  <a:gd name="T75" fmla="*/ 127 h 152"/>
                  <a:gd name="T76" fmla="*/ 63 w 82"/>
                  <a:gd name="T77" fmla="*/ 127 h 152"/>
                  <a:gd name="T78" fmla="*/ 63 w 82"/>
                  <a:gd name="T79" fmla="*/ 133 h 152"/>
                  <a:gd name="T80" fmla="*/ 70 w 82"/>
                  <a:gd name="T81" fmla="*/ 133 h 152"/>
                  <a:gd name="T82" fmla="*/ 70 w 82"/>
                  <a:gd name="T83" fmla="*/ 133 h 152"/>
                  <a:gd name="T84" fmla="*/ 70 w 82"/>
                  <a:gd name="T85" fmla="*/ 140 h 152"/>
                  <a:gd name="T86" fmla="*/ 70 w 82"/>
                  <a:gd name="T87" fmla="*/ 140 h 152"/>
                  <a:gd name="T88" fmla="*/ 76 w 82"/>
                  <a:gd name="T89" fmla="*/ 140 h 152"/>
                  <a:gd name="T90" fmla="*/ 76 w 82"/>
                  <a:gd name="T91" fmla="*/ 146 h 152"/>
                  <a:gd name="T92" fmla="*/ 76 w 82"/>
                  <a:gd name="T93" fmla="*/ 146 h 152"/>
                  <a:gd name="T94" fmla="*/ 82 w 82"/>
                  <a:gd name="T95" fmla="*/ 146 h 152"/>
                  <a:gd name="T96" fmla="*/ 82 w 82"/>
                  <a:gd name="T97" fmla="*/ 152 h 152"/>
                  <a:gd name="T98" fmla="*/ 82 w 82"/>
                  <a:gd name="T99" fmla="*/ 152 h 152"/>
                  <a:gd name="T100" fmla="*/ 82 w 82"/>
                  <a:gd name="T101" fmla="*/ 152 h 15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" h="152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6" y="7"/>
                    </a:lnTo>
                    <a:lnTo>
                      <a:pt x="6" y="13"/>
                    </a:lnTo>
                    <a:lnTo>
                      <a:pt x="6" y="19"/>
                    </a:lnTo>
                    <a:lnTo>
                      <a:pt x="13" y="19"/>
                    </a:lnTo>
                    <a:lnTo>
                      <a:pt x="13" y="26"/>
                    </a:lnTo>
                    <a:lnTo>
                      <a:pt x="13" y="32"/>
                    </a:lnTo>
                    <a:lnTo>
                      <a:pt x="19" y="32"/>
                    </a:lnTo>
                    <a:lnTo>
                      <a:pt x="19" y="38"/>
                    </a:lnTo>
                    <a:lnTo>
                      <a:pt x="25" y="45"/>
                    </a:lnTo>
                    <a:lnTo>
                      <a:pt x="25" y="51"/>
                    </a:lnTo>
                    <a:lnTo>
                      <a:pt x="25" y="57"/>
                    </a:lnTo>
                    <a:lnTo>
                      <a:pt x="32" y="57"/>
                    </a:lnTo>
                    <a:lnTo>
                      <a:pt x="32" y="64"/>
                    </a:lnTo>
                    <a:lnTo>
                      <a:pt x="32" y="70"/>
                    </a:lnTo>
                    <a:lnTo>
                      <a:pt x="38" y="70"/>
                    </a:lnTo>
                    <a:lnTo>
                      <a:pt x="38" y="76"/>
                    </a:lnTo>
                    <a:lnTo>
                      <a:pt x="38" y="83"/>
                    </a:lnTo>
                    <a:lnTo>
                      <a:pt x="44" y="83"/>
                    </a:lnTo>
                    <a:lnTo>
                      <a:pt x="44" y="89"/>
                    </a:lnTo>
                    <a:lnTo>
                      <a:pt x="44" y="95"/>
                    </a:lnTo>
                    <a:lnTo>
                      <a:pt x="51" y="102"/>
                    </a:lnTo>
                    <a:lnTo>
                      <a:pt x="51" y="108"/>
                    </a:lnTo>
                    <a:lnTo>
                      <a:pt x="57" y="114"/>
                    </a:lnTo>
                    <a:lnTo>
                      <a:pt x="57" y="121"/>
                    </a:lnTo>
                    <a:lnTo>
                      <a:pt x="63" y="121"/>
                    </a:lnTo>
                    <a:lnTo>
                      <a:pt x="63" y="127"/>
                    </a:lnTo>
                    <a:lnTo>
                      <a:pt x="63" y="133"/>
                    </a:lnTo>
                    <a:lnTo>
                      <a:pt x="70" y="133"/>
                    </a:lnTo>
                    <a:lnTo>
                      <a:pt x="70" y="140"/>
                    </a:lnTo>
                    <a:lnTo>
                      <a:pt x="76" y="140"/>
                    </a:lnTo>
                    <a:lnTo>
                      <a:pt x="76" y="146"/>
                    </a:lnTo>
                    <a:lnTo>
                      <a:pt x="82" y="146"/>
                    </a:lnTo>
                    <a:lnTo>
                      <a:pt x="82" y="152"/>
                    </a:ln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Freeform 31"/>
              <p:cNvSpPr>
                <a:spLocks/>
              </p:cNvSpPr>
              <p:nvPr/>
            </p:nvSpPr>
            <p:spPr bwMode="auto">
              <a:xfrm>
                <a:off x="5061" y="2933"/>
                <a:ext cx="38" cy="7"/>
              </a:xfrm>
              <a:custGeom>
                <a:avLst/>
                <a:gdLst>
                  <a:gd name="T0" fmla="*/ 0 w 38"/>
                  <a:gd name="T1" fmla="*/ 0 h 7"/>
                  <a:gd name="T2" fmla="*/ 7 w 38"/>
                  <a:gd name="T3" fmla="*/ 0 h 7"/>
                  <a:gd name="T4" fmla="*/ 7 w 38"/>
                  <a:gd name="T5" fmla="*/ 7 h 7"/>
                  <a:gd name="T6" fmla="*/ 7 w 38"/>
                  <a:gd name="T7" fmla="*/ 7 h 7"/>
                  <a:gd name="T8" fmla="*/ 7 w 38"/>
                  <a:gd name="T9" fmla="*/ 7 h 7"/>
                  <a:gd name="T10" fmla="*/ 13 w 38"/>
                  <a:gd name="T11" fmla="*/ 7 h 7"/>
                  <a:gd name="T12" fmla="*/ 13 w 38"/>
                  <a:gd name="T13" fmla="*/ 7 h 7"/>
                  <a:gd name="T14" fmla="*/ 13 w 38"/>
                  <a:gd name="T15" fmla="*/ 7 h 7"/>
                  <a:gd name="T16" fmla="*/ 19 w 38"/>
                  <a:gd name="T17" fmla="*/ 7 h 7"/>
                  <a:gd name="T18" fmla="*/ 19 w 38"/>
                  <a:gd name="T19" fmla="*/ 7 h 7"/>
                  <a:gd name="T20" fmla="*/ 19 w 38"/>
                  <a:gd name="T21" fmla="*/ 7 h 7"/>
                  <a:gd name="T22" fmla="*/ 19 w 38"/>
                  <a:gd name="T23" fmla="*/ 7 h 7"/>
                  <a:gd name="T24" fmla="*/ 19 w 38"/>
                  <a:gd name="T25" fmla="*/ 7 h 7"/>
                  <a:gd name="T26" fmla="*/ 19 w 38"/>
                  <a:gd name="T27" fmla="*/ 7 h 7"/>
                  <a:gd name="T28" fmla="*/ 19 w 38"/>
                  <a:gd name="T29" fmla="*/ 7 h 7"/>
                  <a:gd name="T30" fmla="*/ 19 w 38"/>
                  <a:gd name="T31" fmla="*/ 7 h 7"/>
                  <a:gd name="T32" fmla="*/ 19 w 38"/>
                  <a:gd name="T33" fmla="*/ 7 h 7"/>
                  <a:gd name="T34" fmla="*/ 19 w 38"/>
                  <a:gd name="T35" fmla="*/ 7 h 7"/>
                  <a:gd name="T36" fmla="*/ 19 w 38"/>
                  <a:gd name="T37" fmla="*/ 7 h 7"/>
                  <a:gd name="T38" fmla="*/ 19 w 38"/>
                  <a:gd name="T39" fmla="*/ 7 h 7"/>
                  <a:gd name="T40" fmla="*/ 19 w 38"/>
                  <a:gd name="T41" fmla="*/ 7 h 7"/>
                  <a:gd name="T42" fmla="*/ 19 w 38"/>
                  <a:gd name="T43" fmla="*/ 7 h 7"/>
                  <a:gd name="T44" fmla="*/ 19 w 38"/>
                  <a:gd name="T45" fmla="*/ 7 h 7"/>
                  <a:gd name="T46" fmla="*/ 19 w 38"/>
                  <a:gd name="T47" fmla="*/ 7 h 7"/>
                  <a:gd name="T48" fmla="*/ 19 w 38"/>
                  <a:gd name="T49" fmla="*/ 7 h 7"/>
                  <a:gd name="T50" fmla="*/ 19 w 38"/>
                  <a:gd name="T51" fmla="*/ 7 h 7"/>
                  <a:gd name="T52" fmla="*/ 19 w 38"/>
                  <a:gd name="T53" fmla="*/ 7 h 7"/>
                  <a:gd name="T54" fmla="*/ 19 w 38"/>
                  <a:gd name="T55" fmla="*/ 7 h 7"/>
                  <a:gd name="T56" fmla="*/ 19 w 38"/>
                  <a:gd name="T57" fmla="*/ 7 h 7"/>
                  <a:gd name="T58" fmla="*/ 19 w 38"/>
                  <a:gd name="T59" fmla="*/ 7 h 7"/>
                  <a:gd name="T60" fmla="*/ 19 w 38"/>
                  <a:gd name="T61" fmla="*/ 7 h 7"/>
                  <a:gd name="T62" fmla="*/ 19 w 38"/>
                  <a:gd name="T63" fmla="*/ 7 h 7"/>
                  <a:gd name="T64" fmla="*/ 19 w 38"/>
                  <a:gd name="T65" fmla="*/ 7 h 7"/>
                  <a:gd name="T66" fmla="*/ 19 w 38"/>
                  <a:gd name="T67" fmla="*/ 7 h 7"/>
                  <a:gd name="T68" fmla="*/ 19 w 38"/>
                  <a:gd name="T69" fmla="*/ 7 h 7"/>
                  <a:gd name="T70" fmla="*/ 26 w 38"/>
                  <a:gd name="T71" fmla="*/ 7 h 7"/>
                  <a:gd name="T72" fmla="*/ 26 w 38"/>
                  <a:gd name="T73" fmla="*/ 7 h 7"/>
                  <a:gd name="T74" fmla="*/ 26 w 38"/>
                  <a:gd name="T75" fmla="*/ 7 h 7"/>
                  <a:gd name="T76" fmla="*/ 26 w 38"/>
                  <a:gd name="T77" fmla="*/ 7 h 7"/>
                  <a:gd name="T78" fmla="*/ 26 w 38"/>
                  <a:gd name="T79" fmla="*/ 7 h 7"/>
                  <a:gd name="T80" fmla="*/ 26 w 38"/>
                  <a:gd name="T81" fmla="*/ 7 h 7"/>
                  <a:gd name="T82" fmla="*/ 26 w 38"/>
                  <a:gd name="T83" fmla="*/ 7 h 7"/>
                  <a:gd name="T84" fmla="*/ 26 w 38"/>
                  <a:gd name="T85" fmla="*/ 7 h 7"/>
                  <a:gd name="T86" fmla="*/ 26 w 38"/>
                  <a:gd name="T87" fmla="*/ 7 h 7"/>
                  <a:gd name="T88" fmla="*/ 26 w 38"/>
                  <a:gd name="T89" fmla="*/ 7 h 7"/>
                  <a:gd name="T90" fmla="*/ 32 w 38"/>
                  <a:gd name="T91" fmla="*/ 7 h 7"/>
                  <a:gd name="T92" fmla="*/ 32 w 38"/>
                  <a:gd name="T93" fmla="*/ 7 h 7"/>
                  <a:gd name="T94" fmla="*/ 32 w 38"/>
                  <a:gd name="T95" fmla="*/ 7 h 7"/>
                  <a:gd name="T96" fmla="*/ 38 w 38"/>
                  <a:gd name="T97" fmla="*/ 7 h 7"/>
                  <a:gd name="T98" fmla="*/ 38 w 38"/>
                  <a:gd name="T99" fmla="*/ 7 h 7"/>
                  <a:gd name="T100" fmla="*/ 38 w 38"/>
                  <a:gd name="T101" fmla="*/ 7 h 7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38" h="7">
                    <a:moveTo>
                      <a:pt x="0" y="0"/>
                    </a:moveTo>
                    <a:lnTo>
                      <a:pt x="7" y="0"/>
                    </a:lnTo>
                    <a:lnTo>
                      <a:pt x="7" y="7"/>
                    </a:lnTo>
                    <a:lnTo>
                      <a:pt x="13" y="7"/>
                    </a:lnTo>
                    <a:lnTo>
                      <a:pt x="19" y="7"/>
                    </a:lnTo>
                    <a:lnTo>
                      <a:pt x="26" y="7"/>
                    </a:lnTo>
                    <a:lnTo>
                      <a:pt x="32" y="7"/>
                    </a:lnTo>
                    <a:lnTo>
                      <a:pt x="38" y="7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Freeform 32"/>
              <p:cNvSpPr>
                <a:spLocks/>
              </p:cNvSpPr>
              <p:nvPr/>
            </p:nvSpPr>
            <p:spPr bwMode="auto">
              <a:xfrm>
                <a:off x="5099" y="2845"/>
                <a:ext cx="89" cy="95"/>
              </a:xfrm>
              <a:custGeom>
                <a:avLst/>
                <a:gdLst>
                  <a:gd name="T0" fmla="*/ 0 w 89"/>
                  <a:gd name="T1" fmla="*/ 95 h 95"/>
                  <a:gd name="T2" fmla="*/ 0 w 89"/>
                  <a:gd name="T3" fmla="*/ 88 h 95"/>
                  <a:gd name="T4" fmla="*/ 7 w 89"/>
                  <a:gd name="T5" fmla="*/ 88 h 95"/>
                  <a:gd name="T6" fmla="*/ 7 w 89"/>
                  <a:gd name="T7" fmla="*/ 88 h 95"/>
                  <a:gd name="T8" fmla="*/ 7 w 89"/>
                  <a:gd name="T9" fmla="*/ 88 h 95"/>
                  <a:gd name="T10" fmla="*/ 7 w 89"/>
                  <a:gd name="T11" fmla="*/ 82 h 95"/>
                  <a:gd name="T12" fmla="*/ 13 w 89"/>
                  <a:gd name="T13" fmla="*/ 82 h 95"/>
                  <a:gd name="T14" fmla="*/ 13 w 89"/>
                  <a:gd name="T15" fmla="*/ 82 h 95"/>
                  <a:gd name="T16" fmla="*/ 13 w 89"/>
                  <a:gd name="T17" fmla="*/ 82 h 95"/>
                  <a:gd name="T18" fmla="*/ 19 w 89"/>
                  <a:gd name="T19" fmla="*/ 76 h 95"/>
                  <a:gd name="T20" fmla="*/ 19 w 89"/>
                  <a:gd name="T21" fmla="*/ 76 h 95"/>
                  <a:gd name="T22" fmla="*/ 19 w 89"/>
                  <a:gd name="T23" fmla="*/ 76 h 95"/>
                  <a:gd name="T24" fmla="*/ 19 w 89"/>
                  <a:gd name="T25" fmla="*/ 69 h 95"/>
                  <a:gd name="T26" fmla="*/ 26 w 89"/>
                  <a:gd name="T27" fmla="*/ 69 h 95"/>
                  <a:gd name="T28" fmla="*/ 26 w 89"/>
                  <a:gd name="T29" fmla="*/ 69 h 95"/>
                  <a:gd name="T30" fmla="*/ 26 w 89"/>
                  <a:gd name="T31" fmla="*/ 63 h 95"/>
                  <a:gd name="T32" fmla="*/ 26 w 89"/>
                  <a:gd name="T33" fmla="*/ 63 h 95"/>
                  <a:gd name="T34" fmla="*/ 32 w 89"/>
                  <a:gd name="T35" fmla="*/ 63 h 95"/>
                  <a:gd name="T36" fmla="*/ 32 w 89"/>
                  <a:gd name="T37" fmla="*/ 57 h 95"/>
                  <a:gd name="T38" fmla="*/ 32 w 89"/>
                  <a:gd name="T39" fmla="*/ 57 h 95"/>
                  <a:gd name="T40" fmla="*/ 38 w 89"/>
                  <a:gd name="T41" fmla="*/ 57 h 95"/>
                  <a:gd name="T42" fmla="*/ 38 w 89"/>
                  <a:gd name="T43" fmla="*/ 50 h 95"/>
                  <a:gd name="T44" fmla="*/ 38 w 89"/>
                  <a:gd name="T45" fmla="*/ 50 h 95"/>
                  <a:gd name="T46" fmla="*/ 38 w 89"/>
                  <a:gd name="T47" fmla="*/ 50 h 95"/>
                  <a:gd name="T48" fmla="*/ 45 w 89"/>
                  <a:gd name="T49" fmla="*/ 44 h 95"/>
                  <a:gd name="T50" fmla="*/ 45 w 89"/>
                  <a:gd name="T51" fmla="*/ 44 h 95"/>
                  <a:gd name="T52" fmla="*/ 45 w 89"/>
                  <a:gd name="T53" fmla="*/ 38 h 95"/>
                  <a:gd name="T54" fmla="*/ 45 w 89"/>
                  <a:gd name="T55" fmla="*/ 38 h 95"/>
                  <a:gd name="T56" fmla="*/ 51 w 89"/>
                  <a:gd name="T57" fmla="*/ 38 h 95"/>
                  <a:gd name="T58" fmla="*/ 51 w 89"/>
                  <a:gd name="T59" fmla="*/ 31 h 95"/>
                  <a:gd name="T60" fmla="*/ 51 w 89"/>
                  <a:gd name="T61" fmla="*/ 31 h 95"/>
                  <a:gd name="T62" fmla="*/ 57 w 89"/>
                  <a:gd name="T63" fmla="*/ 31 h 95"/>
                  <a:gd name="T64" fmla="*/ 57 w 89"/>
                  <a:gd name="T65" fmla="*/ 25 h 95"/>
                  <a:gd name="T66" fmla="*/ 57 w 89"/>
                  <a:gd name="T67" fmla="*/ 25 h 95"/>
                  <a:gd name="T68" fmla="*/ 57 w 89"/>
                  <a:gd name="T69" fmla="*/ 25 h 95"/>
                  <a:gd name="T70" fmla="*/ 64 w 89"/>
                  <a:gd name="T71" fmla="*/ 19 h 95"/>
                  <a:gd name="T72" fmla="*/ 64 w 89"/>
                  <a:gd name="T73" fmla="*/ 19 h 95"/>
                  <a:gd name="T74" fmla="*/ 64 w 89"/>
                  <a:gd name="T75" fmla="*/ 19 h 95"/>
                  <a:gd name="T76" fmla="*/ 64 w 89"/>
                  <a:gd name="T77" fmla="*/ 12 h 95"/>
                  <a:gd name="T78" fmla="*/ 70 w 89"/>
                  <a:gd name="T79" fmla="*/ 12 h 95"/>
                  <a:gd name="T80" fmla="*/ 70 w 89"/>
                  <a:gd name="T81" fmla="*/ 12 h 95"/>
                  <a:gd name="T82" fmla="*/ 70 w 89"/>
                  <a:gd name="T83" fmla="*/ 12 h 95"/>
                  <a:gd name="T84" fmla="*/ 76 w 89"/>
                  <a:gd name="T85" fmla="*/ 6 h 95"/>
                  <a:gd name="T86" fmla="*/ 76 w 89"/>
                  <a:gd name="T87" fmla="*/ 6 h 95"/>
                  <a:gd name="T88" fmla="*/ 76 w 89"/>
                  <a:gd name="T89" fmla="*/ 6 h 95"/>
                  <a:gd name="T90" fmla="*/ 76 w 89"/>
                  <a:gd name="T91" fmla="*/ 6 h 95"/>
                  <a:gd name="T92" fmla="*/ 83 w 89"/>
                  <a:gd name="T93" fmla="*/ 6 h 95"/>
                  <a:gd name="T94" fmla="*/ 83 w 89"/>
                  <a:gd name="T95" fmla="*/ 0 h 95"/>
                  <a:gd name="T96" fmla="*/ 83 w 89"/>
                  <a:gd name="T97" fmla="*/ 0 h 95"/>
                  <a:gd name="T98" fmla="*/ 83 w 89"/>
                  <a:gd name="T99" fmla="*/ 0 h 95"/>
                  <a:gd name="T100" fmla="*/ 89 w 89"/>
                  <a:gd name="T101" fmla="*/ 0 h 9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9" h="95">
                    <a:moveTo>
                      <a:pt x="0" y="95"/>
                    </a:moveTo>
                    <a:lnTo>
                      <a:pt x="0" y="88"/>
                    </a:lnTo>
                    <a:lnTo>
                      <a:pt x="7" y="88"/>
                    </a:lnTo>
                    <a:lnTo>
                      <a:pt x="7" y="82"/>
                    </a:lnTo>
                    <a:lnTo>
                      <a:pt x="13" y="82"/>
                    </a:lnTo>
                    <a:lnTo>
                      <a:pt x="19" y="76"/>
                    </a:lnTo>
                    <a:lnTo>
                      <a:pt x="19" y="69"/>
                    </a:lnTo>
                    <a:lnTo>
                      <a:pt x="26" y="69"/>
                    </a:lnTo>
                    <a:lnTo>
                      <a:pt x="26" y="63"/>
                    </a:lnTo>
                    <a:lnTo>
                      <a:pt x="32" y="63"/>
                    </a:lnTo>
                    <a:lnTo>
                      <a:pt x="32" y="57"/>
                    </a:lnTo>
                    <a:lnTo>
                      <a:pt x="38" y="57"/>
                    </a:lnTo>
                    <a:lnTo>
                      <a:pt x="38" y="50"/>
                    </a:lnTo>
                    <a:lnTo>
                      <a:pt x="45" y="44"/>
                    </a:lnTo>
                    <a:lnTo>
                      <a:pt x="45" y="38"/>
                    </a:lnTo>
                    <a:lnTo>
                      <a:pt x="51" y="38"/>
                    </a:lnTo>
                    <a:lnTo>
                      <a:pt x="51" y="31"/>
                    </a:lnTo>
                    <a:lnTo>
                      <a:pt x="57" y="31"/>
                    </a:lnTo>
                    <a:lnTo>
                      <a:pt x="57" y="25"/>
                    </a:lnTo>
                    <a:lnTo>
                      <a:pt x="64" y="19"/>
                    </a:lnTo>
                    <a:lnTo>
                      <a:pt x="64" y="12"/>
                    </a:lnTo>
                    <a:lnTo>
                      <a:pt x="70" y="12"/>
                    </a:lnTo>
                    <a:lnTo>
                      <a:pt x="76" y="6"/>
                    </a:lnTo>
                    <a:lnTo>
                      <a:pt x="83" y="6"/>
                    </a:lnTo>
                    <a:lnTo>
                      <a:pt x="83" y="0"/>
                    </a:lnTo>
                    <a:lnTo>
                      <a:pt x="89" y="0"/>
                    </a:ln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Freeform 33"/>
              <p:cNvSpPr>
                <a:spLocks/>
              </p:cNvSpPr>
              <p:nvPr/>
            </p:nvSpPr>
            <p:spPr bwMode="auto">
              <a:xfrm>
                <a:off x="5188" y="2845"/>
                <a:ext cx="32" cy="6"/>
              </a:xfrm>
              <a:custGeom>
                <a:avLst/>
                <a:gdLst>
                  <a:gd name="T0" fmla="*/ 0 w 32"/>
                  <a:gd name="T1" fmla="*/ 0 h 6"/>
                  <a:gd name="T2" fmla="*/ 0 w 32"/>
                  <a:gd name="T3" fmla="*/ 0 h 6"/>
                  <a:gd name="T4" fmla="*/ 0 w 32"/>
                  <a:gd name="T5" fmla="*/ 0 h 6"/>
                  <a:gd name="T6" fmla="*/ 6 w 32"/>
                  <a:gd name="T7" fmla="*/ 0 h 6"/>
                  <a:gd name="T8" fmla="*/ 6 w 32"/>
                  <a:gd name="T9" fmla="*/ 0 h 6"/>
                  <a:gd name="T10" fmla="*/ 6 w 32"/>
                  <a:gd name="T11" fmla="*/ 0 h 6"/>
                  <a:gd name="T12" fmla="*/ 6 w 32"/>
                  <a:gd name="T13" fmla="*/ 0 h 6"/>
                  <a:gd name="T14" fmla="*/ 6 w 32"/>
                  <a:gd name="T15" fmla="*/ 0 h 6"/>
                  <a:gd name="T16" fmla="*/ 13 w 32"/>
                  <a:gd name="T17" fmla="*/ 0 h 6"/>
                  <a:gd name="T18" fmla="*/ 13 w 32"/>
                  <a:gd name="T19" fmla="*/ 0 h 6"/>
                  <a:gd name="T20" fmla="*/ 13 w 32"/>
                  <a:gd name="T21" fmla="*/ 0 h 6"/>
                  <a:gd name="T22" fmla="*/ 13 w 32"/>
                  <a:gd name="T23" fmla="*/ 0 h 6"/>
                  <a:gd name="T24" fmla="*/ 13 w 32"/>
                  <a:gd name="T25" fmla="*/ 0 h 6"/>
                  <a:gd name="T26" fmla="*/ 13 w 32"/>
                  <a:gd name="T27" fmla="*/ 0 h 6"/>
                  <a:gd name="T28" fmla="*/ 13 w 32"/>
                  <a:gd name="T29" fmla="*/ 0 h 6"/>
                  <a:gd name="T30" fmla="*/ 13 w 32"/>
                  <a:gd name="T31" fmla="*/ 0 h 6"/>
                  <a:gd name="T32" fmla="*/ 13 w 32"/>
                  <a:gd name="T33" fmla="*/ 0 h 6"/>
                  <a:gd name="T34" fmla="*/ 13 w 32"/>
                  <a:gd name="T35" fmla="*/ 0 h 6"/>
                  <a:gd name="T36" fmla="*/ 13 w 32"/>
                  <a:gd name="T37" fmla="*/ 0 h 6"/>
                  <a:gd name="T38" fmla="*/ 13 w 32"/>
                  <a:gd name="T39" fmla="*/ 0 h 6"/>
                  <a:gd name="T40" fmla="*/ 13 w 32"/>
                  <a:gd name="T41" fmla="*/ 0 h 6"/>
                  <a:gd name="T42" fmla="*/ 13 w 32"/>
                  <a:gd name="T43" fmla="*/ 0 h 6"/>
                  <a:gd name="T44" fmla="*/ 13 w 32"/>
                  <a:gd name="T45" fmla="*/ 0 h 6"/>
                  <a:gd name="T46" fmla="*/ 13 w 32"/>
                  <a:gd name="T47" fmla="*/ 0 h 6"/>
                  <a:gd name="T48" fmla="*/ 13 w 32"/>
                  <a:gd name="T49" fmla="*/ 0 h 6"/>
                  <a:gd name="T50" fmla="*/ 13 w 32"/>
                  <a:gd name="T51" fmla="*/ 0 h 6"/>
                  <a:gd name="T52" fmla="*/ 13 w 32"/>
                  <a:gd name="T53" fmla="*/ 0 h 6"/>
                  <a:gd name="T54" fmla="*/ 13 w 32"/>
                  <a:gd name="T55" fmla="*/ 0 h 6"/>
                  <a:gd name="T56" fmla="*/ 13 w 32"/>
                  <a:gd name="T57" fmla="*/ 0 h 6"/>
                  <a:gd name="T58" fmla="*/ 13 w 32"/>
                  <a:gd name="T59" fmla="*/ 0 h 6"/>
                  <a:gd name="T60" fmla="*/ 13 w 32"/>
                  <a:gd name="T61" fmla="*/ 0 h 6"/>
                  <a:gd name="T62" fmla="*/ 13 w 32"/>
                  <a:gd name="T63" fmla="*/ 0 h 6"/>
                  <a:gd name="T64" fmla="*/ 13 w 32"/>
                  <a:gd name="T65" fmla="*/ 0 h 6"/>
                  <a:gd name="T66" fmla="*/ 13 w 32"/>
                  <a:gd name="T67" fmla="*/ 0 h 6"/>
                  <a:gd name="T68" fmla="*/ 13 w 32"/>
                  <a:gd name="T69" fmla="*/ 0 h 6"/>
                  <a:gd name="T70" fmla="*/ 13 w 32"/>
                  <a:gd name="T71" fmla="*/ 0 h 6"/>
                  <a:gd name="T72" fmla="*/ 13 w 32"/>
                  <a:gd name="T73" fmla="*/ 0 h 6"/>
                  <a:gd name="T74" fmla="*/ 13 w 32"/>
                  <a:gd name="T75" fmla="*/ 0 h 6"/>
                  <a:gd name="T76" fmla="*/ 13 w 32"/>
                  <a:gd name="T77" fmla="*/ 0 h 6"/>
                  <a:gd name="T78" fmla="*/ 19 w 32"/>
                  <a:gd name="T79" fmla="*/ 0 h 6"/>
                  <a:gd name="T80" fmla="*/ 19 w 32"/>
                  <a:gd name="T81" fmla="*/ 0 h 6"/>
                  <a:gd name="T82" fmla="*/ 19 w 32"/>
                  <a:gd name="T83" fmla="*/ 0 h 6"/>
                  <a:gd name="T84" fmla="*/ 19 w 32"/>
                  <a:gd name="T85" fmla="*/ 0 h 6"/>
                  <a:gd name="T86" fmla="*/ 25 w 32"/>
                  <a:gd name="T87" fmla="*/ 0 h 6"/>
                  <a:gd name="T88" fmla="*/ 25 w 32"/>
                  <a:gd name="T89" fmla="*/ 0 h 6"/>
                  <a:gd name="T90" fmla="*/ 25 w 32"/>
                  <a:gd name="T91" fmla="*/ 0 h 6"/>
                  <a:gd name="T92" fmla="*/ 25 w 32"/>
                  <a:gd name="T93" fmla="*/ 0 h 6"/>
                  <a:gd name="T94" fmla="*/ 32 w 32"/>
                  <a:gd name="T95" fmla="*/ 0 h 6"/>
                  <a:gd name="T96" fmla="*/ 32 w 32"/>
                  <a:gd name="T97" fmla="*/ 0 h 6"/>
                  <a:gd name="T98" fmla="*/ 32 w 32"/>
                  <a:gd name="T99" fmla="*/ 6 h 6"/>
                  <a:gd name="T100" fmla="*/ 32 w 32"/>
                  <a:gd name="T101" fmla="*/ 6 h 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32" h="6">
                    <a:moveTo>
                      <a:pt x="0" y="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32" y="0"/>
                    </a:lnTo>
                    <a:lnTo>
                      <a:pt x="32" y="6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Freeform 34"/>
              <p:cNvSpPr>
                <a:spLocks/>
              </p:cNvSpPr>
              <p:nvPr/>
            </p:nvSpPr>
            <p:spPr bwMode="auto">
              <a:xfrm>
                <a:off x="5220" y="2851"/>
                <a:ext cx="88" cy="89"/>
              </a:xfrm>
              <a:custGeom>
                <a:avLst/>
                <a:gdLst>
                  <a:gd name="T0" fmla="*/ 0 w 88"/>
                  <a:gd name="T1" fmla="*/ 0 h 89"/>
                  <a:gd name="T2" fmla="*/ 6 w 88"/>
                  <a:gd name="T3" fmla="*/ 0 h 89"/>
                  <a:gd name="T4" fmla="*/ 6 w 88"/>
                  <a:gd name="T5" fmla="*/ 0 h 89"/>
                  <a:gd name="T6" fmla="*/ 6 w 88"/>
                  <a:gd name="T7" fmla="*/ 0 h 89"/>
                  <a:gd name="T8" fmla="*/ 12 w 88"/>
                  <a:gd name="T9" fmla="*/ 6 h 89"/>
                  <a:gd name="T10" fmla="*/ 12 w 88"/>
                  <a:gd name="T11" fmla="*/ 6 h 89"/>
                  <a:gd name="T12" fmla="*/ 12 w 88"/>
                  <a:gd name="T13" fmla="*/ 6 h 89"/>
                  <a:gd name="T14" fmla="*/ 12 w 88"/>
                  <a:gd name="T15" fmla="*/ 6 h 89"/>
                  <a:gd name="T16" fmla="*/ 19 w 88"/>
                  <a:gd name="T17" fmla="*/ 13 h 89"/>
                  <a:gd name="T18" fmla="*/ 19 w 88"/>
                  <a:gd name="T19" fmla="*/ 13 h 89"/>
                  <a:gd name="T20" fmla="*/ 19 w 88"/>
                  <a:gd name="T21" fmla="*/ 13 h 89"/>
                  <a:gd name="T22" fmla="*/ 19 w 88"/>
                  <a:gd name="T23" fmla="*/ 13 h 89"/>
                  <a:gd name="T24" fmla="*/ 25 w 88"/>
                  <a:gd name="T25" fmla="*/ 19 h 89"/>
                  <a:gd name="T26" fmla="*/ 25 w 88"/>
                  <a:gd name="T27" fmla="*/ 19 h 89"/>
                  <a:gd name="T28" fmla="*/ 25 w 88"/>
                  <a:gd name="T29" fmla="*/ 19 h 89"/>
                  <a:gd name="T30" fmla="*/ 31 w 88"/>
                  <a:gd name="T31" fmla="*/ 25 h 89"/>
                  <a:gd name="T32" fmla="*/ 31 w 88"/>
                  <a:gd name="T33" fmla="*/ 25 h 89"/>
                  <a:gd name="T34" fmla="*/ 31 w 88"/>
                  <a:gd name="T35" fmla="*/ 25 h 89"/>
                  <a:gd name="T36" fmla="*/ 31 w 88"/>
                  <a:gd name="T37" fmla="*/ 32 h 89"/>
                  <a:gd name="T38" fmla="*/ 38 w 88"/>
                  <a:gd name="T39" fmla="*/ 32 h 89"/>
                  <a:gd name="T40" fmla="*/ 38 w 88"/>
                  <a:gd name="T41" fmla="*/ 32 h 89"/>
                  <a:gd name="T42" fmla="*/ 38 w 88"/>
                  <a:gd name="T43" fmla="*/ 38 h 89"/>
                  <a:gd name="T44" fmla="*/ 38 w 88"/>
                  <a:gd name="T45" fmla="*/ 38 h 89"/>
                  <a:gd name="T46" fmla="*/ 44 w 88"/>
                  <a:gd name="T47" fmla="*/ 38 h 89"/>
                  <a:gd name="T48" fmla="*/ 44 w 88"/>
                  <a:gd name="T49" fmla="*/ 44 h 89"/>
                  <a:gd name="T50" fmla="*/ 44 w 88"/>
                  <a:gd name="T51" fmla="*/ 44 h 89"/>
                  <a:gd name="T52" fmla="*/ 50 w 88"/>
                  <a:gd name="T53" fmla="*/ 44 h 89"/>
                  <a:gd name="T54" fmla="*/ 50 w 88"/>
                  <a:gd name="T55" fmla="*/ 51 h 89"/>
                  <a:gd name="T56" fmla="*/ 50 w 88"/>
                  <a:gd name="T57" fmla="*/ 51 h 89"/>
                  <a:gd name="T58" fmla="*/ 50 w 88"/>
                  <a:gd name="T59" fmla="*/ 51 h 89"/>
                  <a:gd name="T60" fmla="*/ 57 w 88"/>
                  <a:gd name="T61" fmla="*/ 57 h 89"/>
                  <a:gd name="T62" fmla="*/ 57 w 88"/>
                  <a:gd name="T63" fmla="*/ 57 h 89"/>
                  <a:gd name="T64" fmla="*/ 57 w 88"/>
                  <a:gd name="T65" fmla="*/ 57 h 89"/>
                  <a:gd name="T66" fmla="*/ 57 w 88"/>
                  <a:gd name="T67" fmla="*/ 63 h 89"/>
                  <a:gd name="T68" fmla="*/ 63 w 88"/>
                  <a:gd name="T69" fmla="*/ 63 h 89"/>
                  <a:gd name="T70" fmla="*/ 63 w 88"/>
                  <a:gd name="T71" fmla="*/ 63 h 89"/>
                  <a:gd name="T72" fmla="*/ 63 w 88"/>
                  <a:gd name="T73" fmla="*/ 63 h 89"/>
                  <a:gd name="T74" fmla="*/ 69 w 88"/>
                  <a:gd name="T75" fmla="*/ 70 h 89"/>
                  <a:gd name="T76" fmla="*/ 69 w 88"/>
                  <a:gd name="T77" fmla="*/ 70 h 89"/>
                  <a:gd name="T78" fmla="*/ 69 w 88"/>
                  <a:gd name="T79" fmla="*/ 70 h 89"/>
                  <a:gd name="T80" fmla="*/ 69 w 88"/>
                  <a:gd name="T81" fmla="*/ 76 h 89"/>
                  <a:gd name="T82" fmla="*/ 76 w 88"/>
                  <a:gd name="T83" fmla="*/ 76 h 89"/>
                  <a:gd name="T84" fmla="*/ 76 w 88"/>
                  <a:gd name="T85" fmla="*/ 76 h 89"/>
                  <a:gd name="T86" fmla="*/ 76 w 88"/>
                  <a:gd name="T87" fmla="*/ 76 h 89"/>
                  <a:gd name="T88" fmla="*/ 76 w 88"/>
                  <a:gd name="T89" fmla="*/ 82 h 89"/>
                  <a:gd name="T90" fmla="*/ 82 w 88"/>
                  <a:gd name="T91" fmla="*/ 82 h 89"/>
                  <a:gd name="T92" fmla="*/ 82 w 88"/>
                  <a:gd name="T93" fmla="*/ 82 h 89"/>
                  <a:gd name="T94" fmla="*/ 82 w 88"/>
                  <a:gd name="T95" fmla="*/ 82 h 89"/>
                  <a:gd name="T96" fmla="*/ 88 w 88"/>
                  <a:gd name="T97" fmla="*/ 82 h 89"/>
                  <a:gd name="T98" fmla="*/ 88 w 88"/>
                  <a:gd name="T99" fmla="*/ 82 h 89"/>
                  <a:gd name="T100" fmla="*/ 88 w 88"/>
                  <a:gd name="T101" fmla="*/ 89 h 8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8" h="89">
                    <a:moveTo>
                      <a:pt x="0" y="0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19" y="13"/>
                    </a:lnTo>
                    <a:lnTo>
                      <a:pt x="25" y="19"/>
                    </a:lnTo>
                    <a:lnTo>
                      <a:pt x="31" y="25"/>
                    </a:lnTo>
                    <a:lnTo>
                      <a:pt x="31" y="32"/>
                    </a:lnTo>
                    <a:lnTo>
                      <a:pt x="38" y="32"/>
                    </a:lnTo>
                    <a:lnTo>
                      <a:pt x="38" y="38"/>
                    </a:lnTo>
                    <a:lnTo>
                      <a:pt x="44" y="38"/>
                    </a:lnTo>
                    <a:lnTo>
                      <a:pt x="44" y="44"/>
                    </a:lnTo>
                    <a:lnTo>
                      <a:pt x="50" y="44"/>
                    </a:lnTo>
                    <a:lnTo>
                      <a:pt x="50" y="51"/>
                    </a:lnTo>
                    <a:lnTo>
                      <a:pt x="57" y="57"/>
                    </a:lnTo>
                    <a:lnTo>
                      <a:pt x="57" y="63"/>
                    </a:lnTo>
                    <a:lnTo>
                      <a:pt x="63" y="63"/>
                    </a:lnTo>
                    <a:lnTo>
                      <a:pt x="69" y="70"/>
                    </a:lnTo>
                    <a:lnTo>
                      <a:pt x="69" y="76"/>
                    </a:lnTo>
                    <a:lnTo>
                      <a:pt x="76" y="76"/>
                    </a:lnTo>
                    <a:lnTo>
                      <a:pt x="76" y="82"/>
                    </a:lnTo>
                    <a:lnTo>
                      <a:pt x="82" y="82"/>
                    </a:lnTo>
                    <a:lnTo>
                      <a:pt x="88" y="82"/>
                    </a:lnTo>
                    <a:lnTo>
                      <a:pt x="88" y="89"/>
                    </a:ln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Freeform 35"/>
              <p:cNvSpPr>
                <a:spLocks/>
              </p:cNvSpPr>
              <p:nvPr/>
            </p:nvSpPr>
            <p:spPr bwMode="auto">
              <a:xfrm>
                <a:off x="5308" y="2940"/>
                <a:ext cx="38" cy="1"/>
              </a:xfrm>
              <a:custGeom>
                <a:avLst/>
                <a:gdLst>
                  <a:gd name="T0" fmla="*/ 0 w 38"/>
                  <a:gd name="T1" fmla="*/ 0 h 1"/>
                  <a:gd name="T2" fmla="*/ 0 w 38"/>
                  <a:gd name="T3" fmla="*/ 0 h 1"/>
                  <a:gd name="T4" fmla="*/ 7 w 38"/>
                  <a:gd name="T5" fmla="*/ 0 h 1"/>
                  <a:gd name="T6" fmla="*/ 7 w 38"/>
                  <a:gd name="T7" fmla="*/ 0 h 1"/>
                  <a:gd name="T8" fmla="*/ 7 w 38"/>
                  <a:gd name="T9" fmla="*/ 0 h 1"/>
                  <a:gd name="T10" fmla="*/ 7 w 38"/>
                  <a:gd name="T11" fmla="*/ 0 h 1"/>
                  <a:gd name="T12" fmla="*/ 13 w 38"/>
                  <a:gd name="T13" fmla="*/ 0 h 1"/>
                  <a:gd name="T14" fmla="*/ 13 w 38"/>
                  <a:gd name="T15" fmla="*/ 0 h 1"/>
                  <a:gd name="T16" fmla="*/ 13 w 38"/>
                  <a:gd name="T17" fmla="*/ 0 h 1"/>
                  <a:gd name="T18" fmla="*/ 19 w 38"/>
                  <a:gd name="T19" fmla="*/ 0 h 1"/>
                  <a:gd name="T20" fmla="*/ 19 w 38"/>
                  <a:gd name="T21" fmla="*/ 0 h 1"/>
                  <a:gd name="T22" fmla="*/ 19 w 38"/>
                  <a:gd name="T23" fmla="*/ 0 h 1"/>
                  <a:gd name="T24" fmla="*/ 19 w 38"/>
                  <a:gd name="T25" fmla="*/ 0 h 1"/>
                  <a:gd name="T26" fmla="*/ 19 w 38"/>
                  <a:gd name="T27" fmla="*/ 0 h 1"/>
                  <a:gd name="T28" fmla="*/ 19 w 38"/>
                  <a:gd name="T29" fmla="*/ 0 h 1"/>
                  <a:gd name="T30" fmla="*/ 19 w 38"/>
                  <a:gd name="T31" fmla="*/ 0 h 1"/>
                  <a:gd name="T32" fmla="*/ 19 w 38"/>
                  <a:gd name="T33" fmla="*/ 0 h 1"/>
                  <a:gd name="T34" fmla="*/ 19 w 38"/>
                  <a:gd name="T35" fmla="*/ 0 h 1"/>
                  <a:gd name="T36" fmla="*/ 19 w 38"/>
                  <a:gd name="T37" fmla="*/ 0 h 1"/>
                  <a:gd name="T38" fmla="*/ 19 w 38"/>
                  <a:gd name="T39" fmla="*/ 0 h 1"/>
                  <a:gd name="T40" fmla="*/ 19 w 38"/>
                  <a:gd name="T41" fmla="*/ 0 h 1"/>
                  <a:gd name="T42" fmla="*/ 19 w 38"/>
                  <a:gd name="T43" fmla="*/ 0 h 1"/>
                  <a:gd name="T44" fmla="*/ 19 w 38"/>
                  <a:gd name="T45" fmla="*/ 0 h 1"/>
                  <a:gd name="T46" fmla="*/ 19 w 38"/>
                  <a:gd name="T47" fmla="*/ 0 h 1"/>
                  <a:gd name="T48" fmla="*/ 19 w 38"/>
                  <a:gd name="T49" fmla="*/ 0 h 1"/>
                  <a:gd name="T50" fmla="*/ 19 w 38"/>
                  <a:gd name="T51" fmla="*/ 0 h 1"/>
                  <a:gd name="T52" fmla="*/ 19 w 38"/>
                  <a:gd name="T53" fmla="*/ 0 h 1"/>
                  <a:gd name="T54" fmla="*/ 19 w 38"/>
                  <a:gd name="T55" fmla="*/ 0 h 1"/>
                  <a:gd name="T56" fmla="*/ 19 w 38"/>
                  <a:gd name="T57" fmla="*/ 0 h 1"/>
                  <a:gd name="T58" fmla="*/ 19 w 38"/>
                  <a:gd name="T59" fmla="*/ 0 h 1"/>
                  <a:gd name="T60" fmla="*/ 19 w 38"/>
                  <a:gd name="T61" fmla="*/ 0 h 1"/>
                  <a:gd name="T62" fmla="*/ 19 w 38"/>
                  <a:gd name="T63" fmla="*/ 0 h 1"/>
                  <a:gd name="T64" fmla="*/ 19 w 38"/>
                  <a:gd name="T65" fmla="*/ 0 h 1"/>
                  <a:gd name="T66" fmla="*/ 19 w 38"/>
                  <a:gd name="T67" fmla="*/ 0 h 1"/>
                  <a:gd name="T68" fmla="*/ 19 w 38"/>
                  <a:gd name="T69" fmla="*/ 0 h 1"/>
                  <a:gd name="T70" fmla="*/ 19 w 38"/>
                  <a:gd name="T71" fmla="*/ 0 h 1"/>
                  <a:gd name="T72" fmla="*/ 19 w 38"/>
                  <a:gd name="T73" fmla="*/ 0 h 1"/>
                  <a:gd name="T74" fmla="*/ 19 w 38"/>
                  <a:gd name="T75" fmla="*/ 0 h 1"/>
                  <a:gd name="T76" fmla="*/ 26 w 38"/>
                  <a:gd name="T77" fmla="*/ 0 h 1"/>
                  <a:gd name="T78" fmla="*/ 26 w 38"/>
                  <a:gd name="T79" fmla="*/ 0 h 1"/>
                  <a:gd name="T80" fmla="*/ 26 w 38"/>
                  <a:gd name="T81" fmla="*/ 0 h 1"/>
                  <a:gd name="T82" fmla="*/ 26 w 38"/>
                  <a:gd name="T83" fmla="*/ 0 h 1"/>
                  <a:gd name="T84" fmla="*/ 26 w 38"/>
                  <a:gd name="T85" fmla="*/ 0 h 1"/>
                  <a:gd name="T86" fmla="*/ 26 w 38"/>
                  <a:gd name="T87" fmla="*/ 0 h 1"/>
                  <a:gd name="T88" fmla="*/ 26 w 38"/>
                  <a:gd name="T89" fmla="*/ 0 h 1"/>
                  <a:gd name="T90" fmla="*/ 32 w 38"/>
                  <a:gd name="T91" fmla="*/ 0 h 1"/>
                  <a:gd name="T92" fmla="*/ 32 w 38"/>
                  <a:gd name="T93" fmla="*/ 0 h 1"/>
                  <a:gd name="T94" fmla="*/ 32 w 38"/>
                  <a:gd name="T95" fmla="*/ 0 h 1"/>
                  <a:gd name="T96" fmla="*/ 38 w 38"/>
                  <a:gd name="T97" fmla="*/ 0 h 1"/>
                  <a:gd name="T98" fmla="*/ 38 w 38"/>
                  <a:gd name="T99" fmla="*/ 0 h 1"/>
                  <a:gd name="T100" fmla="*/ 38 w 38"/>
                  <a:gd name="T101" fmla="*/ 0 h 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38" h="1">
                    <a:moveTo>
                      <a:pt x="0" y="0"/>
                    </a:moveTo>
                    <a:lnTo>
                      <a:pt x="0" y="0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8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Freeform 36"/>
              <p:cNvSpPr>
                <a:spLocks/>
              </p:cNvSpPr>
              <p:nvPr/>
            </p:nvSpPr>
            <p:spPr bwMode="auto">
              <a:xfrm>
                <a:off x="5346" y="2876"/>
                <a:ext cx="89" cy="64"/>
              </a:xfrm>
              <a:custGeom>
                <a:avLst/>
                <a:gdLst>
                  <a:gd name="T0" fmla="*/ 0 w 89"/>
                  <a:gd name="T1" fmla="*/ 64 h 64"/>
                  <a:gd name="T2" fmla="*/ 0 w 89"/>
                  <a:gd name="T3" fmla="*/ 64 h 64"/>
                  <a:gd name="T4" fmla="*/ 7 w 89"/>
                  <a:gd name="T5" fmla="*/ 64 h 64"/>
                  <a:gd name="T6" fmla="*/ 7 w 89"/>
                  <a:gd name="T7" fmla="*/ 57 h 64"/>
                  <a:gd name="T8" fmla="*/ 7 w 89"/>
                  <a:gd name="T9" fmla="*/ 57 h 64"/>
                  <a:gd name="T10" fmla="*/ 7 w 89"/>
                  <a:gd name="T11" fmla="*/ 57 h 64"/>
                  <a:gd name="T12" fmla="*/ 13 w 89"/>
                  <a:gd name="T13" fmla="*/ 57 h 64"/>
                  <a:gd name="T14" fmla="*/ 13 w 89"/>
                  <a:gd name="T15" fmla="*/ 57 h 64"/>
                  <a:gd name="T16" fmla="*/ 13 w 89"/>
                  <a:gd name="T17" fmla="*/ 51 h 64"/>
                  <a:gd name="T18" fmla="*/ 19 w 89"/>
                  <a:gd name="T19" fmla="*/ 51 h 64"/>
                  <a:gd name="T20" fmla="*/ 19 w 89"/>
                  <a:gd name="T21" fmla="*/ 51 h 64"/>
                  <a:gd name="T22" fmla="*/ 19 w 89"/>
                  <a:gd name="T23" fmla="*/ 51 h 64"/>
                  <a:gd name="T24" fmla="*/ 19 w 89"/>
                  <a:gd name="T25" fmla="*/ 51 h 64"/>
                  <a:gd name="T26" fmla="*/ 26 w 89"/>
                  <a:gd name="T27" fmla="*/ 45 h 64"/>
                  <a:gd name="T28" fmla="*/ 26 w 89"/>
                  <a:gd name="T29" fmla="*/ 45 h 64"/>
                  <a:gd name="T30" fmla="*/ 26 w 89"/>
                  <a:gd name="T31" fmla="*/ 45 h 64"/>
                  <a:gd name="T32" fmla="*/ 26 w 89"/>
                  <a:gd name="T33" fmla="*/ 45 h 64"/>
                  <a:gd name="T34" fmla="*/ 32 w 89"/>
                  <a:gd name="T35" fmla="*/ 45 h 64"/>
                  <a:gd name="T36" fmla="*/ 32 w 89"/>
                  <a:gd name="T37" fmla="*/ 38 h 64"/>
                  <a:gd name="T38" fmla="*/ 32 w 89"/>
                  <a:gd name="T39" fmla="*/ 38 h 64"/>
                  <a:gd name="T40" fmla="*/ 38 w 89"/>
                  <a:gd name="T41" fmla="*/ 38 h 64"/>
                  <a:gd name="T42" fmla="*/ 38 w 89"/>
                  <a:gd name="T43" fmla="*/ 38 h 64"/>
                  <a:gd name="T44" fmla="*/ 38 w 89"/>
                  <a:gd name="T45" fmla="*/ 32 h 64"/>
                  <a:gd name="T46" fmla="*/ 38 w 89"/>
                  <a:gd name="T47" fmla="*/ 32 h 64"/>
                  <a:gd name="T48" fmla="*/ 45 w 89"/>
                  <a:gd name="T49" fmla="*/ 32 h 64"/>
                  <a:gd name="T50" fmla="*/ 45 w 89"/>
                  <a:gd name="T51" fmla="*/ 32 h 64"/>
                  <a:gd name="T52" fmla="*/ 45 w 89"/>
                  <a:gd name="T53" fmla="*/ 26 h 64"/>
                  <a:gd name="T54" fmla="*/ 45 w 89"/>
                  <a:gd name="T55" fmla="*/ 26 h 64"/>
                  <a:gd name="T56" fmla="*/ 51 w 89"/>
                  <a:gd name="T57" fmla="*/ 26 h 64"/>
                  <a:gd name="T58" fmla="*/ 51 w 89"/>
                  <a:gd name="T59" fmla="*/ 26 h 64"/>
                  <a:gd name="T60" fmla="*/ 51 w 89"/>
                  <a:gd name="T61" fmla="*/ 19 h 64"/>
                  <a:gd name="T62" fmla="*/ 57 w 89"/>
                  <a:gd name="T63" fmla="*/ 19 h 64"/>
                  <a:gd name="T64" fmla="*/ 57 w 89"/>
                  <a:gd name="T65" fmla="*/ 19 h 64"/>
                  <a:gd name="T66" fmla="*/ 57 w 89"/>
                  <a:gd name="T67" fmla="*/ 19 h 64"/>
                  <a:gd name="T68" fmla="*/ 57 w 89"/>
                  <a:gd name="T69" fmla="*/ 13 h 64"/>
                  <a:gd name="T70" fmla="*/ 64 w 89"/>
                  <a:gd name="T71" fmla="*/ 13 h 64"/>
                  <a:gd name="T72" fmla="*/ 64 w 89"/>
                  <a:gd name="T73" fmla="*/ 13 h 64"/>
                  <a:gd name="T74" fmla="*/ 64 w 89"/>
                  <a:gd name="T75" fmla="*/ 13 h 64"/>
                  <a:gd name="T76" fmla="*/ 64 w 89"/>
                  <a:gd name="T77" fmla="*/ 13 h 64"/>
                  <a:gd name="T78" fmla="*/ 70 w 89"/>
                  <a:gd name="T79" fmla="*/ 7 h 64"/>
                  <a:gd name="T80" fmla="*/ 70 w 89"/>
                  <a:gd name="T81" fmla="*/ 7 h 64"/>
                  <a:gd name="T82" fmla="*/ 70 w 89"/>
                  <a:gd name="T83" fmla="*/ 7 h 64"/>
                  <a:gd name="T84" fmla="*/ 76 w 89"/>
                  <a:gd name="T85" fmla="*/ 7 h 64"/>
                  <a:gd name="T86" fmla="*/ 76 w 89"/>
                  <a:gd name="T87" fmla="*/ 7 h 64"/>
                  <a:gd name="T88" fmla="*/ 76 w 89"/>
                  <a:gd name="T89" fmla="*/ 7 h 64"/>
                  <a:gd name="T90" fmla="*/ 76 w 89"/>
                  <a:gd name="T91" fmla="*/ 0 h 64"/>
                  <a:gd name="T92" fmla="*/ 83 w 89"/>
                  <a:gd name="T93" fmla="*/ 0 h 64"/>
                  <a:gd name="T94" fmla="*/ 83 w 89"/>
                  <a:gd name="T95" fmla="*/ 0 h 64"/>
                  <a:gd name="T96" fmla="*/ 83 w 89"/>
                  <a:gd name="T97" fmla="*/ 0 h 64"/>
                  <a:gd name="T98" fmla="*/ 89 w 89"/>
                  <a:gd name="T99" fmla="*/ 0 h 64"/>
                  <a:gd name="T100" fmla="*/ 89 w 89"/>
                  <a:gd name="T101" fmla="*/ 0 h 6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9" h="64">
                    <a:moveTo>
                      <a:pt x="0" y="64"/>
                    </a:moveTo>
                    <a:lnTo>
                      <a:pt x="0" y="64"/>
                    </a:lnTo>
                    <a:lnTo>
                      <a:pt x="7" y="64"/>
                    </a:lnTo>
                    <a:lnTo>
                      <a:pt x="7" y="57"/>
                    </a:lnTo>
                    <a:lnTo>
                      <a:pt x="13" y="57"/>
                    </a:lnTo>
                    <a:lnTo>
                      <a:pt x="13" y="51"/>
                    </a:lnTo>
                    <a:lnTo>
                      <a:pt x="19" y="51"/>
                    </a:lnTo>
                    <a:lnTo>
                      <a:pt x="26" y="45"/>
                    </a:lnTo>
                    <a:lnTo>
                      <a:pt x="32" y="45"/>
                    </a:lnTo>
                    <a:lnTo>
                      <a:pt x="32" y="38"/>
                    </a:lnTo>
                    <a:lnTo>
                      <a:pt x="38" y="38"/>
                    </a:lnTo>
                    <a:lnTo>
                      <a:pt x="38" y="32"/>
                    </a:lnTo>
                    <a:lnTo>
                      <a:pt x="45" y="32"/>
                    </a:lnTo>
                    <a:lnTo>
                      <a:pt x="45" y="26"/>
                    </a:lnTo>
                    <a:lnTo>
                      <a:pt x="51" y="26"/>
                    </a:lnTo>
                    <a:lnTo>
                      <a:pt x="51" y="19"/>
                    </a:lnTo>
                    <a:lnTo>
                      <a:pt x="57" y="19"/>
                    </a:lnTo>
                    <a:lnTo>
                      <a:pt x="57" y="13"/>
                    </a:lnTo>
                    <a:lnTo>
                      <a:pt x="64" y="13"/>
                    </a:lnTo>
                    <a:lnTo>
                      <a:pt x="70" y="7"/>
                    </a:lnTo>
                    <a:lnTo>
                      <a:pt x="76" y="7"/>
                    </a:lnTo>
                    <a:lnTo>
                      <a:pt x="76" y="0"/>
                    </a:lnTo>
                    <a:lnTo>
                      <a:pt x="83" y="0"/>
                    </a:lnTo>
                    <a:lnTo>
                      <a:pt x="89" y="0"/>
                    </a:ln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Freeform 37"/>
              <p:cNvSpPr>
                <a:spLocks/>
              </p:cNvSpPr>
              <p:nvPr/>
            </p:nvSpPr>
            <p:spPr bwMode="auto">
              <a:xfrm>
                <a:off x="5435" y="2870"/>
                <a:ext cx="32" cy="6"/>
              </a:xfrm>
              <a:custGeom>
                <a:avLst/>
                <a:gdLst>
                  <a:gd name="T0" fmla="*/ 0 w 32"/>
                  <a:gd name="T1" fmla="*/ 6 h 6"/>
                  <a:gd name="T2" fmla="*/ 0 w 32"/>
                  <a:gd name="T3" fmla="*/ 6 h 6"/>
                  <a:gd name="T4" fmla="*/ 0 w 32"/>
                  <a:gd name="T5" fmla="*/ 6 h 6"/>
                  <a:gd name="T6" fmla="*/ 6 w 32"/>
                  <a:gd name="T7" fmla="*/ 6 h 6"/>
                  <a:gd name="T8" fmla="*/ 6 w 32"/>
                  <a:gd name="T9" fmla="*/ 6 h 6"/>
                  <a:gd name="T10" fmla="*/ 6 w 32"/>
                  <a:gd name="T11" fmla="*/ 0 h 6"/>
                  <a:gd name="T12" fmla="*/ 6 w 32"/>
                  <a:gd name="T13" fmla="*/ 0 h 6"/>
                  <a:gd name="T14" fmla="*/ 13 w 32"/>
                  <a:gd name="T15" fmla="*/ 0 h 6"/>
                  <a:gd name="T16" fmla="*/ 13 w 32"/>
                  <a:gd name="T17" fmla="*/ 0 h 6"/>
                  <a:gd name="T18" fmla="*/ 13 w 32"/>
                  <a:gd name="T19" fmla="*/ 0 h 6"/>
                  <a:gd name="T20" fmla="*/ 13 w 32"/>
                  <a:gd name="T21" fmla="*/ 0 h 6"/>
                  <a:gd name="T22" fmla="*/ 13 w 32"/>
                  <a:gd name="T23" fmla="*/ 0 h 6"/>
                  <a:gd name="T24" fmla="*/ 13 w 32"/>
                  <a:gd name="T25" fmla="*/ 0 h 6"/>
                  <a:gd name="T26" fmla="*/ 13 w 32"/>
                  <a:gd name="T27" fmla="*/ 0 h 6"/>
                  <a:gd name="T28" fmla="*/ 13 w 32"/>
                  <a:gd name="T29" fmla="*/ 0 h 6"/>
                  <a:gd name="T30" fmla="*/ 13 w 32"/>
                  <a:gd name="T31" fmla="*/ 0 h 6"/>
                  <a:gd name="T32" fmla="*/ 13 w 32"/>
                  <a:gd name="T33" fmla="*/ 0 h 6"/>
                  <a:gd name="T34" fmla="*/ 13 w 32"/>
                  <a:gd name="T35" fmla="*/ 0 h 6"/>
                  <a:gd name="T36" fmla="*/ 13 w 32"/>
                  <a:gd name="T37" fmla="*/ 0 h 6"/>
                  <a:gd name="T38" fmla="*/ 13 w 32"/>
                  <a:gd name="T39" fmla="*/ 0 h 6"/>
                  <a:gd name="T40" fmla="*/ 13 w 32"/>
                  <a:gd name="T41" fmla="*/ 0 h 6"/>
                  <a:gd name="T42" fmla="*/ 13 w 32"/>
                  <a:gd name="T43" fmla="*/ 0 h 6"/>
                  <a:gd name="T44" fmla="*/ 13 w 32"/>
                  <a:gd name="T45" fmla="*/ 0 h 6"/>
                  <a:gd name="T46" fmla="*/ 13 w 32"/>
                  <a:gd name="T47" fmla="*/ 0 h 6"/>
                  <a:gd name="T48" fmla="*/ 13 w 32"/>
                  <a:gd name="T49" fmla="*/ 0 h 6"/>
                  <a:gd name="T50" fmla="*/ 13 w 32"/>
                  <a:gd name="T51" fmla="*/ 0 h 6"/>
                  <a:gd name="T52" fmla="*/ 13 w 32"/>
                  <a:gd name="T53" fmla="*/ 0 h 6"/>
                  <a:gd name="T54" fmla="*/ 13 w 32"/>
                  <a:gd name="T55" fmla="*/ 0 h 6"/>
                  <a:gd name="T56" fmla="*/ 13 w 32"/>
                  <a:gd name="T57" fmla="*/ 0 h 6"/>
                  <a:gd name="T58" fmla="*/ 13 w 32"/>
                  <a:gd name="T59" fmla="*/ 0 h 6"/>
                  <a:gd name="T60" fmla="*/ 13 w 32"/>
                  <a:gd name="T61" fmla="*/ 0 h 6"/>
                  <a:gd name="T62" fmla="*/ 13 w 32"/>
                  <a:gd name="T63" fmla="*/ 0 h 6"/>
                  <a:gd name="T64" fmla="*/ 13 w 32"/>
                  <a:gd name="T65" fmla="*/ 0 h 6"/>
                  <a:gd name="T66" fmla="*/ 13 w 32"/>
                  <a:gd name="T67" fmla="*/ 0 h 6"/>
                  <a:gd name="T68" fmla="*/ 13 w 32"/>
                  <a:gd name="T69" fmla="*/ 0 h 6"/>
                  <a:gd name="T70" fmla="*/ 13 w 32"/>
                  <a:gd name="T71" fmla="*/ 0 h 6"/>
                  <a:gd name="T72" fmla="*/ 13 w 32"/>
                  <a:gd name="T73" fmla="*/ 0 h 6"/>
                  <a:gd name="T74" fmla="*/ 13 w 32"/>
                  <a:gd name="T75" fmla="*/ 0 h 6"/>
                  <a:gd name="T76" fmla="*/ 13 w 32"/>
                  <a:gd name="T77" fmla="*/ 0 h 6"/>
                  <a:gd name="T78" fmla="*/ 13 w 32"/>
                  <a:gd name="T79" fmla="*/ 0 h 6"/>
                  <a:gd name="T80" fmla="*/ 19 w 32"/>
                  <a:gd name="T81" fmla="*/ 0 h 6"/>
                  <a:gd name="T82" fmla="*/ 19 w 32"/>
                  <a:gd name="T83" fmla="*/ 0 h 6"/>
                  <a:gd name="T84" fmla="*/ 19 w 32"/>
                  <a:gd name="T85" fmla="*/ 0 h 6"/>
                  <a:gd name="T86" fmla="*/ 19 w 32"/>
                  <a:gd name="T87" fmla="*/ 6 h 6"/>
                  <a:gd name="T88" fmla="*/ 25 w 32"/>
                  <a:gd name="T89" fmla="*/ 6 h 6"/>
                  <a:gd name="T90" fmla="*/ 25 w 32"/>
                  <a:gd name="T91" fmla="*/ 6 h 6"/>
                  <a:gd name="T92" fmla="*/ 25 w 32"/>
                  <a:gd name="T93" fmla="*/ 6 h 6"/>
                  <a:gd name="T94" fmla="*/ 25 w 32"/>
                  <a:gd name="T95" fmla="*/ 6 h 6"/>
                  <a:gd name="T96" fmla="*/ 32 w 32"/>
                  <a:gd name="T97" fmla="*/ 6 h 6"/>
                  <a:gd name="T98" fmla="*/ 32 w 32"/>
                  <a:gd name="T99" fmla="*/ 6 h 6"/>
                  <a:gd name="T100" fmla="*/ 32 w 32"/>
                  <a:gd name="T101" fmla="*/ 6 h 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32" h="6">
                    <a:moveTo>
                      <a:pt x="0" y="6"/>
                    </a:moveTo>
                    <a:lnTo>
                      <a:pt x="0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19" y="6"/>
                    </a:lnTo>
                    <a:lnTo>
                      <a:pt x="25" y="6"/>
                    </a:lnTo>
                    <a:lnTo>
                      <a:pt x="32" y="6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Freeform 38"/>
              <p:cNvSpPr>
                <a:spLocks/>
              </p:cNvSpPr>
              <p:nvPr/>
            </p:nvSpPr>
            <p:spPr bwMode="auto">
              <a:xfrm>
                <a:off x="5467" y="2876"/>
                <a:ext cx="44" cy="32"/>
              </a:xfrm>
              <a:custGeom>
                <a:avLst/>
                <a:gdLst>
                  <a:gd name="T0" fmla="*/ 0 w 44"/>
                  <a:gd name="T1" fmla="*/ 0 h 32"/>
                  <a:gd name="T2" fmla="*/ 0 w 44"/>
                  <a:gd name="T3" fmla="*/ 0 h 32"/>
                  <a:gd name="T4" fmla="*/ 6 w 44"/>
                  <a:gd name="T5" fmla="*/ 0 h 32"/>
                  <a:gd name="T6" fmla="*/ 6 w 44"/>
                  <a:gd name="T7" fmla="*/ 0 h 32"/>
                  <a:gd name="T8" fmla="*/ 6 w 44"/>
                  <a:gd name="T9" fmla="*/ 7 h 32"/>
                  <a:gd name="T10" fmla="*/ 12 w 44"/>
                  <a:gd name="T11" fmla="*/ 7 h 32"/>
                  <a:gd name="T12" fmla="*/ 12 w 44"/>
                  <a:gd name="T13" fmla="*/ 7 h 32"/>
                  <a:gd name="T14" fmla="*/ 12 w 44"/>
                  <a:gd name="T15" fmla="*/ 7 h 32"/>
                  <a:gd name="T16" fmla="*/ 12 w 44"/>
                  <a:gd name="T17" fmla="*/ 7 h 32"/>
                  <a:gd name="T18" fmla="*/ 19 w 44"/>
                  <a:gd name="T19" fmla="*/ 7 h 32"/>
                  <a:gd name="T20" fmla="*/ 19 w 44"/>
                  <a:gd name="T21" fmla="*/ 13 h 32"/>
                  <a:gd name="T22" fmla="*/ 19 w 44"/>
                  <a:gd name="T23" fmla="*/ 13 h 32"/>
                  <a:gd name="T24" fmla="*/ 19 w 44"/>
                  <a:gd name="T25" fmla="*/ 13 h 32"/>
                  <a:gd name="T26" fmla="*/ 25 w 44"/>
                  <a:gd name="T27" fmla="*/ 13 h 32"/>
                  <a:gd name="T28" fmla="*/ 25 w 44"/>
                  <a:gd name="T29" fmla="*/ 13 h 32"/>
                  <a:gd name="T30" fmla="*/ 25 w 44"/>
                  <a:gd name="T31" fmla="*/ 19 h 32"/>
                  <a:gd name="T32" fmla="*/ 31 w 44"/>
                  <a:gd name="T33" fmla="*/ 19 h 32"/>
                  <a:gd name="T34" fmla="*/ 31 w 44"/>
                  <a:gd name="T35" fmla="*/ 19 h 32"/>
                  <a:gd name="T36" fmla="*/ 31 w 44"/>
                  <a:gd name="T37" fmla="*/ 19 h 32"/>
                  <a:gd name="T38" fmla="*/ 31 w 44"/>
                  <a:gd name="T39" fmla="*/ 26 h 32"/>
                  <a:gd name="T40" fmla="*/ 38 w 44"/>
                  <a:gd name="T41" fmla="*/ 26 h 32"/>
                  <a:gd name="T42" fmla="*/ 38 w 44"/>
                  <a:gd name="T43" fmla="*/ 26 h 32"/>
                  <a:gd name="T44" fmla="*/ 38 w 44"/>
                  <a:gd name="T45" fmla="*/ 26 h 32"/>
                  <a:gd name="T46" fmla="*/ 38 w 44"/>
                  <a:gd name="T47" fmla="*/ 32 h 32"/>
                  <a:gd name="T48" fmla="*/ 44 w 44"/>
                  <a:gd name="T49" fmla="*/ 32 h 32"/>
                  <a:gd name="T50" fmla="*/ 44 w 44"/>
                  <a:gd name="T51" fmla="*/ 32 h 32"/>
                  <a:gd name="T52" fmla="*/ 44 w 44"/>
                  <a:gd name="T53" fmla="*/ 32 h 32"/>
                  <a:gd name="T54" fmla="*/ 44 w 44"/>
                  <a:gd name="T55" fmla="*/ 32 h 3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44" h="32">
                    <a:moveTo>
                      <a:pt x="0" y="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6" y="7"/>
                    </a:lnTo>
                    <a:lnTo>
                      <a:pt x="12" y="7"/>
                    </a:lnTo>
                    <a:lnTo>
                      <a:pt x="19" y="7"/>
                    </a:lnTo>
                    <a:lnTo>
                      <a:pt x="19" y="13"/>
                    </a:lnTo>
                    <a:lnTo>
                      <a:pt x="25" y="13"/>
                    </a:lnTo>
                    <a:lnTo>
                      <a:pt x="25" y="19"/>
                    </a:lnTo>
                    <a:lnTo>
                      <a:pt x="31" y="19"/>
                    </a:lnTo>
                    <a:lnTo>
                      <a:pt x="31" y="26"/>
                    </a:lnTo>
                    <a:lnTo>
                      <a:pt x="38" y="26"/>
                    </a:lnTo>
                    <a:lnTo>
                      <a:pt x="38" y="32"/>
                    </a:lnTo>
                    <a:lnTo>
                      <a:pt x="44" y="32"/>
                    </a:ln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" name="Line 39"/>
            <p:cNvSpPr>
              <a:spLocks noChangeShapeType="1"/>
            </p:cNvSpPr>
            <p:nvPr/>
          </p:nvSpPr>
          <p:spPr bwMode="auto">
            <a:xfrm>
              <a:off x="4416" y="1632"/>
              <a:ext cx="13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Line 40"/>
            <p:cNvSpPr>
              <a:spLocks noChangeShapeType="1"/>
            </p:cNvSpPr>
            <p:nvPr/>
          </p:nvSpPr>
          <p:spPr bwMode="auto">
            <a:xfrm flipV="1">
              <a:off x="4416" y="576"/>
              <a:ext cx="0" cy="20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" name="Object 41"/>
            <p:cNvGraphicFramePr>
              <a:graphicFrameLocks noChangeAspect="1"/>
            </p:cNvGraphicFramePr>
            <p:nvPr/>
          </p:nvGraphicFramePr>
          <p:xfrm>
            <a:off x="5472" y="1680"/>
            <a:ext cx="16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46" name="公式" r:id="rId4" imgW="126835" imgH="152202" progId="Equation.3">
                    <p:embed/>
                  </p:oleObj>
                </mc:Choice>
                <mc:Fallback>
                  <p:oleObj name="公式" r:id="rId4" imgW="126835" imgH="15220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72" y="1680"/>
                          <a:ext cx="16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" name="文本框 38"/>
          <p:cNvSpPr txBox="1"/>
          <p:nvPr/>
        </p:nvSpPr>
        <p:spPr>
          <a:xfrm>
            <a:off x="1084343" y="576891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latin typeface="SimHei" charset="-122"/>
                <a:ea typeface="SimHei" charset="-122"/>
                <a:cs typeface="SimHei" charset="-122"/>
              </a:rPr>
              <a:t>研究的问题：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0" name="AutoShape 2"/>
          <p:cNvSpPr>
            <a:spLocks/>
          </p:cNvSpPr>
          <p:nvPr/>
        </p:nvSpPr>
        <p:spPr bwMode="auto">
          <a:xfrm>
            <a:off x="3681799" y="5629473"/>
            <a:ext cx="204169" cy="979200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008079" y="5508503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衍射花纹的位置分布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4008079" y="6090937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衍射花纹的强度分布</a:t>
            </a:r>
          </a:p>
        </p:txBody>
      </p:sp>
    </p:spTree>
    <p:extLst>
      <p:ext uri="{BB962C8B-B14F-4D97-AF65-F5344CB8AC3E}">
        <p14:creationId xmlns:p14="http://schemas.microsoft.com/office/powerpoint/2010/main" val="17980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  <p:bldP spid="41" grpId="0"/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直线连接符 78"/>
          <p:cNvCxnSpPr>
            <a:stCxn id="54" idx="5"/>
          </p:cNvCxnSpPr>
          <p:nvPr/>
        </p:nvCxnSpPr>
        <p:spPr>
          <a:xfrm>
            <a:off x="6655719" y="1656928"/>
            <a:ext cx="167112" cy="400414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V="1">
            <a:off x="8218757" y="3378279"/>
            <a:ext cx="0" cy="251999"/>
          </a:xfrm>
          <a:prstGeom prst="line">
            <a:avLst/>
          </a:prstGeom>
          <a:ln w="38100">
            <a:solidFill>
              <a:srgbClr val="0066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V="1">
            <a:off x="6625883" y="337622"/>
            <a:ext cx="0" cy="3108960"/>
          </a:xfrm>
          <a:prstGeom prst="straightConnector1">
            <a:avLst/>
          </a:prstGeom>
          <a:ln w="31750">
            <a:solidFill>
              <a:srgbClr val="CC00CC"/>
            </a:solidFill>
            <a:prstDash val="sys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5996" y="270794"/>
            <a:ext cx="5724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1. 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单缝夫琅和费衍射光强公式</a:t>
            </a:r>
          </a:p>
        </p:txBody>
      </p:sp>
      <p:cxnSp>
        <p:nvCxnSpPr>
          <p:cNvPr id="4" name="直线连接符 3"/>
          <p:cNvCxnSpPr/>
          <p:nvPr/>
        </p:nvCxnSpPr>
        <p:spPr>
          <a:xfrm>
            <a:off x="6625883" y="658620"/>
            <a:ext cx="0" cy="64967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6625883" y="2893043"/>
            <a:ext cx="0" cy="64967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680545" y="172318"/>
                <a:ext cx="2628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545" y="172318"/>
                <a:ext cx="26289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293184" y="966830"/>
                <a:ext cx="28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𝑨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184" y="966830"/>
                <a:ext cx="28854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0833" r="-1875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277150" y="2885469"/>
                <a:ext cx="3077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𝑩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50" y="2885469"/>
                <a:ext cx="30777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20000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箭头连接符 17"/>
          <p:cNvCxnSpPr/>
          <p:nvPr/>
        </p:nvCxnSpPr>
        <p:spPr>
          <a:xfrm>
            <a:off x="4811154" y="1308294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/>
        </p:nvCxnSpPr>
        <p:spPr>
          <a:xfrm>
            <a:off x="5767752" y="1308294"/>
            <a:ext cx="432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>
            <a:off x="5774810" y="2925328"/>
            <a:ext cx="432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>
            <a:off x="5992839" y="1308294"/>
            <a:ext cx="0" cy="1617034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855629" y="1915768"/>
                <a:ext cx="2837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𝒂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629" y="1915768"/>
                <a:ext cx="28373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870" r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线箭头连接符 24"/>
          <p:cNvCxnSpPr/>
          <p:nvPr/>
        </p:nvCxnSpPr>
        <p:spPr>
          <a:xfrm>
            <a:off x="4811154" y="2910699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>
            <a:off x="4811154" y="2086366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4810917" y="2485294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4810917" y="1700880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8068779" y="857738"/>
            <a:ext cx="287429" cy="2546640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" name="直线连接符 30"/>
          <p:cNvCxnSpPr/>
          <p:nvPr/>
        </p:nvCxnSpPr>
        <p:spPr>
          <a:xfrm>
            <a:off x="11097064" y="515551"/>
            <a:ext cx="0" cy="3115948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11156218" y="873714"/>
                <a:ext cx="296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218" y="873714"/>
                <a:ext cx="29655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408" r="-18367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线连接符 33"/>
          <p:cNvCxnSpPr/>
          <p:nvPr/>
        </p:nvCxnSpPr>
        <p:spPr>
          <a:xfrm>
            <a:off x="6640981" y="2127525"/>
            <a:ext cx="4456083" cy="0"/>
          </a:xfrm>
          <a:prstGeom prst="line">
            <a:avLst/>
          </a:prstGeom>
          <a:ln w="38100">
            <a:solidFill>
              <a:srgbClr val="CC00CC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6291104" y="2156160"/>
                <a:ext cx="310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104" y="2156160"/>
                <a:ext cx="310983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9608" r="-21569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箭头连接符 45"/>
          <p:cNvCxnSpPr/>
          <p:nvPr/>
        </p:nvCxnSpPr>
        <p:spPr>
          <a:xfrm>
            <a:off x="8232825" y="3500513"/>
            <a:ext cx="2836103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9521157" y="3287797"/>
                <a:ext cx="25808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𝒇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157" y="3287797"/>
                <a:ext cx="25808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0476" r="-38095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线箭头连接符 50"/>
          <p:cNvCxnSpPr/>
          <p:nvPr/>
        </p:nvCxnSpPr>
        <p:spPr>
          <a:xfrm flipV="1">
            <a:off x="6679577" y="1058380"/>
            <a:ext cx="1461960" cy="558764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/>
          <p:nvPr/>
        </p:nvCxnSpPr>
        <p:spPr>
          <a:xfrm flipV="1">
            <a:off x="6637372" y="1561042"/>
            <a:ext cx="1461960" cy="558764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6563535" y="156474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6565883" y="207352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6" name="直线连接符 55"/>
          <p:cNvCxnSpPr/>
          <p:nvPr/>
        </p:nvCxnSpPr>
        <p:spPr>
          <a:xfrm>
            <a:off x="6244033" y="1618671"/>
            <a:ext cx="288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/>
          <p:cNvCxnSpPr/>
          <p:nvPr/>
        </p:nvCxnSpPr>
        <p:spPr>
          <a:xfrm>
            <a:off x="6244033" y="2126569"/>
            <a:ext cx="288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/>
          <p:nvPr/>
        </p:nvCxnSpPr>
        <p:spPr>
          <a:xfrm>
            <a:off x="6438818" y="1617143"/>
            <a:ext cx="0" cy="522000"/>
          </a:xfrm>
          <a:prstGeom prst="straightConnector1">
            <a:avLst/>
          </a:prstGeom>
          <a:ln w="3175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6161858" y="1688010"/>
                <a:ext cx="2628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858" y="1688010"/>
                <a:ext cx="26289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任意形状 59"/>
          <p:cNvSpPr/>
          <p:nvPr/>
        </p:nvSpPr>
        <p:spPr>
          <a:xfrm>
            <a:off x="7230794" y="1899137"/>
            <a:ext cx="70338" cy="239150"/>
          </a:xfrm>
          <a:custGeom>
            <a:avLst/>
            <a:gdLst>
              <a:gd name="connsiteX0" fmla="*/ 0 w 70338"/>
              <a:gd name="connsiteY0" fmla="*/ 0 h 239150"/>
              <a:gd name="connsiteX1" fmla="*/ 56271 w 70338"/>
              <a:gd name="connsiteY1" fmla="*/ 126609 h 239150"/>
              <a:gd name="connsiteX2" fmla="*/ 70338 w 70338"/>
              <a:gd name="connsiteY2" fmla="*/ 239150 h 23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38" h="239150">
                <a:moveTo>
                  <a:pt x="0" y="0"/>
                </a:moveTo>
                <a:cubicBezTo>
                  <a:pt x="22274" y="43375"/>
                  <a:pt x="44548" y="86751"/>
                  <a:pt x="56271" y="126609"/>
                </a:cubicBezTo>
                <a:cubicBezTo>
                  <a:pt x="67994" y="166467"/>
                  <a:pt x="70338" y="239150"/>
                  <a:pt x="70338" y="239150"/>
                </a:cubicBez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7372895" y="1795402"/>
                <a:ext cx="2773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95" y="1795402"/>
                <a:ext cx="277319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3913" r="-21739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线连接符 67"/>
          <p:cNvCxnSpPr/>
          <p:nvPr/>
        </p:nvCxnSpPr>
        <p:spPr>
          <a:xfrm flipV="1">
            <a:off x="8204262" y="992656"/>
            <a:ext cx="2908312" cy="1116000"/>
          </a:xfrm>
          <a:prstGeom prst="line">
            <a:avLst/>
          </a:prstGeom>
          <a:ln w="3810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/>
          <p:cNvCxnSpPr/>
          <p:nvPr/>
        </p:nvCxnSpPr>
        <p:spPr>
          <a:xfrm flipV="1">
            <a:off x="8097084" y="1002108"/>
            <a:ext cx="3030998" cy="57600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/>
          <p:cNvCxnSpPr/>
          <p:nvPr/>
        </p:nvCxnSpPr>
        <p:spPr>
          <a:xfrm flipV="1">
            <a:off x="8163647" y="988040"/>
            <a:ext cx="2923199" cy="67368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任意形状 75"/>
          <p:cNvSpPr/>
          <p:nvPr/>
        </p:nvSpPr>
        <p:spPr>
          <a:xfrm>
            <a:off x="8758656" y="1887792"/>
            <a:ext cx="70338" cy="239150"/>
          </a:xfrm>
          <a:custGeom>
            <a:avLst/>
            <a:gdLst>
              <a:gd name="connsiteX0" fmla="*/ 0 w 70338"/>
              <a:gd name="connsiteY0" fmla="*/ 0 h 239150"/>
              <a:gd name="connsiteX1" fmla="*/ 56271 w 70338"/>
              <a:gd name="connsiteY1" fmla="*/ 126609 h 239150"/>
              <a:gd name="connsiteX2" fmla="*/ 70338 w 70338"/>
              <a:gd name="connsiteY2" fmla="*/ 239150 h 23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38" h="239150">
                <a:moveTo>
                  <a:pt x="0" y="0"/>
                </a:moveTo>
                <a:cubicBezTo>
                  <a:pt x="22274" y="43375"/>
                  <a:pt x="44548" y="86751"/>
                  <a:pt x="56271" y="126609"/>
                </a:cubicBezTo>
                <a:cubicBezTo>
                  <a:pt x="67994" y="166467"/>
                  <a:pt x="70338" y="239150"/>
                  <a:pt x="70338" y="239150"/>
                </a:cubicBez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8942961" y="1784057"/>
                <a:ext cx="2773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961" y="1784057"/>
                <a:ext cx="277319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3913" r="-21739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/>
              <p:cNvSpPr txBox="1"/>
              <p:nvPr/>
            </p:nvSpPr>
            <p:spPr>
              <a:xfrm>
                <a:off x="6639027" y="2144751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𝒓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80" name="文本框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027" y="2144751"/>
                <a:ext cx="432811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4085" r="-8451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/>
              <p:cNvSpPr txBox="1"/>
              <p:nvPr/>
            </p:nvSpPr>
            <p:spPr>
              <a:xfrm>
                <a:off x="455996" y="878267"/>
                <a:ext cx="428835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把波阵面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𝑨𝑩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分为许多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等宽的窄条，作为振幅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相等的次级波源。</a:t>
                </a:r>
              </a:p>
            </p:txBody>
          </p:sp>
        </mc:Choice>
        <mc:Fallback xmlns="">
          <p:sp>
            <p:nvSpPr>
              <p:cNvPr id="81" name="文本框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" y="878267"/>
                <a:ext cx="4288353" cy="1569660"/>
              </a:xfrm>
              <a:prstGeom prst="rect">
                <a:avLst/>
              </a:prstGeom>
              <a:blipFill rotWithShape="0">
                <a:blip r:embed="rId12"/>
                <a:stretch>
                  <a:fillRect l="-3698" t="-6202" r="-3129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/>
              <p:cNvSpPr txBox="1"/>
              <p:nvPr/>
            </p:nvSpPr>
            <p:spPr>
              <a:xfrm>
                <a:off x="974467" y="2386217"/>
                <a:ext cx="20826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：衍射角</a:t>
                </a:r>
              </a:p>
            </p:txBody>
          </p:sp>
        </mc:Choice>
        <mc:Fallback xmlns="">
          <p:sp>
            <p:nvSpPr>
              <p:cNvPr id="82" name="文本框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67" y="2386217"/>
                <a:ext cx="2082621" cy="584775"/>
              </a:xfrm>
              <a:prstGeom prst="rect">
                <a:avLst/>
              </a:prstGeom>
              <a:blipFill rotWithShape="0">
                <a:blip r:embed="rId13"/>
                <a:stretch>
                  <a:fillRect t="-16667" r="-7038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文本框 82"/>
          <p:cNvSpPr txBox="1"/>
          <p:nvPr/>
        </p:nvSpPr>
        <p:spPr>
          <a:xfrm>
            <a:off x="455996" y="288574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缝宽：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/>
              <p:cNvSpPr txBox="1"/>
              <p:nvPr/>
            </p:nvSpPr>
            <p:spPr>
              <a:xfrm>
                <a:off x="1942549" y="2942309"/>
                <a:ext cx="118301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𝑎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≪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549" y="2942309"/>
                <a:ext cx="1183016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/>
              <p:cNvSpPr txBox="1"/>
              <p:nvPr/>
            </p:nvSpPr>
            <p:spPr>
              <a:xfrm>
                <a:off x="7271187" y="1375144"/>
                <a:ext cx="402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187" y="1375144"/>
                <a:ext cx="402290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7576" r="-6061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/>
              <p:cNvSpPr txBox="1"/>
              <p:nvPr/>
            </p:nvSpPr>
            <p:spPr>
              <a:xfrm>
                <a:off x="7282907" y="964837"/>
                <a:ext cx="2500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𝒓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86" name="文本框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907" y="964837"/>
                <a:ext cx="250068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14634" r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464735" y="3368392"/>
                <a:ext cx="6470105" cy="1007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𝑐</m:t>
                      </m:r>
                      <m:nary>
                        <m:naryPr>
                          <m:chr m:val="∬"/>
                          <m:ctrlPr>
                            <a:rPr kumimoji="1" lang="is-I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800" i="1">
                              <a:latin typeface="Cambria Math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d>
                            <m:d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mr-IN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den>
                          </m:f>
                          <m:func>
                            <m:func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8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𝑑𝑆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35" y="3368392"/>
                <a:ext cx="6470105" cy="1007071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950478" y="4410402"/>
                <a:ext cx="6278065" cy="10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𝑐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′</m:t>
                      </m:r>
                      <m:nary>
                        <m:naryPr>
                          <m:ctrlPr>
                            <a:rPr kumimoji="1" lang="is-I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8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/2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/2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mr-IN" altLang="zh-CN" sz="280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kumimoji="1" lang="mr-IN" altLang="zh-CN" sz="280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func>
                                        <m:funcPr>
                                          <m:ctrlPr>
                                            <a:rPr kumimoji="1"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800">
                                              <a:latin typeface="Cambria Math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kumimoji="1" lang="en-US" altLang="zh-CN" sz="2800" b="0" i="1" smtClean="0">
                          <a:latin typeface="Cambria Math" charset="0"/>
                        </a:rPr>
                        <m:t>𝑑𝑥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78" y="4410402"/>
                <a:ext cx="6278065" cy="1038554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椭圆 91"/>
          <p:cNvSpPr/>
          <p:nvPr/>
        </p:nvSpPr>
        <p:spPr>
          <a:xfrm>
            <a:off x="2293706" y="3380363"/>
            <a:ext cx="1828800" cy="1038554"/>
          </a:xfrm>
          <a:prstGeom prst="ellipse">
            <a:avLst/>
          </a:prstGeom>
          <a:noFill/>
          <a:ln w="3810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/>
              <p:cNvSpPr txBox="1"/>
              <p:nvPr/>
            </p:nvSpPr>
            <p:spPr>
              <a:xfrm>
                <a:off x="7247907" y="3857523"/>
                <a:ext cx="14966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𝑑𝑆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𝑙𝑑𝑥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93" name="文本框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907" y="3857523"/>
                <a:ext cx="1496628" cy="43088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/>
              <p:cNvSpPr txBox="1"/>
              <p:nvPr/>
            </p:nvSpPr>
            <p:spPr>
              <a:xfrm>
                <a:off x="8922464" y="3859255"/>
                <a:ext cx="24599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𝑟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𝑥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94" name="文本框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464" y="3859255"/>
                <a:ext cx="2459969" cy="430887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/>
              <p:cNvSpPr txBox="1"/>
              <p:nvPr/>
            </p:nvSpPr>
            <p:spPr>
              <a:xfrm>
                <a:off x="950478" y="5457658"/>
                <a:ext cx="6621813" cy="1172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func>
                            <m:func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latin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sSubSup>
                        <m:sSub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hr-HR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mr-IN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𝜔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sz="2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𝜆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kumimoji="1" lang="mr-IN" altLang="zh-CN" sz="2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800" i="1">
                                                  <a:latin typeface="Cambria Math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800" i="1">
                                                  <a:latin typeface="Cambria Math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  <m:func>
                                            <m:funcPr>
                                              <m:ctrlPr>
                                                <a:rPr kumimoji="1" lang="en-US" altLang="zh-CN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CN" sz="2800">
                                                  <a:latin typeface="Cambria Math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kumimoji="1" lang="en-US" altLang="zh-CN" sz="28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/2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/2</m:t>
                          </m:r>
                        </m:sup>
                      </m:sSubSup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96" name="文本框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78" y="5457658"/>
                <a:ext cx="6621813" cy="1172309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8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4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24" grpId="0" animBg="1"/>
      <p:bldP spid="29" grpId="0" animBg="1"/>
      <p:bldP spid="33" grpId="0"/>
      <p:bldP spid="36" grpId="0"/>
      <p:bldP spid="47" grpId="0" animBg="1"/>
      <p:bldP spid="54" grpId="0" animBg="1"/>
      <p:bldP spid="55" grpId="0" animBg="1"/>
      <p:bldP spid="59" grpId="0"/>
      <p:bldP spid="60" grpId="0" animBg="1"/>
      <p:bldP spid="67" grpId="0"/>
      <p:bldP spid="76" grpId="0" animBg="1"/>
      <p:bldP spid="77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8" grpId="0"/>
      <p:bldP spid="91" grpId="0"/>
      <p:bldP spid="92" grpId="0" animBg="1"/>
      <p:bldP spid="93" grpId="0"/>
      <p:bldP spid="94" grpId="0"/>
      <p:bldP spid="9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17432" y="463626"/>
                <a:ext cx="11287064" cy="8467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func>
                            <m:func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latin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kumimoji="1" lang="mr-IN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CN" sz="2800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num>
                                        <m:den>
                                          <m:r>
                                            <a:rPr kumimoji="1" lang="en-US" altLang="zh-CN" sz="28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kumimoji="1"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800">
                                              <a:latin typeface="Cambria Math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kumimoji="1" lang="mr-IN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num>
                                        <m:den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kumimoji="1"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800">
                                              <a:latin typeface="Cambria Math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32" y="463626"/>
                <a:ext cx="11287064" cy="84677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708980" y="1431952"/>
                <a:ext cx="6400727" cy="843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func>
                            <m:func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latin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mr-IN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  <m:func>
                            <m:func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mr-IN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kumimoji="1" lang="en-US" altLang="zh-CN" sz="280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80" y="1431952"/>
                <a:ext cx="6400727" cy="8436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17432" y="231273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合振动的振幅为：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21523" y="2897506"/>
                <a:ext cx="4101187" cy="834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func>
                            <m:func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latin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func>
                        <m:func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mr-IN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23" y="2897506"/>
                <a:ext cx="4101187" cy="8345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826058" y="2698018"/>
                <a:ext cx="4715650" cy="13265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mr-IN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8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mr-IN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kumimoji="1"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800">
                                          <a:latin typeface="Cambria Math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func>
                        </m:num>
                        <m:den>
                          <m:f>
                            <m:f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den>
                          </m:f>
                          <m:func>
                            <m:func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latin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</m:func>
                        </m:num>
                        <m:den>
                          <m:r>
                            <a:rPr kumimoji="1" lang="mr-IN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058" y="2698018"/>
                <a:ext cx="4715650" cy="132651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047229" y="4321288"/>
                <a:ext cx="143859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229" y="4321288"/>
                <a:ext cx="1438599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785048" y="4167751"/>
                <a:ext cx="2000484" cy="7379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048" y="4167751"/>
                <a:ext cx="2000484" cy="73795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317432" y="423027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其中：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17432" y="5371396"/>
                <a:ext cx="29290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点的光强为：</a:t>
                </a: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32" y="5371396"/>
                <a:ext cx="2929007" cy="584775"/>
              </a:xfrm>
              <a:prstGeom prst="rect">
                <a:avLst/>
              </a:prstGeom>
              <a:blipFill rotWithShape="0">
                <a:blip r:embed="rId8"/>
                <a:stretch>
                  <a:fillRect t="-16667" r="-4782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334641" y="5080321"/>
                <a:ext cx="2800960" cy="10262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kumimoji="1" lang="en-US" altLang="zh-CN" sz="3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3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kumimoji="1" lang="mr-IN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641" y="5080321"/>
                <a:ext cx="2800960" cy="10262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340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415465" y="342447"/>
                <a:ext cx="2800960" cy="10262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kumimoji="1" lang="en-US" altLang="zh-CN" sz="3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3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kumimoji="1" lang="mr-IN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65" y="342447"/>
                <a:ext cx="2800960" cy="10262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9441514" y="433850"/>
                <a:ext cx="2287678" cy="84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514" y="433850"/>
                <a:ext cx="2287678" cy="8434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455996" y="270794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2. 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光强分布</a:t>
            </a:r>
          </a:p>
        </p:txBody>
      </p:sp>
      <p:cxnSp>
        <p:nvCxnSpPr>
          <p:cNvPr id="8" name="直线连接符 7"/>
          <p:cNvCxnSpPr/>
          <p:nvPr/>
        </p:nvCxnSpPr>
        <p:spPr>
          <a:xfrm>
            <a:off x="6751567" y="1769974"/>
            <a:ext cx="0" cy="64967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6751567" y="3441679"/>
            <a:ext cx="0" cy="64967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8152259" y="1673664"/>
            <a:ext cx="287429" cy="2546640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连接符 13"/>
          <p:cNvCxnSpPr/>
          <p:nvPr/>
        </p:nvCxnSpPr>
        <p:spPr>
          <a:xfrm>
            <a:off x="11208680" y="1556565"/>
            <a:ext cx="0" cy="2745808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1267834" y="1703708"/>
                <a:ext cx="296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7834" y="1703708"/>
                <a:ext cx="29655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0408" r="-18367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线连接符 15"/>
          <p:cNvCxnSpPr/>
          <p:nvPr/>
        </p:nvCxnSpPr>
        <p:spPr>
          <a:xfrm>
            <a:off x="6752597" y="2957519"/>
            <a:ext cx="4456083" cy="0"/>
          </a:xfrm>
          <a:prstGeom prst="line">
            <a:avLst/>
          </a:prstGeom>
          <a:ln w="38100">
            <a:solidFill>
              <a:srgbClr val="CC00CC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 flipV="1">
            <a:off x="6763057" y="1888374"/>
            <a:ext cx="1461960" cy="558764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V="1">
            <a:off x="6748988" y="2391036"/>
            <a:ext cx="1461960" cy="558764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形状 24"/>
          <p:cNvSpPr/>
          <p:nvPr/>
        </p:nvSpPr>
        <p:spPr>
          <a:xfrm>
            <a:off x="7342410" y="2729131"/>
            <a:ext cx="70338" cy="239150"/>
          </a:xfrm>
          <a:custGeom>
            <a:avLst/>
            <a:gdLst>
              <a:gd name="connsiteX0" fmla="*/ 0 w 70338"/>
              <a:gd name="connsiteY0" fmla="*/ 0 h 239150"/>
              <a:gd name="connsiteX1" fmla="*/ 56271 w 70338"/>
              <a:gd name="connsiteY1" fmla="*/ 126609 h 239150"/>
              <a:gd name="connsiteX2" fmla="*/ 70338 w 70338"/>
              <a:gd name="connsiteY2" fmla="*/ 239150 h 23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38" h="239150">
                <a:moveTo>
                  <a:pt x="0" y="0"/>
                </a:moveTo>
                <a:cubicBezTo>
                  <a:pt x="22274" y="43375"/>
                  <a:pt x="44548" y="86751"/>
                  <a:pt x="56271" y="126609"/>
                </a:cubicBezTo>
                <a:cubicBezTo>
                  <a:pt x="67994" y="166467"/>
                  <a:pt x="70338" y="239150"/>
                  <a:pt x="70338" y="239150"/>
                </a:cubicBez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7512647" y="2611328"/>
                <a:ext cx="2773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647" y="2611328"/>
                <a:ext cx="27731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3913" r="-21739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线箭头连接符 27"/>
          <p:cNvCxnSpPr/>
          <p:nvPr/>
        </p:nvCxnSpPr>
        <p:spPr>
          <a:xfrm flipV="1">
            <a:off x="8208700" y="1832102"/>
            <a:ext cx="3030998" cy="57600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 flipV="1">
            <a:off x="8275263" y="1818034"/>
            <a:ext cx="2923199" cy="67368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/>
          <p:nvPr/>
        </p:nvCxnSpPr>
        <p:spPr>
          <a:xfrm flipV="1">
            <a:off x="6746740" y="2893676"/>
            <a:ext cx="1461960" cy="558764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 flipV="1">
            <a:off x="8166166" y="1860238"/>
            <a:ext cx="3031328" cy="1066416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>
            <a:off x="5971057" y="2447138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>
            <a:off x="5985125" y="2937161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5971057" y="3441679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11272292" y="2803590"/>
                <a:ext cx="310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2292" y="2803590"/>
                <a:ext cx="31098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9608" r="-21569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455996" y="855568"/>
                <a:ext cx="59811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1).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在屏上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角相同处光强相同；</a:t>
                </a: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" y="855568"/>
                <a:ext cx="5981125" cy="584775"/>
              </a:xfrm>
              <a:prstGeom prst="rect">
                <a:avLst/>
              </a:prstGeom>
              <a:blipFill rotWithShape="0">
                <a:blip r:embed="rId7"/>
                <a:stretch>
                  <a:fillRect l="-2650" t="-16667" r="-193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/>
          <p:cNvSpPr txBox="1"/>
          <p:nvPr/>
        </p:nvSpPr>
        <p:spPr>
          <a:xfrm>
            <a:off x="905191" y="1454411"/>
            <a:ext cx="51090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相同光强的点分布在平行于</a:t>
            </a:r>
            <a:endParaRPr lang="en-US" altLang="zh-CN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单缝的直线上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453706" y="2541822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2).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1382310" y="2630620"/>
                <a:ext cx="11417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310" y="2630620"/>
                <a:ext cx="1141723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2701298" y="2616551"/>
                <a:ext cx="11417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298" y="2616551"/>
                <a:ext cx="1141723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1643727" y="3173058"/>
                <a:ext cx="2505814" cy="11628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hr-HR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kumimoji="1" lang="en-US" altLang="zh-CN" sz="3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3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kumimoji="1" lang="mr-IN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kumimoji="1" lang="is-I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</m:t>
                      </m:r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27" y="3173058"/>
                <a:ext cx="2505814" cy="116288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1187358" y="4498479"/>
                <a:ext cx="3027880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kumimoji="1" lang="is-I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358" y="4498479"/>
                <a:ext cx="3027880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圆角矩形标注 49"/>
          <p:cNvSpPr/>
          <p:nvPr/>
        </p:nvSpPr>
        <p:spPr>
          <a:xfrm>
            <a:off x="9188476" y="3441679"/>
            <a:ext cx="1565810" cy="635444"/>
          </a:xfrm>
          <a:prstGeom prst="wedgeRoundRectCallout">
            <a:avLst>
              <a:gd name="adj1" fmla="val 71192"/>
              <a:gd name="adj2" fmla="val -107965"/>
              <a:gd name="adj3" fmla="val 16667"/>
            </a:avLst>
          </a:prstGeom>
          <a:solidFill>
            <a:srgbClr val="FFDED7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主极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大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905191" y="5195665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透镜的主光轴与屏的交点处有最大光强。</a:t>
            </a:r>
          </a:p>
        </p:txBody>
      </p:sp>
    </p:spTree>
    <p:extLst>
      <p:ext uri="{BB962C8B-B14F-4D97-AF65-F5344CB8AC3E}">
        <p14:creationId xmlns:p14="http://schemas.microsoft.com/office/powerpoint/2010/main" val="148856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 animBg="1"/>
      <p:bldP spid="5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5996" y="284862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3).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暗纹条件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90264" y="909279"/>
                <a:ext cx="172111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l-GR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</m:func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64" y="909279"/>
                <a:ext cx="172111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971629" y="389318"/>
                <a:ext cx="2800960" cy="10262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kumimoji="1" lang="en-US" altLang="zh-CN" sz="3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3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kumimoji="1" lang="mr-IN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629" y="389318"/>
                <a:ext cx="2800960" cy="10262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228270" y="1561288"/>
                <a:ext cx="2287678" cy="84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270" y="1561288"/>
                <a:ext cx="2287678" cy="8434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右箭头 27"/>
          <p:cNvSpPr/>
          <p:nvPr/>
        </p:nvSpPr>
        <p:spPr>
          <a:xfrm>
            <a:off x="2532183" y="1041009"/>
            <a:ext cx="647114" cy="250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3400104" y="883703"/>
                <a:ext cx="169039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104" y="883703"/>
                <a:ext cx="169039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1332979" y="1543293"/>
                <a:ext cx="2813078" cy="84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979" y="1543293"/>
                <a:ext cx="2813078" cy="84343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48060" y="2452292"/>
                <a:ext cx="52257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4800" b="1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60" y="2452292"/>
                <a:ext cx="522579" cy="7386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4486894" y="1726131"/>
                <a:ext cx="111209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≠0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894" y="1726131"/>
                <a:ext cx="1112099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1134250" y="2595217"/>
                <a:ext cx="253710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250" y="2595217"/>
                <a:ext cx="2537105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3951109" y="2586824"/>
                <a:ext cx="19291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=1,2,⋯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109" y="2586824"/>
                <a:ext cx="1929118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680181" y="3317567"/>
                <a:ext cx="1220462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81" y="3317567"/>
                <a:ext cx="1220462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2103103" y="3261524"/>
                <a:ext cx="61863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此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角处出现光强极小的暗条纹。</a:t>
                </a: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103" y="3261524"/>
                <a:ext cx="6186309" cy="584775"/>
              </a:xfrm>
              <a:prstGeom prst="rect">
                <a:avLst/>
              </a:prstGeom>
              <a:blipFill rotWithShape="0">
                <a:blip r:embed="rId12"/>
                <a:stretch>
                  <a:fillRect l="-2562" t="-16667" r="-1773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/>
          <p:cNvSpPr txBox="1"/>
          <p:nvPr/>
        </p:nvSpPr>
        <p:spPr>
          <a:xfrm>
            <a:off x="6274786" y="2522315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衍射极小条件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55996" y="3907772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4).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明纹条件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1225384" y="4516971"/>
                <a:ext cx="2881879" cy="10262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kumimoji="1" lang="en-US" altLang="zh-CN" sz="3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3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kumimoji="1" lang="mr-IN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384" y="4516971"/>
                <a:ext cx="2881879" cy="102624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右箭头 39"/>
          <p:cNvSpPr/>
          <p:nvPr/>
        </p:nvSpPr>
        <p:spPr>
          <a:xfrm>
            <a:off x="4318079" y="4959752"/>
            <a:ext cx="816626" cy="301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5333540" y="4541856"/>
                <a:ext cx="4992713" cy="95571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</m:func>
                          <m:d>
                            <m:d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mr-IN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  <m:func>
                                <m:func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3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32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540" y="4541856"/>
                <a:ext cx="4992713" cy="95571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/>
          <p:cNvSpPr txBox="1"/>
          <p:nvPr/>
        </p:nvSpPr>
        <p:spPr>
          <a:xfrm>
            <a:off x="4042233" y="576875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光强出现极大值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1189530" y="5687588"/>
                <a:ext cx="52257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4800" b="1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530" y="5687588"/>
                <a:ext cx="522579" cy="73866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1916076" y="5824766"/>
                <a:ext cx="18024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tan</m:t>
                          </m:r>
                        </m:fName>
                        <m:e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</m:func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076" y="5824766"/>
                <a:ext cx="1802481" cy="49244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/>
          <p:cNvSpPr txBox="1"/>
          <p:nvPr/>
        </p:nvSpPr>
        <p:spPr>
          <a:xfrm>
            <a:off x="7527709" y="5526222"/>
            <a:ext cx="3467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利用作图法得到光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强极大值的位置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5458312" y="883702"/>
                <a:ext cx="113332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≠0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312" y="883702"/>
                <a:ext cx="1133324" cy="49244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3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 animBg="1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40" y="1022367"/>
            <a:ext cx="6260123" cy="27306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641" y="4305945"/>
            <a:ext cx="5247250" cy="2260690"/>
          </a:xfrm>
          <a:prstGeom prst="rect">
            <a:avLst/>
          </a:prstGeom>
        </p:spPr>
      </p:pic>
      <p:cxnSp>
        <p:nvCxnSpPr>
          <p:cNvPr id="7" name="直线箭头连接符 6"/>
          <p:cNvCxnSpPr/>
          <p:nvPr/>
        </p:nvCxnSpPr>
        <p:spPr>
          <a:xfrm flipV="1">
            <a:off x="1108190" y="3696711"/>
            <a:ext cx="68770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031951" y="3488953"/>
                <a:ext cx="291747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𝜶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951" y="3488953"/>
                <a:ext cx="29174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766" r="-1489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8"/>
          <p:cNvCxnSpPr/>
          <p:nvPr/>
        </p:nvCxnSpPr>
        <p:spPr>
          <a:xfrm flipV="1">
            <a:off x="1108190" y="5438762"/>
            <a:ext cx="68770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736416" y="5477360"/>
                <a:ext cx="291747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𝜶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416" y="5477360"/>
                <a:ext cx="29174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2500" r="-125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/>
          <p:cNvCxnSpPr/>
          <p:nvPr/>
        </p:nvCxnSpPr>
        <p:spPr>
          <a:xfrm flipV="1">
            <a:off x="4462325" y="632935"/>
            <a:ext cx="1" cy="30637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H="1" flipV="1">
            <a:off x="4455302" y="4104673"/>
            <a:ext cx="0" cy="24721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 flipV="1">
            <a:off x="3415291" y="3696716"/>
            <a:ext cx="0" cy="2836800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/>
        </p:nvCxnSpPr>
        <p:spPr>
          <a:xfrm flipV="1">
            <a:off x="2371937" y="3696716"/>
            <a:ext cx="0" cy="2836800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 flipV="1">
            <a:off x="6521907" y="3696716"/>
            <a:ext cx="0" cy="2836800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/>
          <p:nvPr/>
        </p:nvCxnSpPr>
        <p:spPr>
          <a:xfrm flipV="1">
            <a:off x="5478553" y="3696716"/>
            <a:ext cx="0" cy="2836800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331206" y="3751196"/>
                <a:ext cx="254878" cy="369332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206" y="3751196"/>
                <a:ext cx="2548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3810" r="-26190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356819" y="3748852"/>
                <a:ext cx="274306" cy="369332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819" y="3748852"/>
                <a:ext cx="2743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3333" r="-8889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6339207" y="3762920"/>
                <a:ext cx="444224" cy="369332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207" y="3762920"/>
                <a:ext cx="444224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5068" r="-13699" b="-81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2053585" y="3764899"/>
                <a:ext cx="673454" cy="369332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−2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585" y="3764899"/>
                <a:ext cx="673454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818" r="-10000" b="-10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3204786" y="3778967"/>
                <a:ext cx="503535" cy="369332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786" y="3778967"/>
                <a:ext cx="503535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439" r="-609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线连接符 27"/>
          <p:cNvCxnSpPr/>
          <p:nvPr/>
        </p:nvCxnSpPr>
        <p:spPr>
          <a:xfrm flipH="1" flipV="1">
            <a:off x="5902028" y="3589768"/>
            <a:ext cx="0" cy="133824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/>
          <p:cNvCxnSpPr/>
          <p:nvPr/>
        </p:nvCxnSpPr>
        <p:spPr>
          <a:xfrm flipH="1" flipV="1">
            <a:off x="4971216" y="4369270"/>
            <a:ext cx="0" cy="216000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/>
          <p:cNvCxnSpPr/>
          <p:nvPr/>
        </p:nvCxnSpPr>
        <p:spPr>
          <a:xfrm flipH="1" flipV="1">
            <a:off x="3916140" y="4355202"/>
            <a:ext cx="0" cy="216000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 flipH="1" flipV="1">
            <a:off x="2872786" y="4355202"/>
            <a:ext cx="0" cy="216000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/>
          <p:cNvCxnSpPr/>
          <p:nvPr/>
        </p:nvCxnSpPr>
        <p:spPr>
          <a:xfrm flipV="1">
            <a:off x="1637062" y="4481814"/>
            <a:ext cx="5646843" cy="1918935"/>
          </a:xfrm>
          <a:prstGeom prst="line">
            <a:avLst/>
          </a:prstGeom>
          <a:ln w="508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418980" y="485595"/>
                <a:ext cx="2800960" cy="10262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kumimoji="1" lang="en-US" altLang="zh-CN" sz="3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3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kumimoji="1" lang="mr-IN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80" y="485595"/>
                <a:ext cx="2800960" cy="10262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4063814" y="467618"/>
                <a:ext cx="371833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𝑰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814" y="467618"/>
                <a:ext cx="371833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6393" r="-6557" b="-1833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4567905" y="802902"/>
                <a:ext cx="371833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𝑰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905" y="802902"/>
                <a:ext cx="371833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4754" r="-6557" b="-1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椭圆 40"/>
          <p:cNvSpPr/>
          <p:nvPr/>
        </p:nvSpPr>
        <p:spPr>
          <a:xfrm>
            <a:off x="5846085" y="491394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4404146" y="538520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6" name="直线连接符 45"/>
          <p:cNvCxnSpPr/>
          <p:nvPr/>
        </p:nvCxnSpPr>
        <p:spPr>
          <a:xfrm flipH="1" flipV="1">
            <a:off x="7011360" y="3660108"/>
            <a:ext cx="0" cy="92160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>
            <a:off x="6955088" y="454583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9" name="直线连接符 48"/>
          <p:cNvCxnSpPr/>
          <p:nvPr/>
        </p:nvCxnSpPr>
        <p:spPr>
          <a:xfrm flipH="1" flipV="1">
            <a:off x="2985653" y="3589768"/>
            <a:ext cx="0" cy="2302053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/>
          <p:cNvCxnSpPr/>
          <p:nvPr/>
        </p:nvCxnSpPr>
        <p:spPr>
          <a:xfrm flipH="1" flipV="1">
            <a:off x="1890718" y="3660108"/>
            <a:ext cx="0" cy="261606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1834446" y="626210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2929381" y="5879922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398022" y="4407438"/>
                <a:ext cx="1802481" cy="4924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tan</m:t>
                          </m:r>
                        </m:fName>
                        <m:e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</m:func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22" y="4407438"/>
                <a:ext cx="1802481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/>
          <p:cNvSpPr txBox="1"/>
          <p:nvPr/>
        </p:nvSpPr>
        <p:spPr>
          <a:xfrm>
            <a:off x="6429298" y="52779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光强极大值位置：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5461767" y="3046599"/>
                <a:ext cx="963405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𝟒𝟑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𝝅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767" y="3046599"/>
                <a:ext cx="963405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6329" r="-6329" b="-10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6563679" y="3158952"/>
                <a:ext cx="963405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𝟒𝟔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𝝅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679" y="3158952"/>
                <a:ext cx="963405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6329" r="-6329" b="-81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1239266" y="3198754"/>
                <a:ext cx="119263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𝟒𝟔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𝝅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266" y="3198754"/>
                <a:ext cx="1192634" cy="369332"/>
              </a:xfrm>
              <a:prstGeom prst="rect">
                <a:avLst/>
              </a:prstGeom>
              <a:blipFill rotWithShape="0">
                <a:blip r:embed="rId17"/>
                <a:stretch>
                  <a:fillRect r="-4592" b="-10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2411519" y="3043815"/>
                <a:ext cx="119263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𝟒𝟑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𝝅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519" y="3043815"/>
                <a:ext cx="1192634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513" r="-5128" b="-81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线连接符 60"/>
          <p:cNvCxnSpPr/>
          <p:nvPr/>
        </p:nvCxnSpPr>
        <p:spPr>
          <a:xfrm flipH="1" flipV="1">
            <a:off x="6038015" y="4369270"/>
            <a:ext cx="0" cy="216000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6956646" y="1130888"/>
                <a:ext cx="4216539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=±1.43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,±2.46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,⋯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646" y="1130888"/>
                <a:ext cx="4216539" cy="49244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本框 62"/>
          <p:cNvSpPr txBox="1"/>
          <p:nvPr/>
        </p:nvSpPr>
        <p:spPr>
          <a:xfrm>
            <a:off x="6429298" y="1651946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位置可近似表示为：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7439277" y="2211485"/>
                <a:ext cx="3026021" cy="8368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α</m:t>
                      </m:r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≈±(2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277" y="2211485"/>
                <a:ext cx="3026021" cy="83683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665296" y="1683048"/>
                <a:ext cx="2287678" cy="84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96" y="1683048"/>
                <a:ext cx="2287678" cy="843436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7618609" y="3918260"/>
                <a:ext cx="4052904" cy="96443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≈±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609" y="3918260"/>
                <a:ext cx="4052904" cy="964431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8606231" y="4906787"/>
                <a:ext cx="2337370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=1,2,⋯)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231" y="4906787"/>
                <a:ext cx="2337370" cy="49244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文本框 67"/>
          <p:cNvSpPr txBox="1"/>
          <p:nvPr/>
        </p:nvSpPr>
        <p:spPr>
          <a:xfrm>
            <a:off x="8600493" y="542149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衍射次极大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8028163" y="6028541"/>
                <a:ext cx="24468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注意：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𝒌</m:t>
                    </m:r>
                    <m:r>
                      <a:rPr lang="en-US" altLang="zh-CN" sz="3200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altLang="zh-CN" sz="3200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lang="zh-CN" altLang="en-US" sz="32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163" y="6028541"/>
                <a:ext cx="2446888" cy="584775"/>
              </a:xfrm>
              <a:prstGeom prst="rect">
                <a:avLst/>
              </a:prstGeom>
              <a:blipFill rotWithShape="0">
                <a:blip r:embed="rId24"/>
                <a:stretch>
                  <a:fillRect l="-6484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400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3" grpId="0" animBg="1"/>
      <p:bldP spid="24" grpId="0" animBg="1"/>
      <p:bldP spid="25" grpId="0" animBg="1"/>
      <p:bldP spid="26" grpId="0" animBg="1"/>
      <p:bldP spid="27" grpId="0" animBg="1"/>
      <p:bldP spid="38" grpId="0"/>
      <p:bldP spid="39" grpId="0"/>
      <p:bldP spid="41" grpId="0" animBg="1"/>
      <p:bldP spid="45" grpId="0" animBg="1"/>
      <p:bldP spid="48" grpId="0" animBg="1"/>
      <p:bldP spid="53" grpId="0" animBg="1"/>
      <p:bldP spid="54" grpId="0" animBg="1"/>
      <p:bldP spid="55" grpId="0" animBg="1"/>
      <p:bldP spid="56" grpId="0"/>
      <p:bldP spid="57" grpId="0"/>
      <p:bldP spid="58" grpId="0"/>
      <p:bldP spid="59" grpId="0"/>
      <p:bldP spid="60" grpId="0"/>
      <p:bldP spid="62" grpId="0"/>
      <p:bldP spid="63" grpId="0"/>
      <p:bldP spid="64" grpId="0"/>
      <p:bldP spid="66" grpId="0" animBg="1"/>
      <p:bldP spid="67" grpId="0"/>
      <p:bldP spid="68" grpId="0"/>
      <p:bldP spid="5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2266" y="53808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主极大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88026" y="53808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次极大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324055" y="312995"/>
                <a:ext cx="3908634" cy="93198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055" y="312995"/>
                <a:ext cx="3908634" cy="9319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169972" y="602276"/>
                <a:ext cx="2012346" cy="4924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972" y="602276"/>
                <a:ext cx="2012346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455996" y="1368073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5).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光强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41" y="3382792"/>
            <a:ext cx="6260123" cy="2730615"/>
          </a:xfrm>
          <a:prstGeom prst="rect">
            <a:avLst/>
          </a:prstGeom>
        </p:spPr>
      </p:pic>
      <p:cxnSp>
        <p:nvCxnSpPr>
          <p:cNvPr id="8" name="直线箭头连接符 7"/>
          <p:cNvCxnSpPr/>
          <p:nvPr/>
        </p:nvCxnSpPr>
        <p:spPr>
          <a:xfrm flipV="1">
            <a:off x="666391" y="6057136"/>
            <a:ext cx="68770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135045" y="6069052"/>
                <a:ext cx="291747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𝜶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045" y="6069052"/>
                <a:ext cx="29174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2500" r="-125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/>
          <p:cNvCxnSpPr/>
          <p:nvPr/>
        </p:nvCxnSpPr>
        <p:spPr>
          <a:xfrm flipV="1">
            <a:off x="4020526" y="2993360"/>
            <a:ext cx="1" cy="30637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889407" y="6111621"/>
                <a:ext cx="254878" cy="369332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407" y="6111621"/>
                <a:ext cx="2548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3810" r="-26190" b="-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915020" y="6081141"/>
                <a:ext cx="274306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020" y="6081141"/>
                <a:ext cx="2743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1111" r="-1111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897408" y="6095209"/>
                <a:ext cx="44422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408" y="6095209"/>
                <a:ext cx="444224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5068" r="-13699" b="-10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611786" y="6097188"/>
                <a:ext cx="67345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−2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786" y="6097188"/>
                <a:ext cx="673454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901" r="-9009" b="-81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762987" y="6069052"/>
                <a:ext cx="503535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987" y="6069052"/>
                <a:ext cx="503535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205" r="-602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530657" y="2244582"/>
                <a:ext cx="2800960" cy="10262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kumimoji="1" lang="en-US" altLang="zh-CN" sz="3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3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kumimoji="1" lang="mr-IN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57" y="2244582"/>
                <a:ext cx="2800960" cy="10262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3622015" y="2828043"/>
                <a:ext cx="371833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𝑰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015" y="2828043"/>
                <a:ext cx="371833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6393" r="-8197" b="-1639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4126106" y="3163327"/>
                <a:ext cx="371833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𝑰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106" y="3163327"/>
                <a:ext cx="371833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4754" r="-6557" b="-1475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5019968" y="5407024"/>
                <a:ext cx="963405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𝟒𝟑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𝝅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968" y="5407024"/>
                <a:ext cx="963405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5660" r="-5660" b="-81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6121880" y="5519377"/>
                <a:ext cx="963405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𝟒𝟔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𝝅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880" y="5519377"/>
                <a:ext cx="963405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5696" r="-6329" b="-81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797467" y="5559179"/>
                <a:ext cx="119263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𝟒𝟔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𝝅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7" y="5559179"/>
                <a:ext cx="1192634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513" r="-5128" b="-81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969720" y="5404240"/>
                <a:ext cx="119263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𝟒𝟑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𝝅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720" y="5404240"/>
                <a:ext cx="1192634" cy="369332"/>
              </a:xfrm>
              <a:prstGeom prst="rect">
                <a:avLst/>
              </a:prstGeom>
              <a:blipFill rotWithShape="0">
                <a:blip r:embed="rId17"/>
                <a:stretch>
                  <a:fillRect r="-4592" b="-10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679363" y="3582311"/>
                <a:ext cx="2287678" cy="84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63" y="3582311"/>
                <a:ext cx="2287678" cy="843436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4809571" y="1514421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主极大的光强：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7851543" y="1574654"/>
                <a:ext cx="20716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mr-IN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543" y="1574654"/>
                <a:ext cx="2071657" cy="49244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5235091" y="2131736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光强正比于缝宽的平方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809570" y="270611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次极大的光强：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7635921" y="2775274"/>
                <a:ext cx="385945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0.0472</m:t>
                      </m:r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0.0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165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⋯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921" y="2775274"/>
                <a:ext cx="3859454" cy="49244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5729016" y="3303314"/>
                <a:ext cx="126137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𝑰</m:t>
                      </m:r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≪</m:t>
                      </m:r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𝑰</m:t>
                          </m:r>
                        </m:e>
                        <m:sub>
                          <m:r>
                            <a:rPr kumimoji="1" lang="en-US" altLang="zh-CN" sz="32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016" y="3303314"/>
                <a:ext cx="1261371" cy="49244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54" descr="光-23a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681" y="3473868"/>
            <a:ext cx="2919412" cy="309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397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 animBg="1"/>
      <p:bldP spid="12" grpId="0"/>
      <p:bldP spid="13" grpId="0"/>
      <p:bldP spid="14" grpId="0"/>
      <p:bldP spid="15" grpId="0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766026" y="415896"/>
                <a:ext cx="3524811" cy="100213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e>
                      </m:ra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26" y="415896"/>
                <a:ext cx="3524811" cy="10021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/>
          <p:cNvSpPr>
            <a:spLocks/>
          </p:cNvSpPr>
          <p:nvPr/>
        </p:nvSpPr>
        <p:spPr bwMode="auto">
          <a:xfrm>
            <a:off x="4343431" y="431394"/>
            <a:ext cx="170138" cy="1063885"/>
          </a:xfrm>
          <a:prstGeom prst="leftBrace">
            <a:avLst>
              <a:gd name="adj1" fmla="val 88271"/>
              <a:gd name="adj2" fmla="val 50000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727845" y="339646"/>
                <a:ext cx="558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5" y="339646"/>
                <a:ext cx="558423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504807" y="321075"/>
                <a:ext cx="19291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=1,2,⋯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807" y="321075"/>
                <a:ext cx="1929118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568731" y="786501"/>
                <a:ext cx="1929952" cy="931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731" y="786501"/>
                <a:ext cx="1929952" cy="9319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8748599" y="22874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77"/>
                </a:solidFill>
                <a:latin typeface="SimHei" charset="-122"/>
                <a:ea typeface="SimHei" charset="-122"/>
                <a:cs typeface="SimHei" charset="-122"/>
              </a:rPr>
              <a:t>明纹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746130" y="96369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62E"/>
                </a:solidFill>
                <a:latin typeface="SimHei" charset="-122"/>
                <a:ea typeface="SimHei" charset="-122"/>
                <a:cs typeface="SimHei" charset="-122"/>
              </a:rPr>
              <a:t>暗纹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485802" y="1052687"/>
                <a:ext cx="22417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=0,1,2,⋯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802" y="1052687"/>
                <a:ext cx="2241704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766026" y="259083"/>
            <a:ext cx="9106394" cy="15048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5996" y="185781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干涉条纹的特征：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55996" y="2442585"/>
                <a:ext cx="5056192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(1)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倾角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𝒊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相同的光线对应于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同一条干涉圆环条纹</a:t>
                </a: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" y="2442585"/>
                <a:ext cx="5056192" cy="1077218"/>
              </a:xfrm>
              <a:prstGeom prst="rect">
                <a:avLst/>
              </a:prstGeom>
              <a:blipFill rotWithShape="0">
                <a:blip r:embed="rId7"/>
                <a:stretch>
                  <a:fillRect l="-3136" t="-9091" r="-2533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5341188" y="2688806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等倾干涉</a:t>
            </a:r>
          </a:p>
        </p:txBody>
      </p:sp>
      <p:sp>
        <p:nvSpPr>
          <p:cNvPr id="14" name="矩形 13"/>
          <p:cNvSpPr/>
          <p:nvPr/>
        </p:nvSpPr>
        <p:spPr>
          <a:xfrm>
            <a:off x="8369083" y="2839632"/>
            <a:ext cx="2200764" cy="6784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连接符 15"/>
          <p:cNvCxnSpPr/>
          <p:nvPr/>
        </p:nvCxnSpPr>
        <p:spPr>
          <a:xfrm>
            <a:off x="8369082" y="3484539"/>
            <a:ext cx="220076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>
            <a:off x="8369082" y="2839632"/>
            <a:ext cx="220076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7833684" y="1940534"/>
            <a:ext cx="508686" cy="75600"/>
          </a:xfrm>
          <a:prstGeom prst="ellipse">
            <a:avLst/>
          </a:prstGeom>
          <a:solidFill>
            <a:srgbClr val="CC00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7861053" y="2047606"/>
                <a:ext cx="2596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053" y="2047606"/>
                <a:ext cx="259686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6190" r="-2381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线箭头连接符 21"/>
          <p:cNvCxnSpPr/>
          <p:nvPr/>
        </p:nvCxnSpPr>
        <p:spPr>
          <a:xfrm>
            <a:off x="8078693" y="2013012"/>
            <a:ext cx="987818" cy="826620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>
            <a:off x="9040302" y="2824134"/>
            <a:ext cx="527238" cy="660405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 flipV="1">
            <a:off x="9518018" y="2817827"/>
            <a:ext cx="525600" cy="6588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 flipV="1">
            <a:off x="9040315" y="1997426"/>
            <a:ext cx="986400" cy="827999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V="1">
            <a:off x="10013628" y="1996691"/>
            <a:ext cx="986400" cy="827999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 flipV="1">
            <a:off x="9577994" y="2008397"/>
            <a:ext cx="1762342" cy="13263"/>
          </a:xfrm>
          <a:prstGeom prst="straightConnector1">
            <a:avLst/>
          </a:prstGeom>
          <a:ln w="63500">
            <a:solidFill>
              <a:srgbClr val="CC00CC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/>
          <p:nvPr/>
        </p:nvCxnSpPr>
        <p:spPr>
          <a:xfrm>
            <a:off x="10428169" y="1221374"/>
            <a:ext cx="1257805" cy="0"/>
          </a:xfrm>
          <a:prstGeom prst="line">
            <a:avLst/>
          </a:prstGeom>
          <a:ln w="635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1290219" y="852042"/>
                <a:ext cx="296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0219" y="852042"/>
                <a:ext cx="296555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0408" r="-1836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箭头连接符 37"/>
          <p:cNvCxnSpPr/>
          <p:nvPr/>
        </p:nvCxnSpPr>
        <p:spPr>
          <a:xfrm flipV="1">
            <a:off x="10004358" y="1221374"/>
            <a:ext cx="1285861" cy="779117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 flipV="1">
            <a:off x="10968401" y="1225166"/>
            <a:ext cx="321818" cy="760384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/>
          <p:cNvCxnSpPr/>
          <p:nvPr/>
        </p:nvCxnSpPr>
        <p:spPr>
          <a:xfrm flipV="1">
            <a:off x="9037274" y="2078602"/>
            <a:ext cx="1" cy="1255220"/>
          </a:xfrm>
          <a:prstGeom prst="line">
            <a:avLst/>
          </a:prstGeom>
          <a:ln w="38100">
            <a:solidFill>
              <a:srgbClr val="00762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任意形状 43"/>
          <p:cNvSpPr/>
          <p:nvPr/>
        </p:nvSpPr>
        <p:spPr>
          <a:xfrm>
            <a:off x="8758304" y="2433536"/>
            <a:ext cx="278970" cy="123987"/>
          </a:xfrm>
          <a:custGeom>
            <a:avLst/>
            <a:gdLst>
              <a:gd name="connsiteX0" fmla="*/ 0 w 278970"/>
              <a:gd name="connsiteY0" fmla="*/ 123987 h 123987"/>
              <a:gd name="connsiteX1" fmla="*/ 108488 w 278970"/>
              <a:gd name="connsiteY1" fmla="*/ 30997 h 123987"/>
              <a:gd name="connsiteX2" fmla="*/ 278970 w 278970"/>
              <a:gd name="connsiteY2" fmla="*/ 0 h 123987"/>
              <a:gd name="connsiteX3" fmla="*/ 278970 w 278970"/>
              <a:gd name="connsiteY3" fmla="*/ 0 h 12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970" h="123987">
                <a:moveTo>
                  <a:pt x="0" y="123987"/>
                </a:moveTo>
                <a:cubicBezTo>
                  <a:pt x="30996" y="87824"/>
                  <a:pt x="61993" y="51661"/>
                  <a:pt x="108488" y="30997"/>
                </a:cubicBezTo>
                <a:cubicBezTo>
                  <a:pt x="154983" y="10332"/>
                  <a:pt x="278970" y="0"/>
                  <a:pt x="278970" y="0"/>
                </a:cubicBezTo>
                <a:lnTo>
                  <a:pt x="278970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8752736" y="2043947"/>
                <a:ext cx="198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𝒊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736" y="2043947"/>
                <a:ext cx="198772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4375" r="-34375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9031742" y="3094977"/>
                <a:ext cx="2709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𝜸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762E"/>
                  </a:solidFill>
                </a:endParaRP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742" y="3094977"/>
                <a:ext cx="270907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5000" r="-22727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任意形状 47"/>
          <p:cNvSpPr/>
          <p:nvPr/>
        </p:nvSpPr>
        <p:spPr>
          <a:xfrm flipH="1" flipV="1">
            <a:off x="9021767" y="3067457"/>
            <a:ext cx="229568" cy="104400"/>
          </a:xfrm>
          <a:custGeom>
            <a:avLst/>
            <a:gdLst>
              <a:gd name="connsiteX0" fmla="*/ 0 w 278970"/>
              <a:gd name="connsiteY0" fmla="*/ 123987 h 123987"/>
              <a:gd name="connsiteX1" fmla="*/ 108488 w 278970"/>
              <a:gd name="connsiteY1" fmla="*/ 30997 h 123987"/>
              <a:gd name="connsiteX2" fmla="*/ 278970 w 278970"/>
              <a:gd name="connsiteY2" fmla="*/ 0 h 123987"/>
              <a:gd name="connsiteX3" fmla="*/ 278970 w 278970"/>
              <a:gd name="connsiteY3" fmla="*/ 0 h 12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970" h="123987">
                <a:moveTo>
                  <a:pt x="0" y="123987"/>
                </a:moveTo>
                <a:cubicBezTo>
                  <a:pt x="30996" y="87824"/>
                  <a:pt x="61993" y="51661"/>
                  <a:pt x="108488" y="30997"/>
                </a:cubicBezTo>
                <a:cubicBezTo>
                  <a:pt x="154983" y="10332"/>
                  <a:pt x="278970" y="0"/>
                  <a:pt x="278970" y="0"/>
                </a:cubicBezTo>
                <a:lnTo>
                  <a:pt x="278970" y="0"/>
                </a:lnTo>
              </a:path>
            </a:pathLst>
          </a:custGeom>
          <a:noFill/>
          <a:ln w="38100">
            <a:solidFill>
              <a:srgbClr val="0076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452956" y="3546109"/>
                <a:ext cx="87495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(2)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不同倾角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𝒊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构成的等倾条纹是一系列同心圆环</a:t>
                </a: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56" y="3546109"/>
                <a:ext cx="8749511" cy="584775"/>
              </a:xfrm>
              <a:prstGeom prst="rect">
                <a:avLst/>
              </a:prstGeom>
              <a:blipFill rotWithShape="0">
                <a:blip r:embed="rId12"/>
                <a:stretch>
                  <a:fillRect l="-1741" t="-16667" r="-1045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/>
          <p:cNvSpPr/>
          <p:nvPr/>
        </p:nvSpPr>
        <p:spPr>
          <a:xfrm>
            <a:off x="919284" y="6059837"/>
            <a:ext cx="3371553" cy="5932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3" name="直线箭头连接符 52"/>
          <p:cNvCxnSpPr/>
          <p:nvPr/>
        </p:nvCxnSpPr>
        <p:spPr>
          <a:xfrm>
            <a:off x="2558566" y="5498827"/>
            <a:ext cx="541095" cy="561010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/>
          <p:nvPr/>
        </p:nvCxnSpPr>
        <p:spPr>
          <a:xfrm>
            <a:off x="3068665" y="6044941"/>
            <a:ext cx="232474" cy="608108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/>
          <p:nvPr/>
        </p:nvCxnSpPr>
        <p:spPr>
          <a:xfrm flipV="1">
            <a:off x="3288660" y="6029151"/>
            <a:ext cx="234000" cy="6084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/>
          <p:cNvCxnSpPr/>
          <p:nvPr/>
        </p:nvCxnSpPr>
        <p:spPr>
          <a:xfrm flipV="1">
            <a:off x="3068665" y="4952164"/>
            <a:ext cx="870445" cy="108450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/>
          <p:cNvCxnSpPr/>
          <p:nvPr/>
        </p:nvCxnSpPr>
        <p:spPr>
          <a:xfrm flipV="1">
            <a:off x="3519385" y="4963751"/>
            <a:ext cx="870445" cy="10845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/>
          <p:cNvCxnSpPr/>
          <p:nvPr/>
        </p:nvCxnSpPr>
        <p:spPr>
          <a:xfrm flipV="1">
            <a:off x="402955" y="4957770"/>
            <a:ext cx="4516890" cy="0"/>
          </a:xfrm>
          <a:prstGeom prst="straightConnector1">
            <a:avLst/>
          </a:prstGeom>
          <a:ln w="63500">
            <a:solidFill>
              <a:srgbClr val="CC00CC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/>
          <p:cNvCxnSpPr/>
          <p:nvPr/>
        </p:nvCxnSpPr>
        <p:spPr>
          <a:xfrm flipH="1">
            <a:off x="2031020" y="5511538"/>
            <a:ext cx="540000" cy="561600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/>
          <p:cNvCxnSpPr/>
          <p:nvPr/>
        </p:nvCxnSpPr>
        <p:spPr>
          <a:xfrm flipV="1">
            <a:off x="3066381" y="5348816"/>
            <a:ext cx="1" cy="1255220"/>
          </a:xfrm>
          <a:prstGeom prst="line">
            <a:avLst/>
          </a:prstGeom>
          <a:ln w="38100">
            <a:solidFill>
              <a:srgbClr val="00762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任意形状 72"/>
          <p:cNvSpPr/>
          <p:nvPr/>
        </p:nvSpPr>
        <p:spPr>
          <a:xfrm>
            <a:off x="2833905" y="5688252"/>
            <a:ext cx="241200" cy="123987"/>
          </a:xfrm>
          <a:custGeom>
            <a:avLst/>
            <a:gdLst>
              <a:gd name="connsiteX0" fmla="*/ 0 w 278970"/>
              <a:gd name="connsiteY0" fmla="*/ 123987 h 123987"/>
              <a:gd name="connsiteX1" fmla="*/ 108488 w 278970"/>
              <a:gd name="connsiteY1" fmla="*/ 30997 h 123987"/>
              <a:gd name="connsiteX2" fmla="*/ 278970 w 278970"/>
              <a:gd name="connsiteY2" fmla="*/ 0 h 123987"/>
              <a:gd name="connsiteX3" fmla="*/ 278970 w 278970"/>
              <a:gd name="connsiteY3" fmla="*/ 0 h 12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970" h="123987">
                <a:moveTo>
                  <a:pt x="0" y="123987"/>
                </a:moveTo>
                <a:cubicBezTo>
                  <a:pt x="30996" y="87824"/>
                  <a:pt x="61993" y="51661"/>
                  <a:pt x="108488" y="30997"/>
                </a:cubicBezTo>
                <a:cubicBezTo>
                  <a:pt x="154983" y="10332"/>
                  <a:pt x="278970" y="0"/>
                  <a:pt x="278970" y="0"/>
                </a:cubicBezTo>
                <a:lnTo>
                  <a:pt x="278970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cxnSp>
        <p:nvCxnSpPr>
          <p:cNvPr id="75" name="直线连接符 74"/>
          <p:cNvCxnSpPr/>
          <p:nvPr/>
        </p:nvCxnSpPr>
        <p:spPr>
          <a:xfrm flipV="1">
            <a:off x="2071479" y="5382331"/>
            <a:ext cx="1" cy="1255220"/>
          </a:xfrm>
          <a:prstGeom prst="line">
            <a:avLst/>
          </a:prstGeom>
          <a:ln w="38100">
            <a:solidFill>
              <a:srgbClr val="00762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任意形状 75"/>
          <p:cNvSpPr/>
          <p:nvPr/>
        </p:nvSpPr>
        <p:spPr>
          <a:xfrm flipH="1">
            <a:off x="2064704" y="5721767"/>
            <a:ext cx="230973" cy="122400"/>
          </a:xfrm>
          <a:custGeom>
            <a:avLst/>
            <a:gdLst>
              <a:gd name="connsiteX0" fmla="*/ 0 w 278970"/>
              <a:gd name="connsiteY0" fmla="*/ 123987 h 123987"/>
              <a:gd name="connsiteX1" fmla="*/ 108488 w 278970"/>
              <a:gd name="connsiteY1" fmla="*/ 30997 h 123987"/>
              <a:gd name="connsiteX2" fmla="*/ 278970 w 278970"/>
              <a:gd name="connsiteY2" fmla="*/ 0 h 123987"/>
              <a:gd name="connsiteX3" fmla="*/ 278970 w 278970"/>
              <a:gd name="connsiteY3" fmla="*/ 0 h 12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970" h="123987">
                <a:moveTo>
                  <a:pt x="0" y="123987"/>
                </a:moveTo>
                <a:cubicBezTo>
                  <a:pt x="30996" y="87824"/>
                  <a:pt x="61993" y="51661"/>
                  <a:pt x="108488" y="30997"/>
                </a:cubicBezTo>
                <a:cubicBezTo>
                  <a:pt x="154983" y="10332"/>
                  <a:pt x="278970" y="0"/>
                  <a:pt x="278970" y="0"/>
                </a:cubicBezTo>
                <a:lnTo>
                  <a:pt x="278970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2112404" y="5347676"/>
                <a:ext cx="198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𝒊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404" y="5347676"/>
                <a:ext cx="198772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4375" r="-34375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直线箭头连接符 77"/>
          <p:cNvCxnSpPr/>
          <p:nvPr/>
        </p:nvCxnSpPr>
        <p:spPr>
          <a:xfrm>
            <a:off x="1609474" y="6041538"/>
            <a:ext cx="232474" cy="608108"/>
          </a:xfrm>
          <a:prstGeom prst="straightConnector1">
            <a:avLst/>
          </a:prstGeom>
          <a:ln w="50800">
            <a:solidFill>
              <a:srgbClr val="0000FF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/>
          <p:cNvCxnSpPr/>
          <p:nvPr/>
        </p:nvCxnSpPr>
        <p:spPr>
          <a:xfrm flipV="1">
            <a:off x="1829469" y="6041246"/>
            <a:ext cx="234000" cy="608400"/>
          </a:xfrm>
          <a:prstGeom prst="straightConnector1">
            <a:avLst/>
          </a:prstGeom>
          <a:ln w="50800">
            <a:solidFill>
              <a:srgbClr val="0000FF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/>
          <p:cNvCxnSpPr/>
          <p:nvPr/>
        </p:nvCxnSpPr>
        <p:spPr>
          <a:xfrm flipH="1" flipV="1">
            <a:off x="754662" y="4975044"/>
            <a:ext cx="871200" cy="10836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/>
          <p:cNvCxnSpPr/>
          <p:nvPr/>
        </p:nvCxnSpPr>
        <p:spPr>
          <a:xfrm flipH="1" flipV="1">
            <a:off x="1187776" y="4973508"/>
            <a:ext cx="871200" cy="108360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/>
          <p:cNvCxnSpPr/>
          <p:nvPr/>
        </p:nvCxnSpPr>
        <p:spPr>
          <a:xfrm>
            <a:off x="1050314" y="4223872"/>
            <a:ext cx="3056738" cy="0"/>
          </a:xfrm>
          <a:prstGeom prst="line">
            <a:avLst/>
          </a:prstGeom>
          <a:ln w="635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/>
          <p:cNvCxnSpPr/>
          <p:nvPr/>
        </p:nvCxnSpPr>
        <p:spPr>
          <a:xfrm flipH="1" flipV="1">
            <a:off x="2743907" y="4248094"/>
            <a:ext cx="0" cy="2389457"/>
          </a:xfrm>
          <a:prstGeom prst="line">
            <a:avLst/>
          </a:prstGeom>
          <a:ln w="38100">
            <a:solidFill>
              <a:srgbClr val="00762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/>
          <p:nvPr/>
        </p:nvCxnSpPr>
        <p:spPr>
          <a:xfrm flipH="1" flipV="1">
            <a:off x="3390649" y="4251814"/>
            <a:ext cx="945803" cy="706196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箭头连接符 93"/>
          <p:cNvCxnSpPr/>
          <p:nvPr/>
        </p:nvCxnSpPr>
        <p:spPr>
          <a:xfrm flipH="1" flipV="1">
            <a:off x="3416335" y="4260091"/>
            <a:ext cx="522777" cy="713417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箭头连接符 96"/>
          <p:cNvCxnSpPr/>
          <p:nvPr/>
        </p:nvCxnSpPr>
        <p:spPr>
          <a:xfrm flipV="1">
            <a:off x="1194472" y="4221143"/>
            <a:ext cx="918866" cy="735201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箭头连接符 98"/>
          <p:cNvCxnSpPr/>
          <p:nvPr/>
        </p:nvCxnSpPr>
        <p:spPr>
          <a:xfrm flipV="1">
            <a:off x="766026" y="4206599"/>
            <a:ext cx="1357716" cy="749636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箭头连接符 104"/>
          <p:cNvCxnSpPr/>
          <p:nvPr/>
        </p:nvCxnSpPr>
        <p:spPr>
          <a:xfrm flipV="1">
            <a:off x="2055042" y="4552067"/>
            <a:ext cx="13680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/>
              <p:cNvSpPr txBox="1"/>
              <p:nvPr/>
            </p:nvSpPr>
            <p:spPr>
              <a:xfrm>
                <a:off x="2922479" y="4367401"/>
                <a:ext cx="2500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𝒓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06" name="文本框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479" y="4367401"/>
                <a:ext cx="250068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4634" r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/>
              <p:cNvSpPr txBox="1"/>
              <p:nvPr/>
            </p:nvSpPr>
            <p:spPr>
              <a:xfrm>
                <a:off x="2260713" y="4365014"/>
                <a:ext cx="2500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𝒓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07" name="文本框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713" y="4365014"/>
                <a:ext cx="250068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4634" r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直线箭头连接符 107"/>
          <p:cNvCxnSpPr/>
          <p:nvPr/>
        </p:nvCxnSpPr>
        <p:spPr>
          <a:xfrm>
            <a:off x="4443998" y="4244977"/>
            <a:ext cx="0" cy="69552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线连接符 111"/>
          <p:cNvCxnSpPr/>
          <p:nvPr/>
        </p:nvCxnSpPr>
        <p:spPr>
          <a:xfrm>
            <a:off x="4290837" y="4230242"/>
            <a:ext cx="313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/>
              <p:cNvSpPr txBox="1"/>
              <p:nvPr/>
            </p:nvSpPr>
            <p:spPr>
              <a:xfrm>
                <a:off x="4491168" y="4380512"/>
                <a:ext cx="2580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𝒇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13" name="文本框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168" y="4380512"/>
                <a:ext cx="258084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40476" r="-38095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矩形 113"/>
          <p:cNvSpPr/>
          <p:nvPr/>
        </p:nvSpPr>
        <p:spPr>
          <a:xfrm>
            <a:off x="6453493" y="6056125"/>
            <a:ext cx="3371553" cy="5932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5" name="直线箭头连接符 114"/>
          <p:cNvCxnSpPr/>
          <p:nvPr/>
        </p:nvCxnSpPr>
        <p:spPr>
          <a:xfrm>
            <a:off x="8170265" y="5495115"/>
            <a:ext cx="541095" cy="561010"/>
          </a:xfrm>
          <a:prstGeom prst="straightConnector1">
            <a:avLst/>
          </a:prstGeom>
          <a:ln w="50800">
            <a:solidFill>
              <a:srgbClr val="00762E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箭头连接符 115"/>
          <p:cNvCxnSpPr/>
          <p:nvPr/>
        </p:nvCxnSpPr>
        <p:spPr>
          <a:xfrm>
            <a:off x="8680364" y="6041229"/>
            <a:ext cx="232474" cy="608108"/>
          </a:xfrm>
          <a:prstGeom prst="straightConnector1">
            <a:avLst/>
          </a:prstGeom>
          <a:ln w="50800">
            <a:solidFill>
              <a:srgbClr val="00762E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箭头连接符 116"/>
          <p:cNvCxnSpPr/>
          <p:nvPr/>
        </p:nvCxnSpPr>
        <p:spPr>
          <a:xfrm flipV="1">
            <a:off x="8900359" y="6025439"/>
            <a:ext cx="234000" cy="608400"/>
          </a:xfrm>
          <a:prstGeom prst="straightConnector1">
            <a:avLst/>
          </a:prstGeom>
          <a:ln w="50800">
            <a:solidFill>
              <a:srgbClr val="00762E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箭头连接符 117"/>
          <p:cNvCxnSpPr/>
          <p:nvPr/>
        </p:nvCxnSpPr>
        <p:spPr>
          <a:xfrm flipV="1">
            <a:off x="8680364" y="4948452"/>
            <a:ext cx="870445" cy="1084500"/>
          </a:xfrm>
          <a:prstGeom prst="straightConnector1">
            <a:avLst/>
          </a:prstGeom>
          <a:ln w="50800">
            <a:solidFill>
              <a:srgbClr val="00762E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箭头连接符 118"/>
          <p:cNvCxnSpPr/>
          <p:nvPr/>
        </p:nvCxnSpPr>
        <p:spPr>
          <a:xfrm flipV="1">
            <a:off x="9131084" y="4960039"/>
            <a:ext cx="870445" cy="1084500"/>
          </a:xfrm>
          <a:prstGeom prst="straightConnector1">
            <a:avLst/>
          </a:prstGeom>
          <a:ln w="50800">
            <a:solidFill>
              <a:srgbClr val="00762E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箭头连接符 119"/>
          <p:cNvCxnSpPr/>
          <p:nvPr/>
        </p:nvCxnSpPr>
        <p:spPr>
          <a:xfrm flipV="1">
            <a:off x="5875172" y="4954058"/>
            <a:ext cx="4516890" cy="0"/>
          </a:xfrm>
          <a:prstGeom prst="straightConnector1">
            <a:avLst/>
          </a:prstGeom>
          <a:ln w="63500">
            <a:solidFill>
              <a:srgbClr val="CC00CC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线连接符 130"/>
          <p:cNvCxnSpPr/>
          <p:nvPr/>
        </p:nvCxnSpPr>
        <p:spPr>
          <a:xfrm>
            <a:off x="6569025" y="4220160"/>
            <a:ext cx="3056738" cy="0"/>
          </a:xfrm>
          <a:prstGeom prst="line">
            <a:avLst/>
          </a:prstGeom>
          <a:ln w="635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线连接符 131"/>
          <p:cNvCxnSpPr/>
          <p:nvPr/>
        </p:nvCxnSpPr>
        <p:spPr>
          <a:xfrm flipH="1" flipV="1">
            <a:off x="8107637" y="4244382"/>
            <a:ext cx="0" cy="2389457"/>
          </a:xfrm>
          <a:prstGeom prst="line">
            <a:avLst/>
          </a:prstGeom>
          <a:ln w="38100">
            <a:solidFill>
              <a:srgbClr val="00762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/>
              <p:cNvSpPr txBox="1"/>
              <p:nvPr/>
            </p:nvSpPr>
            <p:spPr>
              <a:xfrm>
                <a:off x="6215214" y="5215504"/>
                <a:ext cx="2596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34" name="文本框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214" y="5215504"/>
                <a:ext cx="259686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6190" r="-2381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直线箭头连接符 135"/>
          <p:cNvCxnSpPr/>
          <p:nvPr/>
        </p:nvCxnSpPr>
        <p:spPr>
          <a:xfrm flipH="1" flipV="1">
            <a:off x="8787121" y="4214342"/>
            <a:ext cx="1161030" cy="739956"/>
          </a:xfrm>
          <a:prstGeom prst="straightConnector1">
            <a:avLst/>
          </a:prstGeom>
          <a:ln w="50800">
            <a:solidFill>
              <a:srgbClr val="00762E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箭头连接符 136"/>
          <p:cNvCxnSpPr/>
          <p:nvPr/>
        </p:nvCxnSpPr>
        <p:spPr>
          <a:xfrm flipH="1" flipV="1">
            <a:off x="8771623" y="4217580"/>
            <a:ext cx="763690" cy="752216"/>
          </a:xfrm>
          <a:prstGeom prst="straightConnector1">
            <a:avLst/>
          </a:prstGeom>
          <a:ln w="50800">
            <a:solidFill>
              <a:srgbClr val="00762E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箭头连接符 142"/>
          <p:cNvCxnSpPr/>
          <p:nvPr/>
        </p:nvCxnSpPr>
        <p:spPr>
          <a:xfrm>
            <a:off x="9962709" y="4241265"/>
            <a:ext cx="0" cy="69552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/>
          <p:cNvCxnSpPr/>
          <p:nvPr/>
        </p:nvCxnSpPr>
        <p:spPr>
          <a:xfrm>
            <a:off x="9809548" y="4226530"/>
            <a:ext cx="313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本框 144"/>
              <p:cNvSpPr txBox="1"/>
              <p:nvPr/>
            </p:nvSpPr>
            <p:spPr>
              <a:xfrm>
                <a:off x="10009879" y="4376800"/>
                <a:ext cx="2580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𝒇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45" name="文本框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879" y="4376800"/>
                <a:ext cx="258084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38095" r="-40476" b="-32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椭圆 149"/>
          <p:cNvSpPr/>
          <p:nvPr/>
        </p:nvSpPr>
        <p:spPr>
          <a:xfrm>
            <a:off x="6508834" y="5425347"/>
            <a:ext cx="1917882" cy="89721"/>
          </a:xfrm>
          <a:prstGeom prst="ellipse">
            <a:avLst/>
          </a:prstGeom>
          <a:solidFill>
            <a:srgbClr val="CC00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1" name="直线箭头连接符 150"/>
          <p:cNvCxnSpPr/>
          <p:nvPr/>
        </p:nvCxnSpPr>
        <p:spPr>
          <a:xfrm>
            <a:off x="6648469" y="5507303"/>
            <a:ext cx="541095" cy="56101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箭头连接符 151"/>
          <p:cNvCxnSpPr/>
          <p:nvPr/>
        </p:nvCxnSpPr>
        <p:spPr>
          <a:xfrm>
            <a:off x="7158568" y="6053417"/>
            <a:ext cx="232474" cy="608108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箭头连接符 152"/>
          <p:cNvCxnSpPr/>
          <p:nvPr/>
        </p:nvCxnSpPr>
        <p:spPr>
          <a:xfrm flipV="1">
            <a:off x="7378563" y="6037627"/>
            <a:ext cx="234000" cy="6084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箭头连接符 153"/>
          <p:cNvCxnSpPr/>
          <p:nvPr/>
        </p:nvCxnSpPr>
        <p:spPr>
          <a:xfrm flipV="1">
            <a:off x="7158568" y="4960640"/>
            <a:ext cx="870445" cy="10845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箭头连接符 154"/>
          <p:cNvCxnSpPr/>
          <p:nvPr/>
        </p:nvCxnSpPr>
        <p:spPr>
          <a:xfrm flipV="1">
            <a:off x="7609288" y="4972227"/>
            <a:ext cx="870445" cy="10845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箭头连接符 155"/>
          <p:cNvCxnSpPr/>
          <p:nvPr/>
        </p:nvCxnSpPr>
        <p:spPr>
          <a:xfrm flipV="1">
            <a:off x="8489829" y="4202082"/>
            <a:ext cx="309600" cy="7488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箭头连接符 156"/>
          <p:cNvCxnSpPr/>
          <p:nvPr/>
        </p:nvCxnSpPr>
        <p:spPr>
          <a:xfrm flipV="1">
            <a:off x="8014184" y="4198772"/>
            <a:ext cx="792121" cy="751624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箭头连接符 157"/>
          <p:cNvCxnSpPr/>
          <p:nvPr/>
        </p:nvCxnSpPr>
        <p:spPr>
          <a:xfrm>
            <a:off x="7436297" y="5489225"/>
            <a:ext cx="541095" cy="56101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箭头连接符 158"/>
          <p:cNvCxnSpPr/>
          <p:nvPr/>
        </p:nvCxnSpPr>
        <p:spPr>
          <a:xfrm>
            <a:off x="7946396" y="6035339"/>
            <a:ext cx="232474" cy="608108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箭头连接符 159"/>
          <p:cNvCxnSpPr/>
          <p:nvPr/>
        </p:nvCxnSpPr>
        <p:spPr>
          <a:xfrm flipV="1">
            <a:off x="8166391" y="6019549"/>
            <a:ext cx="234000" cy="60840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箭头连接符 160"/>
          <p:cNvCxnSpPr/>
          <p:nvPr/>
        </p:nvCxnSpPr>
        <p:spPr>
          <a:xfrm flipV="1">
            <a:off x="7946396" y="4942562"/>
            <a:ext cx="870445" cy="108450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箭头连接符 161"/>
          <p:cNvCxnSpPr/>
          <p:nvPr/>
        </p:nvCxnSpPr>
        <p:spPr>
          <a:xfrm flipV="1">
            <a:off x="8397116" y="4954149"/>
            <a:ext cx="870445" cy="108450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箭头连接符 167"/>
          <p:cNvCxnSpPr/>
          <p:nvPr/>
        </p:nvCxnSpPr>
        <p:spPr>
          <a:xfrm flipH="1" flipV="1">
            <a:off x="8756127" y="4218436"/>
            <a:ext cx="525642" cy="734947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线箭头连接符 169"/>
          <p:cNvCxnSpPr/>
          <p:nvPr/>
        </p:nvCxnSpPr>
        <p:spPr>
          <a:xfrm flipH="1" flipV="1">
            <a:off x="8768984" y="4230242"/>
            <a:ext cx="37321" cy="716869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椭圆 97"/>
          <p:cNvSpPr/>
          <p:nvPr/>
        </p:nvSpPr>
        <p:spPr>
          <a:xfrm>
            <a:off x="2487929" y="5427912"/>
            <a:ext cx="144000" cy="144000"/>
          </a:xfrm>
          <a:prstGeom prst="ellipse">
            <a:avLst/>
          </a:prstGeom>
          <a:solidFill>
            <a:srgbClr val="CC00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/>
              <p:cNvSpPr txBox="1"/>
              <p:nvPr/>
            </p:nvSpPr>
            <p:spPr>
              <a:xfrm>
                <a:off x="2463310" y="5079732"/>
                <a:ext cx="2596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00" name="文本框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310" y="5079732"/>
                <a:ext cx="259686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23256" r="-23256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/>
              <p:cNvSpPr txBox="1"/>
              <p:nvPr/>
            </p:nvSpPr>
            <p:spPr>
              <a:xfrm>
                <a:off x="2781843" y="5314161"/>
                <a:ext cx="198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𝒊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843" y="5314161"/>
                <a:ext cx="198772" cy="369332"/>
              </a:xfrm>
              <a:prstGeom prst="rect">
                <a:avLst/>
              </a:prstGeom>
              <a:blipFill rotWithShape="0">
                <a:blip r:embed="rId19"/>
                <a:stretch>
                  <a:fillRect l="-30303" r="-33333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连接符 16"/>
          <p:cNvCxnSpPr/>
          <p:nvPr/>
        </p:nvCxnSpPr>
        <p:spPr>
          <a:xfrm flipH="1" flipV="1">
            <a:off x="2150569" y="4260091"/>
            <a:ext cx="603139" cy="693934"/>
          </a:xfrm>
          <a:prstGeom prst="line">
            <a:avLst/>
          </a:prstGeom>
          <a:ln w="317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/>
          <p:cNvCxnSpPr/>
          <p:nvPr/>
        </p:nvCxnSpPr>
        <p:spPr>
          <a:xfrm flipV="1">
            <a:off x="2737065" y="4279068"/>
            <a:ext cx="628017" cy="647734"/>
          </a:xfrm>
          <a:prstGeom prst="line">
            <a:avLst/>
          </a:prstGeom>
          <a:ln w="317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49" grpId="0"/>
      <p:bldP spid="50" grpId="0" animBg="1"/>
      <p:bldP spid="73" grpId="0" animBg="1"/>
      <p:bldP spid="76" grpId="0" animBg="1"/>
      <p:bldP spid="77" grpId="0"/>
      <p:bldP spid="106" grpId="0" animBg="1"/>
      <p:bldP spid="107" grpId="0" animBg="1"/>
      <p:bldP spid="113" grpId="0"/>
      <p:bldP spid="114" grpId="0" animBg="1"/>
      <p:bldP spid="134" grpId="0"/>
      <p:bldP spid="145" grpId="0"/>
      <p:bldP spid="150" grpId="0" animBg="1"/>
      <p:bldP spid="98" grpId="0" animBg="1"/>
      <p:bldP spid="100" grpId="0"/>
      <p:bldP spid="10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668023" y="2770866"/>
            <a:ext cx="3311980" cy="208536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5996" y="397403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6).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条纹宽度</a:t>
            </a:r>
          </a:p>
        </p:txBody>
      </p:sp>
      <p:cxnSp>
        <p:nvCxnSpPr>
          <p:cNvPr id="3" name="直线连接符 2"/>
          <p:cNvCxnSpPr/>
          <p:nvPr/>
        </p:nvCxnSpPr>
        <p:spPr>
          <a:xfrm>
            <a:off x="6751567" y="2642171"/>
            <a:ext cx="0" cy="64967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连接符 3"/>
          <p:cNvCxnSpPr/>
          <p:nvPr/>
        </p:nvCxnSpPr>
        <p:spPr>
          <a:xfrm>
            <a:off x="6751567" y="4313876"/>
            <a:ext cx="0" cy="64967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9228406" y="2090625"/>
            <a:ext cx="0" cy="3437465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 flipV="1">
            <a:off x="6752597" y="3809357"/>
            <a:ext cx="2475809" cy="1"/>
          </a:xfrm>
          <a:prstGeom prst="line">
            <a:avLst/>
          </a:prstGeom>
          <a:ln w="38100">
            <a:solidFill>
              <a:srgbClr val="CC00CC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5450544" y="3314428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5464612" y="3804451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5450544" y="4308969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>
            <a:off x="7427742" y="2558409"/>
            <a:ext cx="0" cy="2491891"/>
          </a:xfrm>
          <a:prstGeom prst="straightConnector1">
            <a:avLst/>
          </a:prstGeom>
          <a:ln w="50800">
            <a:solidFill>
              <a:srgbClr val="FF00FF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064353" y="498852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SimHei" charset="-122"/>
                <a:ea typeface="SimHei" charset="-122"/>
                <a:cs typeface="SimHei" charset="-122"/>
              </a:rPr>
              <a:t>衍射屏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6326952" y="3291845"/>
            <a:ext cx="360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>
            <a:off x="6312884" y="4313876"/>
            <a:ext cx="360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>
            <a:off x="6498346" y="3291845"/>
            <a:ext cx="0" cy="1022031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6345676" y="3602535"/>
                <a:ext cx="2837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𝒂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676" y="3602535"/>
                <a:ext cx="28373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638" r="-10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6973858" y="20647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SimHei" charset="-122"/>
                <a:ea typeface="SimHei" charset="-122"/>
                <a:cs typeface="SimHei" charset="-122"/>
              </a:rPr>
              <a:t>透镜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636320" y="151819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SimHei" charset="-122"/>
                <a:ea typeface="SimHei" charset="-122"/>
                <a:cs typeface="SimHei" charset="-122"/>
              </a:rPr>
              <a:t>观测屏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26" name="直线箭头连接符 25"/>
          <p:cNvCxnSpPr/>
          <p:nvPr/>
        </p:nvCxnSpPr>
        <p:spPr>
          <a:xfrm>
            <a:off x="9256542" y="3806337"/>
            <a:ext cx="2391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1408287" y="3865340"/>
                <a:ext cx="219611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𝑰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8287" y="3865340"/>
                <a:ext cx="21961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7778" r="-27778" b="-491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箭头连接符 29"/>
          <p:cNvCxnSpPr/>
          <p:nvPr/>
        </p:nvCxnSpPr>
        <p:spPr>
          <a:xfrm flipH="1" flipV="1">
            <a:off x="7425263" y="4727472"/>
            <a:ext cx="1799168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8185846" y="4556874"/>
                <a:ext cx="25808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𝒇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846" y="4556874"/>
                <a:ext cx="25808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0476" r="-38095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/>
          <p:cNvSpPr txBox="1"/>
          <p:nvPr/>
        </p:nvSpPr>
        <p:spPr>
          <a:xfrm>
            <a:off x="452480" y="210824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通常情况下：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8185846" y="527572"/>
                <a:ext cx="2537105" cy="4924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846" y="527572"/>
                <a:ext cx="2537105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/>
          <p:cNvSpPr txBox="1"/>
          <p:nvPr/>
        </p:nvSpPr>
        <p:spPr>
          <a:xfrm>
            <a:off x="5879314" y="48461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暗纹条件：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55996" y="999686"/>
            <a:ext cx="46987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定义相邻暗纹的角距离为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其间明纹的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角宽度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3029018" y="2146083"/>
                <a:ext cx="116512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≫</m:t>
                      </m:r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018" y="2146083"/>
                <a:ext cx="1165127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/>
          <p:cNvSpPr txBox="1"/>
          <p:nvPr/>
        </p:nvSpPr>
        <p:spPr>
          <a:xfrm>
            <a:off x="455996" y="319145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主极大明纹</a:t>
            </a:r>
            <a:r>
              <a:rPr lang="zh-CN" altLang="en-US" sz="3200" b="1">
                <a:latin typeface="SimHei" charset="-122"/>
                <a:ea typeface="SimHei" charset="-122"/>
                <a:cs typeface="SimHei" charset="-122"/>
              </a:rPr>
              <a:t>角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宽度：</a:t>
            </a:r>
          </a:p>
        </p:txBody>
      </p:sp>
      <p:cxnSp>
        <p:nvCxnSpPr>
          <p:cNvPr id="41" name="直线箭头连接符 40"/>
          <p:cNvCxnSpPr/>
          <p:nvPr/>
        </p:nvCxnSpPr>
        <p:spPr>
          <a:xfrm flipV="1">
            <a:off x="7426498" y="3272223"/>
            <a:ext cx="1783865" cy="529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7429351" y="3826402"/>
            <a:ext cx="1785600" cy="529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9255047" y="3820144"/>
                <a:ext cx="310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047" y="3820144"/>
                <a:ext cx="31098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9608" r="-21569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任意形状 45"/>
          <p:cNvSpPr/>
          <p:nvPr/>
        </p:nvSpPr>
        <p:spPr>
          <a:xfrm>
            <a:off x="8135032" y="3572335"/>
            <a:ext cx="70338" cy="239150"/>
          </a:xfrm>
          <a:custGeom>
            <a:avLst/>
            <a:gdLst>
              <a:gd name="connsiteX0" fmla="*/ 0 w 70338"/>
              <a:gd name="connsiteY0" fmla="*/ 0 h 239150"/>
              <a:gd name="connsiteX1" fmla="*/ 56271 w 70338"/>
              <a:gd name="connsiteY1" fmla="*/ 126609 h 239150"/>
              <a:gd name="connsiteX2" fmla="*/ 70338 w 70338"/>
              <a:gd name="connsiteY2" fmla="*/ 239150 h 23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38" h="239150">
                <a:moveTo>
                  <a:pt x="0" y="0"/>
                </a:moveTo>
                <a:cubicBezTo>
                  <a:pt x="22274" y="43375"/>
                  <a:pt x="44548" y="86751"/>
                  <a:pt x="56271" y="126609"/>
                </a:cubicBezTo>
                <a:cubicBezTo>
                  <a:pt x="67994" y="166467"/>
                  <a:pt x="70338" y="239150"/>
                  <a:pt x="70338" y="239150"/>
                </a:cubicBez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8291201" y="3496736"/>
                <a:ext cx="424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201" y="3496736"/>
                <a:ext cx="42473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5714" r="-428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1600417" y="2693749"/>
                <a:ext cx="1715150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417" y="2693749"/>
                <a:ext cx="1715150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1166563" y="3779121"/>
                <a:ext cx="2904962" cy="93519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563" y="3779121"/>
                <a:ext cx="2904962" cy="93519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49"/>
          <p:cNvSpPr txBox="1"/>
          <p:nvPr/>
        </p:nvSpPr>
        <p:spPr>
          <a:xfrm>
            <a:off x="452480" y="47651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latin typeface="SimHei" charset="-122"/>
                <a:ea typeface="SimHei" charset="-122"/>
                <a:cs typeface="SimHei" charset="-122"/>
              </a:rPr>
              <a:t>线宽度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</a:t>
            </a:r>
          </a:p>
        </p:txBody>
      </p:sp>
      <p:cxnSp>
        <p:nvCxnSpPr>
          <p:cNvPr id="51" name="直线连接符 50"/>
          <p:cNvCxnSpPr/>
          <p:nvPr/>
        </p:nvCxnSpPr>
        <p:spPr>
          <a:xfrm>
            <a:off x="9645523" y="3277777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/>
          <p:cNvCxnSpPr/>
          <p:nvPr/>
        </p:nvCxnSpPr>
        <p:spPr>
          <a:xfrm>
            <a:off x="9631455" y="4356080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/>
          <p:nvPr/>
        </p:nvCxnSpPr>
        <p:spPr>
          <a:xfrm flipH="1">
            <a:off x="9819250" y="3277776"/>
            <a:ext cx="0" cy="1080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9593907" y="3630671"/>
                <a:ext cx="59304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907" y="3630671"/>
                <a:ext cx="593047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1340" r="-4124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2152428" y="4859599"/>
                <a:ext cx="286456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428" y="4859599"/>
                <a:ext cx="2864567" cy="49244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2906892" y="5452379"/>
                <a:ext cx="2603213" cy="9362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892" y="5452379"/>
                <a:ext cx="2603213" cy="93621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任意形状 57"/>
          <p:cNvSpPr/>
          <p:nvPr/>
        </p:nvSpPr>
        <p:spPr>
          <a:xfrm>
            <a:off x="7948246" y="3643532"/>
            <a:ext cx="56729" cy="351693"/>
          </a:xfrm>
          <a:custGeom>
            <a:avLst/>
            <a:gdLst>
              <a:gd name="connsiteX0" fmla="*/ 0 w 56729"/>
              <a:gd name="connsiteY0" fmla="*/ 0 h 351693"/>
              <a:gd name="connsiteX1" fmla="*/ 56271 w 56729"/>
              <a:gd name="connsiteY1" fmla="*/ 168813 h 351693"/>
              <a:gd name="connsiteX2" fmla="*/ 28135 w 56729"/>
              <a:gd name="connsiteY2" fmla="*/ 351693 h 351693"/>
              <a:gd name="connsiteX3" fmla="*/ 28135 w 56729"/>
              <a:gd name="connsiteY3" fmla="*/ 351693 h 35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29" h="351693">
                <a:moveTo>
                  <a:pt x="0" y="0"/>
                </a:moveTo>
                <a:cubicBezTo>
                  <a:pt x="25791" y="55099"/>
                  <a:pt x="51582" y="110198"/>
                  <a:pt x="56271" y="168813"/>
                </a:cubicBezTo>
                <a:cubicBezTo>
                  <a:pt x="60960" y="227429"/>
                  <a:pt x="28135" y="351693"/>
                  <a:pt x="28135" y="351693"/>
                </a:cubicBezTo>
                <a:lnTo>
                  <a:pt x="28135" y="351693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7527558" y="4017065"/>
                <a:ext cx="60747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558" y="4017065"/>
                <a:ext cx="607474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11111" r="-4040" b="-1475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89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/>
      <p:bldP spid="38" grpId="0"/>
      <p:bldP spid="39" grpId="0"/>
      <p:bldP spid="40" grpId="0"/>
      <p:bldP spid="46" grpId="0" animBg="1"/>
      <p:bldP spid="47" grpId="0"/>
      <p:bldP spid="48" grpId="0"/>
      <p:bldP spid="49" grpId="0"/>
      <p:bldP spid="50" grpId="0"/>
      <p:bldP spid="54" grpId="0" animBg="1"/>
      <p:bldP spid="56" grpId="0"/>
      <p:bldP spid="57" grpId="0"/>
      <p:bldP spid="58" grpId="0" animBg="1"/>
      <p:bldP spid="5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808702" y="2770866"/>
            <a:ext cx="3311980" cy="2085366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6892246" y="2642171"/>
            <a:ext cx="0" cy="64967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连接符 3"/>
          <p:cNvCxnSpPr/>
          <p:nvPr/>
        </p:nvCxnSpPr>
        <p:spPr>
          <a:xfrm>
            <a:off x="6892246" y="4313876"/>
            <a:ext cx="0" cy="64967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>
            <a:off x="9369085" y="2090625"/>
            <a:ext cx="0" cy="3437465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 flipV="1">
            <a:off x="6893276" y="3809357"/>
            <a:ext cx="2475809" cy="1"/>
          </a:xfrm>
          <a:prstGeom prst="line">
            <a:avLst/>
          </a:prstGeom>
          <a:ln w="38100">
            <a:solidFill>
              <a:srgbClr val="CC00CC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>
            <a:off x="5591223" y="3314428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5605291" y="3804451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5591223" y="4308969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7568421" y="2558409"/>
            <a:ext cx="0" cy="2491891"/>
          </a:xfrm>
          <a:prstGeom prst="straightConnector1">
            <a:avLst/>
          </a:prstGeom>
          <a:ln w="50800">
            <a:solidFill>
              <a:srgbClr val="FF00FF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205032" y="498852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SimHei" charset="-122"/>
                <a:ea typeface="SimHei" charset="-122"/>
                <a:cs typeface="SimHei" charset="-122"/>
              </a:rPr>
              <a:t>衍射屏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2" name="直线连接符 11"/>
          <p:cNvCxnSpPr/>
          <p:nvPr/>
        </p:nvCxnSpPr>
        <p:spPr>
          <a:xfrm>
            <a:off x="6467631" y="3291845"/>
            <a:ext cx="360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6453563" y="4313876"/>
            <a:ext cx="360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6639025" y="3291845"/>
            <a:ext cx="0" cy="1022031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486355" y="3602535"/>
                <a:ext cx="2837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𝒂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355" y="3602535"/>
                <a:ext cx="28373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638" r="-10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7114537" y="20647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SimHei" charset="-122"/>
                <a:ea typeface="SimHei" charset="-122"/>
                <a:cs typeface="SimHei" charset="-122"/>
              </a:rPr>
              <a:t>透镜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776999" y="151819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SimHei" charset="-122"/>
                <a:ea typeface="SimHei" charset="-122"/>
                <a:cs typeface="SimHei" charset="-122"/>
              </a:rPr>
              <a:t>观测屏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8" name="直线箭头连接符 17"/>
          <p:cNvCxnSpPr/>
          <p:nvPr/>
        </p:nvCxnSpPr>
        <p:spPr>
          <a:xfrm>
            <a:off x="9397221" y="3806337"/>
            <a:ext cx="2391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1548966" y="3865340"/>
                <a:ext cx="219611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𝑰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966" y="3865340"/>
                <a:ext cx="21961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7778" r="-27778" b="-491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线箭头连接符 19"/>
          <p:cNvCxnSpPr/>
          <p:nvPr/>
        </p:nvCxnSpPr>
        <p:spPr>
          <a:xfrm flipH="1" flipV="1">
            <a:off x="7565942" y="4727472"/>
            <a:ext cx="1799168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8326525" y="4556874"/>
                <a:ext cx="25808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𝒇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525" y="4556874"/>
                <a:ext cx="25808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0476" r="-38095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8326525" y="527572"/>
                <a:ext cx="2537105" cy="4924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525" y="527572"/>
                <a:ext cx="2537105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6019993" y="48461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暗纹条件：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24" name="直线箭头连接符 23"/>
          <p:cNvCxnSpPr/>
          <p:nvPr/>
        </p:nvCxnSpPr>
        <p:spPr>
          <a:xfrm flipV="1">
            <a:off x="7567177" y="3272223"/>
            <a:ext cx="1783865" cy="529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7570030" y="3826402"/>
            <a:ext cx="1785600" cy="529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9395726" y="3820144"/>
                <a:ext cx="310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5726" y="3820144"/>
                <a:ext cx="310983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9608" r="-21569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任意形状 26"/>
          <p:cNvSpPr/>
          <p:nvPr/>
        </p:nvSpPr>
        <p:spPr>
          <a:xfrm>
            <a:off x="8275711" y="3572335"/>
            <a:ext cx="70338" cy="239150"/>
          </a:xfrm>
          <a:custGeom>
            <a:avLst/>
            <a:gdLst>
              <a:gd name="connsiteX0" fmla="*/ 0 w 70338"/>
              <a:gd name="connsiteY0" fmla="*/ 0 h 239150"/>
              <a:gd name="connsiteX1" fmla="*/ 56271 w 70338"/>
              <a:gd name="connsiteY1" fmla="*/ 126609 h 239150"/>
              <a:gd name="connsiteX2" fmla="*/ 70338 w 70338"/>
              <a:gd name="connsiteY2" fmla="*/ 239150 h 23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38" h="239150">
                <a:moveTo>
                  <a:pt x="0" y="0"/>
                </a:moveTo>
                <a:cubicBezTo>
                  <a:pt x="22274" y="43375"/>
                  <a:pt x="44548" y="86751"/>
                  <a:pt x="56271" y="126609"/>
                </a:cubicBezTo>
                <a:cubicBezTo>
                  <a:pt x="67994" y="166467"/>
                  <a:pt x="70338" y="239150"/>
                  <a:pt x="70338" y="239150"/>
                </a:cubicBez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8431880" y="3496736"/>
                <a:ext cx="424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880" y="3496736"/>
                <a:ext cx="42473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5714" r="-428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线连接符 28"/>
          <p:cNvCxnSpPr/>
          <p:nvPr/>
        </p:nvCxnSpPr>
        <p:spPr>
          <a:xfrm>
            <a:off x="9786202" y="3277777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/>
          <p:cNvCxnSpPr/>
          <p:nvPr/>
        </p:nvCxnSpPr>
        <p:spPr>
          <a:xfrm>
            <a:off x="9772134" y="4356080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 flipH="1">
            <a:off x="9959929" y="3277776"/>
            <a:ext cx="0" cy="1080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9748654" y="3630671"/>
                <a:ext cx="59304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654" y="3630671"/>
                <a:ext cx="593047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0309" r="-4124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/>
          <p:cNvCxnSpPr/>
          <p:nvPr/>
        </p:nvCxnSpPr>
        <p:spPr>
          <a:xfrm flipV="1">
            <a:off x="7553110" y="2686808"/>
            <a:ext cx="1797932" cy="11121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任意形状 35"/>
          <p:cNvSpPr/>
          <p:nvPr/>
        </p:nvSpPr>
        <p:spPr>
          <a:xfrm>
            <a:off x="8287434" y="3344904"/>
            <a:ext cx="70338" cy="239150"/>
          </a:xfrm>
          <a:custGeom>
            <a:avLst/>
            <a:gdLst>
              <a:gd name="connsiteX0" fmla="*/ 0 w 70338"/>
              <a:gd name="connsiteY0" fmla="*/ 0 h 239150"/>
              <a:gd name="connsiteX1" fmla="*/ 56271 w 70338"/>
              <a:gd name="connsiteY1" fmla="*/ 126609 h 239150"/>
              <a:gd name="connsiteX2" fmla="*/ 70338 w 70338"/>
              <a:gd name="connsiteY2" fmla="*/ 239150 h 23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38" h="239150">
                <a:moveTo>
                  <a:pt x="0" y="0"/>
                </a:moveTo>
                <a:cubicBezTo>
                  <a:pt x="22274" y="43375"/>
                  <a:pt x="44548" y="86751"/>
                  <a:pt x="56271" y="126609"/>
                </a:cubicBezTo>
                <a:cubicBezTo>
                  <a:pt x="67994" y="166467"/>
                  <a:pt x="70338" y="239150"/>
                  <a:pt x="70338" y="239150"/>
                </a:cubicBez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8091909" y="2889473"/>
                <a:ext cx="4600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909" y="2889473"/>
                <a:ext cx="460062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3158" r="-13158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连接符 37"/>
          <p:cNvCxnSpPr/>
          <p:nvPr/>
        </p:nvCxnSpPr>
        <p:spPr>
          <a:xfrm>
            <a:off x="9776790" y="2686808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 flipH="1">
            <a:off x="9953219" y="2714854"/>
            <a:ext cx="0" cy="540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10013598" y="2798334"/>
                <a:ext cx="5930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598" y="2798334"/>
                <a:ext cx="593047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1340" r="-4124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/>
          <p:cNvSpPr txBox="1"/>
          <p:nvPr/>
        </p:nvSpPr>
        <p:spPr>
          <a:xfrm>
            <a:off x="455997" y="35083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次极大明纹</a:t>
            </a:r>
            <a:r>
              <a:rPr lang="zh-CN" altLang="en-US" sz="3200" b="1">
                <a:latin typeface="SimHei" charset="-122"/>
                <a:ea typeface="SimHei" charset="-122"/>
                <a:cs typeface="SimHei" charset="-122"/>
              </a:rPr>
              <a:t>角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宽度：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811724" y="943090"/>
                <a:ext cx="3810081" cy="93519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24" y="943090"/>
                <a:ext cx="3810081" cy="93519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4635226" y="943090"/>
                <a:ext cx="1184235" cy="92615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kumimoji="1" lang="en-US" altLang="zh-CN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26" y="943090"/>
                <a:ext cx="1184235" cy="92615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任意形状 44"/>
          <p:cNvSpPr/>
          <p:nvPr/>
        </p:nvSpPr>
        <p:spPr>
          <a:xfrm>
            <a:off x="8032654" y="3643532"/>
            <a:ext cx="56729" cy="351693"/>
          </a:xfrm>
          <a:custGeom>
            <a:avLst/>
            <a:gdLst>
              <a:gd name="connsiteX0" fmla="*/ 0 w 56729"/>
              <a:gd name="connsiteY0" fmla="*/ 0 h 351693"/>
              <a:gd name="connsiteX1" fmla="*/ 56271 w 56729"/>
              <a:gd name="connsiteY1" fmla="*/ 168813 h 351693"/>
              <a:gd name="connsiteX2" fmla="*/ 28135 w 56729"/>
              <a:gd name="connsiteY2" fmla="*/ 351693 h 351693"/>
              <a:gd name="connsiteX3" fmla="*/ 28135 w 56729"/>
              <a:gd name="connsiteY3" fmla="*/ 351693 h 35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29" h="351693">
                <a:moveTo>
                  <a:pt x="0" y="0"/>
                </a:moveTo>
                <a:cubicBezTo>
                  <a:pt x="25791" y="55099"/>
                  <a:pt x="51582" y="110198"/>
                  <a:pt x="56271" y="168813"/>
                </a:cubicBezTo>
                <a:cubicBezTo>
                  <a:pt x="60960" y="227429"/>
                  <a:pt x="28135" y="351693"/>
                  <a:pt x="28135" y="351693"/>
                </a:cubicBezTo>
                <a:lnTo>
                  <a:pt x="28135" y="351693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7597898" y="4017065"/>
                <a:ext cx="60747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898" y="4017065"/>
                <a:ext cx="607474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0000" r="-3000" b="-1475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本框 46"/>
          <p:cNvSpPr txBox="1"/>
          <p:nvPr/>
        </p:nvSpPr>
        <p:spPr>
          <a:xfrm>
            <a:off x="455997" y="183703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线宽度：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1137928" y="2434482"/>
                <a:ext cx="2942536" cy="9362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den>
                      </m:f>
                      <m:r>
                        <a:rPr kumimoji="1" lang="en-US" altLang="zh-CN" sz="32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928" y="2434482"/>
                <a:ext cx="2942536" cy="93621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/>
          <p:cNvSpPr txBox="1"/>
          <p:nvPr/>
        </p:nvSpPr>
        <p:spPr>
          <a:xfrm>
            <a:off x="460619" y="3437381"/>
            <a:ext cx="46987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各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次极大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的宽度相等，均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等于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主极大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宽度的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一半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454442" y="468302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波长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对宽度</a:t>
            </a:r>
            <a:r>
              <a:rPr lang="zh-CN" altLang="en-US" sz="32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的影响：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1386307" y="5337740"/>
                <a:ext cx="1515223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307" y="5337740"/>
                <a:ext cx="1515223" cy="49244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本框 51"/>
          <p:cNvSpPr txBox="1"/>
          <p:nvPr/>
        </p:nvSpPr>
        <p:spPr>
          <a:xfrm>
            <a:off x="1056893" y="5871992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白光的衍射条纹为彩色</a:t>
            </a:r>
          </a:p>
        </p:txBody>
      </p:sp>
    </p:spTree>
    <p:extLst>
      <p:ext uri="{BB962C8B-B14F-4D97-AF65-F5344CB8AC3E}">
        <p14:creationId xmlns:p14="http://schemas.microsoft.com/office/powerpoint/2010/main" val="23187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41" grpId="0"/>
      <p:bldP spid="42" grpId="0"/>
      <p:bldP spid="43" grpId="0"/>
      <p:bldP spid="44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997" y="350832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7).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缝宽对衍射图样的影响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500254" y="44188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主极大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733475" y="44188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次极大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0172554" y="273067"/>
                <a:ext cx="1549462" cy="93519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554" y="273067"/>
                <a:ext cx="1549462" cy="9351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908671" y="273067"/>
                <a:ext cx="1746054" cy="93519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671" y="273067"/>
                <a:ext cx="1746054" cy="93519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3" name="Group 2"/>
          <p:cNvGrpSpPr>
            <a:grpSpLocks/>
          </p:cNvGrpSpPr>
          <p:nvPr/>
        </p:nvGrpSpPr>
        <p:grpSpPr bwMode="auto">
          <a:xfrm>
            <a:off x="7612978" y="2481658"/>
            <a:ext cx="2895600" cy="990600"/>
            <a:chOff x="3936" y="1488"/>
            <a:chExt cx="1824" cy="624"/>
          </a:xfrm>
        </p:grpSpPr>
        <p:grpSp>
          <p:nvGrpSpPr>
            <p:cNvPr id="134" name="Group 3"/>
            <p:cNvGrpSpPr>
              <a:grpSpLocks/>
            </p:cNvGrpSpPr>
            <p:nvPr/>
          </p:nvGrpSpPr>
          <p:grpSpPr bwMode="auto">
            <a:xfrm>
              <a:off x="3936" y="1584"/>
              <a:ext cx="1653" cy="528"/>
              <a:chOff x="3984" y="1344"/>
              <a:chExt cx="1605" cy="528"/>
            </a:xfrm>
          </p:grpSpPr>
          <p:sp>
            <p:nvSpPr>
              <p:cNvPr id="138" name="Rectangle 4"/>
              <p:cNvSpPr>
                <a:spLocks noChangeArrowheads="1"/>
              </p:cNvSpPr>
              <p:nvPr/>
            </p:nvSpPr>
            <p:spPr bwMode="auto">
              <a:xfrm>
                <a:off x="3984" y="1344"/>
                <a:ext cx="1605" cy="48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9" name="Rectangle 5"/>
              <p:cNvSpPr>
                <a:spLocks noChangeArrowheads="1"/>
              </p:cNvSpPr>
              <p:nvPr/>
            </p:nvSpPr>
            <p:spPr bwMode="auto">
              <a:xfrm>
                <a:off x="3984" y="1344"/>
                <a:ext cx="1605" cy="48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0" name="Freeform 6"/>
              <p:cNvSpPr>
                <a:spLocks/>
              </p:cNvSpPr>
              <p:nvPr/>
            </p:nvSpPr>
            <p:spPr bwMode="auto">
              <a:xfrm>
                <a:off x="4021" y="1772"/>
                <a:ext cx="73" cy="32"/>
              </a:xfrm>
              <a:custGeom>
                <a:avLst/>
                <a:gdLst>
                  <a:gd name="T0" fmla="*/ 0 w 73"/>
                  <a:gd name="T1" fmla="*/ 32 h 32"/>
                  <a:gd name="T2" fmla="*/ 0 w 73"/>
                  <a:gd name="T3" fmla="*/ 32 h 32"/>
                  <a:gd name="T4" fmla="*/ 0 w 73"/>
                  <a:gd name="T5" fmla="*/ 32 h 32"/>
                  <a:gd name="T6" fmla="*/ 9 w 73"/>
                  <a:gd name="T7" fmla="*/ 32 h 32"/>
                  <a:gd name="T8" fmla="*/ 9 w 73"/>
                  <a:gd name="T9" fmla="*/ 32 h 32"/>
                  <a:gd name="T10" fmla="*/ 9 w 73"/>
                  <a:gd name="T11" fmla="*/ 32 h 32"/>
                  <a:gd name="T12" fmla="*/ 9 w 73"/>
                  <a:gd name="T13" fmla="*/ 27 h 32"/>
                  <a:gd name="T14" fmla="*/ 9 w 73"/>
                  <a:gd name="T15" fmla="*/ 27 h 32"/>
                  <a:gd name="T16" fmla="*/ 9 w 73"/>
                  <a:gd name="T17" fmla="*/ 27 h 32"/>
                  <a:gd name="T18" fmla="*/ 9 w 73"/>
                  <a:gd name="T19" fmla="*/ 27 h 32"/>
                  <a:gd name="T20" fmla="*/ 18 w 73"/>
                  <a:gd name="T21" fmla="*/ 27 h 32"/>
                  <a:gd name="T22" fmla="*/ 18 w 73"/>
                  <a:gd name="T23" fmla="*/ 27 h 32"/>
                  <a:gd name="T24" fmla="*/ 18 w 73"/>
                  <a:gd name="T25" fmla="*/ 27 h 32"/>
                  <a:gd name="T26" fmla="*/ 18 w 73"/>
                  <a:gd name="T27" fmla="*/ 23 h 32"/>
                  <a:gd name="T28" fmla="*/ 18 w 73"/>
                  <a:gd name="T29" fmla="*/ 23 h 32"/>
                  <a:gd name="T30" fmla="*/ 18 w 73"/>
                  <a:gd name="T31" fmla="*/ 23 h 32"/>
                  <a:gd name="T32" fmla="*/ 27 w 73"/>
                  <a:gd name="T33" fmla="*/ 23 h 32"/>
                  <a:gd name="T34" fmla="*/ 27 w 73"/>
                  <a:gd name="T35" fmla="*/ 23 h 32"/>
                  <a:gd name="T36" fmla="*/ 27 w 73"/>
                  <a:gd name="T37" fmla="*/ 23 h 32"/>
                  <a:gd name="T38" fmla="*/ 27 w 73"/>
                  <a:gd name="T39" fmla="*/ 23 h 32"/>
                  <a:gd name="T40" fmla="*/ 27 w 73"/>
                  <a:gd name="T41" fmla="*/ 18 h 32"/>
                  <a:gd name="T42" fmla="*/ 27 w 73"/>
                  <a:gd name="T43" fmla="*/ 18 h 32"/>
                  <a:gd name="T44" fmla="*/ 36 w 73"/>
                  <a:gd name="T45" fmla="*/ 18 h 32"/>
                  <a:gd name="T46" fmla="*/ 36 w 73"/>
                  <a:gd name="T47" fmla="*/ 18 h 32"/>
                  <a:gd name="T48" fmla="*/ 36 w 73"/>
                  <a:gd name="T49" fmla="*/ 18 h 32"/>
                  <a:gd name="T50" fmla="*/ 36 w 73"/>
                  <a:gd name="T51" fmla="*/ 18 h 32"/>
                  <a:gd name="T52" fmla="*/ 36 w 73"/>
                  <a:gd name="T53" fmla="*/ 14 h 32"/>
                  <a:gd name="T54" fmla="*/ 36 w 73"/>
                  <a:gd name="T55" fmla="*/ 14 h 32"/>
                  <a:gd name="T56" fmla="*/ 46 w 73"/>
                  <a:gd name="T57" fmla="*/ 14 h 32"/>
                  <a:gd name="T58" fmla="*/ 46 w 73"/>
                  <a:gd name="T59" fmla="*/ 14 h 32"/>
                  <a:gd name="T60" fmla="*/ 46 w 73"/>
                  <a:gd name="T61" fmla="*/ 14 h 32"/>
                  <a:gd name="T62" fmla="*/ 46 w 73"/>
                  <a:gd name="T63" fmla="*/ 14 h 32"/>
                  <a:gd name="T64" fmla="*/ 46 w 73"/>
                  <a:gd name="T65" fmla="*/ 9 h 32"/>
                  <a:gd name="T66" fmla="*/ 46 w 73"/>
                  <a:gd name="T67" fmla="*/ 9 h 32"/>
                  <a:gd name="T68" fmla="*/ 55 w 73"/>
                  <a:gd name="T69" fmla="*/ 9 h 32"/>
                  <a:gd name="T70" fmla="*/ 55 w 73"/>
                  <a:gd name="T71" fmla="*/ 9 h 32"/>
                  <a:gd name="T72" fmla="*/ 55 w 73"/>
                  <a:gd name="T73" fmla="*/ 9 h 32"/>
                  <a:gd name="T74" fmla="*/ 55 w 73"/>
                  <a:gd name="T75" fmla="*/ 9 h 32"/>
                  <a:gd name="T76" fmla="*/ 55 w 73"/>
                  <a:gd name="T77" fmla="*/ 5 h 32"/>
                  <a:gd name="T78" fmla="*/ 55 w 73"/>
                  <a:gd name="T79" fmla="*/ 5 h 32"/>
                  <a:gd name="T80" fmla="*/ 64 w 73"/>
                  <a:gd name="T81" fmla="*/ 5 h 32"/>
                  <a:gd name="T82" fmla="*/ 64 w 73"/>
                  <a:gd name="T83" fmla="*/ 5 h 32"/>
                  <a:gd name="T84" fmla="*/ 64 w 73"/>
                  <a:gd name="T85" fmla="*/ 5 h 32"/>
                  <a:gd name="T86" fmla="*/ 64 w 73"/>
                  <a:gd name="T87" fmla="*/ 5 h 32"/>
                  <a:gd name="T88" fmla="*/ 64 w 73"/>
                  <a:gd name="T89" fmla="*/ 5 h 32"/>
                  <a:gd name="T90" fmla="*/ 64 w 73"/>
                  <a:gd name="T91" fmla="*/ 0 h 32"/>
                  <a:gd name="T92" fmla="*/ 73 w 73"/>
                  <a:gd name="T93" fmla="*/ 0 h 32"/>
                  <a:gd name="T94" fmla="*/ 73 w 73"/>
                  <a:gd name="T95" fmla="*/ 0 h 32"/>
                  <a:gd name="T96" fmla="*/ 73 w 73"/>
                  <a:gd name="T97" fmla="*/ 0 h 32"/>
                  <a:gd name="T98" fmla="*/ 73 w 73"/>
                  <a:gd name="T99" fmla="*/ 0 h 3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73" h="32">
                    <a:moveTo>
                      <a:pt x="0" y="32"/>
                    </a:moveTo>
                    <a:lnTo>
                      <a:pt x="0" y="32"/>
                    </a:lnTo>
                    <a:lnTo>
                      <a:pt x="9" y="32"/>
                    </a:lnTo>
                    <a:lnTo>
                      <a:pt x="9" y="27"/>
                    </a:lnTo>
                    <a:lnTo>
                      <a:pt x="18" y="27"/>
                    </a:lnTo>
                    <a:lnTo>
                      <a:pt x="18" y="23"/>
                    </a:lnTo>
                    <a:lnTo>
                      <a:pt x="27" y="23"/>
                    </a:lnTo>
                    <a:lnTo>
                      <a:pt x="27" y="18"/>
                    </a:lnTo>
                    <a:lnTo>
                      <a:pt x="36" y="18"/>
                    </a:lnTo>
                    <a:lnTo>
                      <a:pt x="36" y="14"/>
                    </a:lnTo>
                    <a:lnTo>
                      <a:pt x="46" y="14"/>
                    </a:lnTo>
                    <a:lnTo>
                      <a:pt x="46" y="9"/>
                    </a:lnTo>
                    <a:lnTo>
                      <a:pt x="55" y="9"/>
                    </a:lnTo>
                    <a:lnTo>
                      <a:pt x="55" y="5"/>
                    </a:lnTo>
                    <a:lnTo>
                      <a:pt x="64" y="5"/>
                    </a:lnTo>
                    <a:lnTo>
                      <a:pt x="64" y="0"/>
                    </a:lnTo>
                    <a:lnTo>
                      <a:pt x="73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" name="Freeform 7"/>
              <p:cNvSpPr>
                <a:spLocks/>
              </p:cNvSpPr>
              <p:nvPr/>
            </p:nvSpPr>
            <p:spPr bwMode="auto">
              <a:xfrm>
                <a:off x="4094" y="1746"/>
                <a:ext cx="73" cy="26"/>
              </a:xfrm>
              <a:custGeom>
                <a:avLst/>
                <a:gdLst>
                  <a:gd name="T0" fmla="*/ 0 w 73"/>
                  <a:gd name="T1" fmla="*/ 26 h 26"/>
                  <a:gd name="T2" fmla="*/ 0 w 73"/>
                  <a:gd name="T3" fmla="*/ 26 h 26"/>
                  <a:gd name="T4" fmla="*/ 0 w 73"/>
                  <a:gd name="T5" fmla="*/ 22 h 26"/>
                  <a:gd name="T6" fmla="*/ 9 w 73"/>
                  <a:gd name="T7" fmla="*/ 22 h 26"/>
                  <a:gd name="T8" fmla="*/ 9 w 73"/>
                  <a:gd name="T9" fmla="*/ 22 h 26"/>
                  <a:gd name="T10" fmla="*/ 9 w 73"/>
                  <a:gd name="T11" fmla="*/ 22 h 26"/>
                  <a:gd name="T12" fmla="*/ 9 w 73"/>
                  <a:gd name="T13" fmla="*/ 22 h 26"/>
                  <a:gd name="T14" fmla="*/ 9 w 73"/>
                  <a:gd name="T15" fmla="*/ 22 h 26"/>
                  <a:gd name="T16" fmla="*/ 9 w 73"/>
                  <a:gd name="T17" fmla="*/ 18 h 26"/>
                  <a:gd name="T18" fmla="*/ 18 w 73"/>
                  <a:gd name="T19" fmla="*/ 18 h 26"/>
                  <a:gd name="T20" fmla="*/ 18 w 73"/>
                  <a:gd name="T21" fmla="*/ 18 h 26"/>
                  <a:gd name="T22" fmla="*/ 18 w 73"/>
                  <a:gd name="T23" fmla="*/ 18 h 26"/>
                  <a:gd name="T24" fmla="*/ 18 w 73"/>
                  <a:gd name="T25" fmla="*/ 18 h 26"/>
                  <a:gd name="T26" fmla="*/ 18 w 73"/>
                  <a:gd name="T27" fmla="*/ 18 h 26"/>
                  <a:gd name="T28" fmla="*/ 18 w 73"/>
                  <a:gd name="T29" fmla="*/ 18 h 26"/>
                  <a:gd name="T30" fmla="*/ 28 w 73"/>
                  <a:gd name="T31" fmla="*/ 13 h 26"/>
                  <a:gd name="T32" fmla="*/ 28 w 73"/>
                  <a:gd name="T33" fmla="*/ 13 h 26"/>
                  <a:gd name="T34" fmla="*/ 28 w 73"/>
                  <a:gd name="T35" fmla="*/ 13 h 26"/>
                  <a:gd name="T36" fmla="*/ 28 w 73"/>
                  <a:gd name="T37" fmla="*/ 13 h 26"/>
                  <a:gd name="T38" fmla="*/ 28 w 73"/>
                  <a:gd name="T39" fmla="*/ 13 h 26"/>
                  <a:gd name="T40" fmla="*/ 28 w 73"/>
                  <a:gd name="T41" fmla="*/ 13 h 26"/>
                  <a:gd name="T42" fmla="*/ 37 w 73"/>
                  <a:gd name="T43" fmla="*/ 13 h 26"/>
                  <a:gd name="T44" fmla="*/ 37 w 73"/>
                  <a:gd name="T45" fmla="*/ 9 h 26"/>
                  <a:gd name="T46" fmla="*/ 37 w 73"/>
                  <a:gd name="T47" fmla="*/ 9 h 26"/>
                  <a:gd name="T48" fmla="*/ 37 w 73"/>
                  <a:gd name="T49" fmla="*/ 9 h 26"/>
                  <a:gd name="T50" fmla="*/ 37 w 73"/>
                  <a:gd name="T51" fmla="*/ 9 h 26"/>
                  <a:gd name="T52" fmla="*/ 37 w 73"/>
                  <a:gd name="T53" fmla="*/ 9 h 26"/>
                  <a:gd name="T54" fmla="*/ 46 w 73"/>
                  <a:gd name="T55" fmla="*/ 9 h 26"/>
                  <a:gd name="T56" fmla="*/ 46 w 73"/>
                  <a:gd name="T57" fmla="*/ 9 h 26"/>
                  <a:gd name="T58" fmla="*/ 46 w 73"/>
                  <a:gd name="T59" fmla="*/ 9 h 26"/>
                  <a:gd name="T60" fmla="*/ 46 w 73"/>
                  <a:gd name="T61" fmla="*/ 4 h 26"/>
                  <a:gd name="T62" fmla="*/ 46 w 73"/>
                  <a:gd name="T63" fmla="*/ 4 h 26"/>
                  <a:gd name="T64" fmla="*/ 46 w 73"/>
                  <a:gd name="T65" fmla="*/ 4 h 26"/>
                  <a:gd name="T66" fmla="*/ 55 w 73"/>
                  <a:gd name="T67" fmla="*/ 4 h 26"/>
                  <a:gd name="T68" fmla="*/ 55 w 73"/>
                  <a:gd name="T69" fmla="*/ 4 h 26"/>
                  <a:gd name="T70" fmla="*/ 55 w 73"/>
                  <a:gd name="T71" fmla="*/ 4 h 26"/>
                  <a:gd name="T72" fmla="*/ 55 w 73"/>
                  <a:gd name="T73" fmla="*/ 4 h 26"/>
                  <a:gd name="T74" fmla="*/ 55 w 73"/>
                  <a:gd name="T75" fmla="*/ 4 h 26"/>
                  <a:gd name="T76" fmla="*/ 55 w 73"/>
                  <a:gd name="T77" fmla="*/ 4 h 26"/>
                  <a:gd name="T78" fmla="*/ 64 w 73"/>
                  <a:gd name="T79" fmla="*/ 4 h 26"/>
                  <a:gd name="T80" fmla="*/ 64 w 73"/>
                  <a:gd name="T81" fmla="*/ 0 h 26"/>
                  <a:gd name="T82" fmla="*/ 64 w 73"/>
                  <a:gd name="T83" fmla="*/ 0 h 26"/>
                  <a:gd name="T84" fmla="*/ 64 w 73"/>
                  <a:gd name="T85" fmla="*/ 0 h 26"/>
                  <a:gd name="T86" fmla="*/ 64 w 73"/>
                  <a:gd name="T87" fmla="*/ 0 h 26"/>
                  <a:gd name="T88" fmla="*/ 64 w 73"/>
                  <a:gd name="T89" fmla="*/ 0 h 26"/>
                  <a:gd name="T90" fmla="*/ 73 w 73"/>
                  <a:gd name="T91" fmla="*/ 0 h 26"/>
                  <a:gd name="T92" fmla="*/ 73 w 73"/>
                  <a:gd name="T93" fmla="*/ 0 h 26"/>
                  <a:gd name="T94" fmla="*/ 73 w 73"/>
                  <a:gd name="T95" fmla="*/ 0 h 26"/>
                  <a:gd name="T96" fmla="*/ 73 w 73"/>
                  <a:gd name="T97" fmla="*/ 0 h 26"/>
                  <a:gd name="T98" fmla="*/ 73 w 73"/>
                  <a:gd name="T99" fmla="*/ 0 h 26"/>
                  <a:gd name="T100" fmla="*/ 73 w 73"/>
                  <a:gd name="T101" fmla="*/ 0 h 2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3" h="26">
                    <a:moveTo>
                      <a:pt x="0" y="26"/>
                    </a:moveTo>
                    <a:lnTo>
                      <a:pt x="0" y="26"/>
                    </a:lnTo>
                    <a:lnTo>
                      <a:pt x="0" y="22"/>
                    </a:lnTo>
                    <a:lnTo>
                      <a:pt x="9" y="22"/>
                    </a:lnTo>
                    <a:lnTo>
                      <a:pt x="9" y="18"/>
                    </a:lnTo>
                    <a:lnTo>
                      <a:pt x="18" y="18"/>
                    </a:lnTo>
                    <a:lnTo>
                      <a:pt x="28" y="13"/>
                    </a:lnTo>
                    <a:lnTo>
                      <a:pt x="37" y="13"/>
                    </a:lnTo>
                    <a:lnTo>
                      <a:pt x="37" y="9"/>
                    </a:lnTo>
                    <a:lnTo>
                      <a:pt x="46" y="9"/>
                    </a:lnTo>
                    <a:lnTo>
                      <a:pt x="46" y="4"/>
                    </a:lnTo>
                    <a:lnTo>
                      <a:pt x="55" y="4"/>
                    </a:lnTo>
                    <a:lnTo>
                      <a:pt x="64" y="4"/>
                    </a:lnTo>
                    <a:lnTo>
                      <a:pt x="64" y="0"/>
                    </a:lnTo>
                    <a:lnTo>
                      <a:pt x="73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" name="Freeform 8"/>
              <p:cNvSpPr>
                <a:spLocks/>
              </p:cNvSpPr>
              <p:nvPr/>
            </p:nvSpPr>
            <p:spPr bwMode="auto">
              <a:xfrm>
                <a:off x="4167" y="1741"/>
                <a:ext cx="37" cy="5"/>
              </a:xfrm>
              <a:custGeom>
                <a:avLst/>
                <a:gdLst>
                  <a:gd name="T0" fmla="*/ 0 w 37"/>
                  <a:gd name="T1" fmla="*/ 5 h 5"/>
                  <a:gd name="T2" fmla="*/ 10 w 37"/>
                  <a:gd name="T3" fmla="*/ 5 h 5"/>
                  <a:gd name="T4" fmla="*/ 10 w 37"/>
                  <a:gd name="T5" fmla="*/ 5 h 5"/>
                  <a:gd name="T6" fmla="*/ 10 w 37"/>
                  <a:gd name="T7" fmla="*/ 5 h 5"/>
                  <a:gd name="T8" fmla="*/ 10 w 37"/>
                  <a:gd name="T9" fmla="*/ 5 h 5"/>
                  <a:gd name="T10" fmla="*/ 10 w 37"/>
                  <a:gd name="T11" fmla="*/ 0 h 5"/>
                  <a:gd name="T12" fmla="*/ 10 w 37"/>
                  <a:gd name="T13" fmla="*/ 0 h 5"/>
                  <a:gd name="T14" fmla="*/ 19 w 37"/>
                  <a:gd name="T15" fmla="*/ 0 h 5"/>
                  <a:gd name="T16" fmla="*/ 19 w 37"/>
                  <a:gd name="T17" fmla="*/ 0 h 5"/>
                  <a:gd name="T18" fmla="*/ 19 w 37"/>
                  <a:gd name="T19" fmla="*/ 0 h 5"/>
                  <a:gd name="T20" fmla="*/ 19 w 37"/>
                  <a:gd name="T21" fmla="*/ 0 h 5"/>
                  <a:gd name="T22" fmla="*/ 19 w 37"/>
                  <a:gd name="T23" fmla="*/ 0 h 5"/>
                  <a:gd name="T24" fmla="*/ 19 w 37"/>
                  <a:gd name="T25" fmla="*/ 0 h 5"/>
                  <a:gd name="T26" fmla="*/ 28 w 37"/>
                  <a:gd name="T27" fmla="*/ 0 h 5"/>
                  <a:gd name="T28" fmla="*/ 28 w 37"/>
                  <a:gd name="T29" fmla="*/ 0 h 5"/>
                  <a:gd name="T30" fmla="*/ 28 w 37"/>
                  <a:gd name="T31" fmla="*/ 0 h 5"/>
                  <a:gd name="T32" fmla="*/ 28 w 37"/>
                  <a:gd name="T33" fmla="*/ 0 h 5"/>
                  <a:gd name="T34" fmla="*/ 28 w 37"/>
                  <a:gd name="T35" fmla="*/ 0 h 5"/>
                  <a:gd name="T36" fmla="*/ 28 w 37"/>
                  <a:gd name="T37" fmla="*/ 0 h 5"/>
                  <a:gd name="T38" fmla="*/ 28 w 37"/>
                  <a:gd name="T39" fmla="*/ 0 h 5"/>
                  <a:gd name="T40" fmla="*/ 28 w 37"/>
                  <a:gd name="T41" fmla="*/ 0 h 5"/>
                  <a:gd name="T42" fmla="*/ 28 w 37"/>
                  <a:gd name="T43" fmla="*/ 0 h 5"/>
                  <a:gd name="T44" fmla="*/ 28 w 37"/>
                  <a:gd name="T45" fmla="*/ 0 h 5"/>
                  <a:gd name="T46" fmla="*/ 28 w 37"/>
                  <a:gd name="T47" fmla="*/ 0 h 5"/>
                  <a:gd name="T48" fmla="*/ 28 w 37"/>
                  <a:gd name="T49" fmla="*/ 0 h 5"/>
                  <a:gd name="T50" fmla="*/ 28 w 37"/>
                  <a:gd name="T51" fmla="*/ 0 h 5"/>
                  <a:gd name="T52" fmla="*/ 28 w 37"/>
                  <a:gd name="T53" fmla="*/ 0 h 5"/>
                  <a:gd name="T54" fmla="*/ 28 w 37"/>
                  <a:gd name="T55" fmla="*/ 0 h 5"/>
                  <a:gd name="T56" fmla="*/ 28 w 37"/>
                  <a:gd name="T57" fmla="*/ 0 h 5"/>
                  <a:gd name="T58" fmla="*/ 28 w 37"/>
                  <a:gd name="T59" fmla="*/ 0 h 5"/>
                  <a:gd name="T60" fmla="*/ 28 w 37"/>
                  <a:gd name="T61" fmla="*/ 0 h 5"/>
                  <a:gd name="T62" fmla="*/ 28 w 37"/>
                  <a:gd name="T63" fmla="*/ 0 h 5"/>
                  <a:gd name="T64" fmla="*/ 28 w 37"/>
                  <a:gd name="T65" fmla="*/ 0 h 5"/>
                  <a:gd name="T66" fmla="*/ 28 w 37"/>
                  <a:gd name="T67" fmla="*/ 0 h 5"/>
                  <a:gd name="T68" fmla="*/ 28 w 37"/>
                  <a:gd name="T69" fmla="*/ 0 h 5"/>
                  <a:gd name="T70" fmla="*/ 28 w 37"/>
                  <a:gd name="T71" fmla="*/ 0 h 5"/>
                  <a:gd name="T72" fmla="*/ 28 w 37"/>
                  <a:gd name="T73" fmla="*/ 0 h 5"/>
                  <a:gd name="T74" fmla="*/ 28 w 37"/>
                  <a:gd name="T75" fmla="*/ 0 h 5"/>
                  <a:gd name="T76" fmla="*/ 28 w 37"/>
                  <a:gd name="T77" fmla="*/ 0 h 5"/>
                  <a:gd name="T78" fmla="*/ 28 w 37"/>
                  <a:gd name="T79" fmla="*/ 0 h 5"/>
                  <a:gd name="T80" fmla="*/ 28 w 37"/>
                  <a:gd name="T81" fmla="*/ 0 h 5"/>
                  <a:gd name="T82" fmla="*/ 28 w 37"/>
                  <a:gd name="T83" fmla="*/ 0 h 5"/>
                  <a:gd name="T84" fmla="*/ 28 w 37"/>
                  <a:gd name="T85" fmla="*/ 0 h 5"/>
                  <a:gd name="T86" fmla="*/ 28 w 37"/>
                  <a:gd name="T87" fmla="*/ 0 h 5"/>
                  <a:gd name="T88" fmla="*/ 28 w 37"/>
                  <a:gd name="T89" fmla="*/ 0 h 5"/>
                  <a:gd name="T90" fmla="*/ 28 w 37"/>
                  <a:gd name="T91" fmla="*/ 0 h 5"/>
                  <a:gd name="T92" fmla="*/ 28 w 37"/>
                  <a:gd name="T93" fmla="*/ 0 h 5"/>
                  <a:gd name="T94" fmla="*/ 28 w 37"/>
                  <a:gd name="T95" fmla="*/ 0 h 5"/>
                  <a:gd name="T96" fmla="*/ 37 w 37"/>
                  <a:gd name="T97" fmla="*/ 0 h 5"/>
                  <a:gd name="T98" fmla="*/ 37 w 37"/>
                  <a:gd name="T99" fmla="*/ 0 h 5"/>
                  <a:gd name="T100" fmla="*/ 37 w 37"/>
                  <a:gd name="T101" fmla="*/ 0 h 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37" h="5">
                    <a:moveTo>
                      <a:pt x="0" y="5"/>
                    </a:moveTo>
                    <a:lnTo>
                      <a:pt x="10" y="5"/>
                    </a:lnTo>
                    <a:lnTo>
                      <a:pt x="10" y="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37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" name="Freeform 9"/>
              <p:cNvSpPr>
                <a:spLocks/>
              </p:cNvSpPr>
              <p:nvPr/>
            </p:nvSpPr>
            <p:spPr bwMode="auto">
              <a:xfrm>
                <a:off x="4204" y="1741"/>
                <a:ext cx="73" cy="23"/>
              </a:xfrm>
              <a:custGeom>
                <a:avLst/>
                <a:gdLst>
                  <a:gd name="T0" fmla="*/ 0 w 73"/>
                  <a:gd name="T1" fmla="*/ 0 h 23"/>
                  <a:gd name="T2" fmla="*/ 0 w 73"/>
                  <a:gd name="T3" fmla="*/ 0 h 23"/>
                  <a:gd name="T4" fmla="*/ 0 w 73"/>
                  <a:gd name="T5" fmla="*/ 0 h 23"/>
                  <a:gd name="T6" fmla="*/ 0 w 73"/>
                  <a:gd name="T7" fmla="*/ 0 h 23"/>
                  <a:gd name="T8" fmla="*/ 0 w 73"/>
                  <a:gd name="T9" fmla="*/ 0 h 23"/>
                  <a:gd name="T10" fmla="*/ 9 w 73"/>
                  <a:gd name="T11" fmla="*/ 0 h 23"/>
                  <a:gd name="T12" fmla="*/ 9 w 73"/>
                  <a:gd name="T13" fmla="*/ 0 h 23"/>
                  <a:gd name="T14" fmla="*/ 9 w 73"/>
                  <a:gd name="T15" fmla="*/ 0 h 23"/>
                  <a:gd name="T16" fmla="*/ 9 w 73"/>
                  <a:gd name="T17" fmla="*/ 0 h 23"/>
                  <a:gd name="T18" fmla="*/ 9 w 73"/>
                  <a:gd name="T19" fmla="*/ 0 h 23"/>
                  <a:gd name="T20" fmla="*/ 9 w 73"/>
                  <a:gd name="T21" fmla="*/ 0 h 23"/>
                  <a:gd name="T22" fmla="*/ 9 w 73"/>
                  <a:gd name="T23" fmla="*/ 5 h 23"/>
                  <a:gd name="T24" fmla="*/ 18 w 73"/>
                  <a:gd name="T25" fmla="*/ 5 h 23"/>
                  <a:gd name="T26" fmla="*/ 18 w 73"/>
                  <a:gd name="T27" fmla="*/ 5 h 23"/>
                  <a:gd name="T28" fmla="*/ 18 w 73"/>
                  <a:gd name="T29" fmla="*/ 5 h 23"/>
                  <a:gd name="T30" fmla="*/ 18 w 73"/>
                  <a:gd name="T31" fmla="*/ 5 h 23"/>
                  <a:gd name="T32" fmla="*/ 18 w 73"/>
                  <a:gd name="T33" fmla="*/ 5 h 23"/>
                  <a:gd name="T34" fmla="*/ 18 w 73"/>
                  <a:gd name="T35" fmla="*/ 5 h 23"/>
                  <a:gd name="T36" fmla="*/ 28 w 73"/>
                  <a:gd name="T37" fmla="*/ 5 h 23"/>
                  <a:gd name="T38" fmla="*/ 28 w 73"/>
                  <a:gd name="T39" fmla="*/ 5 h 23"/>
                  <a:gd name="T40" fmla="*/ 28 w 73"/>
                  <a:gd name="T41" fmla="*/ 5 h 23"/>
                  <a:gd name="T42" fmla="*/ 28 w 73"/>
                  <a:gd name="T43" fmla="*/ 5 h 23"/>
                  <a:gd name="T44" fmla="*/ 28 w 73"/>
                  <a:gd name="T45" fmla="*/ 5 h 23"/>
                  <a:gd name="T46" fmla="*/ 28 w 73"/>
                  <a:gd name="T47" fmla="*/ 5 h 23"/>
                  <a:gd name="T48" fmla="*/ 37 w 73"/>
                  <a:gd name="T49" fmla="*/ 5 h 23"/>
                  <a:gd name="T50" fmla="*/ 37 w 73"/>
                  <a:gd name="T51" fmla="*/ 5 h 23"/>
                  <a:gd name="T52" fmla="*/ 37 w 73"/>
                  <a:gd name="T53" fmla="*/ 9 h 23"/>
                  <a:gd name="T54" fmla="*/ 37 w 73"/>
                  <a:gd name="T55" fmla="*/ 9 h 23"/>
                  <a:gd name="T56" fmla="*/ 37 w 73"/>
                  <a:gd name="T57" fmla="*/ 9 h 23"/>
                  <a:gd name="T58" fmla="*/ 37 w 73"/>
                  <a:gd name="T59" fmla="*/ 9 h 23"/>
                  <a:gd name="T60" fmla="*/ 46 w 73"/>
                  <a:gd name="T61" fmla="*/ 9 h 23"/>
                  <a:gd name="T62" fmla="*/ 46 w 73"/>
                  <a:gd name="T63" fmla="*/ 9 h 23"/>
                  <a:gd name="T64" fmla="*/ 46 w 73"/>
                  <a:gd name="T65" fmla="*/ 9 h 23"/>
                  <a:gd name="T66" fmla="*/ 46 w 73"/>
                  <a:gd name="T67" fmla="*/ 9 h 23"/>
                  <a:gd name="T68" fmla="*/ 46 w 73"/>
                  <a:gd name="T69" fmla="*/ 9 h 23"/>
                  <a:gd name="T70" fmla="*/ 46 w 73"/>
                  <a:gd name="T71" fmla="*/ 14 h 23"/>
                  <a:gd name="T72" fmla="*/ 55 w 73"/>
                  <a:gd name="T73" fmla="*/ 14 h 23"/>
                  <a:gd name="T74" fmla="*/ 55 w 73"/>
                  <a:gd name="T75" fmla="*/ 14 h 23"/>
                  <a:gd name="T76" fmla="*/ 55 w 73"/>
                  <a:gd name="T77" fmla="*/ 14 h 23"/>
                  <a:gd name="T78" fmla="*/ 55 w 73"/>
                  <a:gd name="T79" fmla="*/ 14 h 23"/>
                  <a:gd name="T80" fmla="*/ 55 w 73"/>
                  <a:gd name="T81" fmla="*/ 14 h 23"/>
                  <a:gd name="T82" fmla="*/ 55 w 73"/>
                  <a:gd name="T83" fmla="*/ 14 h 23"/>
                  <a:gd name="T84" fmla="*/ 64 w 73"/>
                  <a:gd name="T85" fmla="*/ 18 h 23"/>
                  <a:gd name="T86" fmla="*/ 64 w 73"/>
                  <a:gd name="T87" fmla="*/ 18 h 23"/>
                  <a:gd name="T88" fmla="*/ 64 w 73"/>
                  <a:gd name="T89" fmla="*/ 18 h 23"/>
                  <a:gd name="T90" fmla="*/ 64 w 73"/>
                  <a:gd name="T91" fmla="*/ 18 h 23"/>
                  <a:gd name="T92" fmla="*/ 64 w 73"/>
                  <a:gd name="T93" fmla="*/ 18 h 23"/>
                  <a:gd name="T94" fmla="*/ 64 w 73"/>
                  <a:gd name="T95" fmla="*/ 18 h 23"/>
                  <a:gd name="T96" fmla="*/ 73 w 73"/>
                  <a:gd name="T97" fmla="*/ 18 h 23"/>
                  <a:gd name="T98" fmla="*/ 73 w 73"/>
                  <a:gd name="T99" fmla="*/ 23 h 23"/>
                  <a:gd name="T100" fmla="*/ 73 w 73"/>
                  <a:gd name="T101" fmla="*/ 23 h 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3" h="23">
                    <a:moveTo>
                      <a:pt x="0" y="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9" y="5"/>
                    </a:lnTo>
                    <a:lnTo>
                      <a:pt x="18" y="5"/>
                    </a:lnTo>
                    <a:lnTo>
                      <a:pt x="28" y="5"/>
                    </a:lnTo>
                    <a:lnTo>
                      <a:pt x="37" y="5"/>
                    </a:lnTo>
                    <a:lnTo>
                      <a:pt x="37" y="9"/>
                    </a:lnTo>
                    <a:lnTo>
                      <a:pt x="46" y="9"/>
                    </a:lnTo>
                    <a:lnTo>
                      <a:pt x="46" y="14"/>
                    </a:lnTo>
                    <a:lnTo>
                      <a:pt x="55" y="14"/>
                    </a:lnTo>
                    <a:lnTo>
                      <a:pt x="64" y="18"/>
                    </a:lnTo>
                    <a:lnTo>
                      <a:pt x="73" y="18"/>
                    </a:lnTo>
                    <a:lnTo>
                      <a:pt x="73" y="23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" name="Freeform 10"/>
              <p:cNvSpPr>
                <a:spLocks/>
              </p:cNvSpPr>
              <p:nvPr/>
            </p:nvSpPr>
            <p:spPr bwMode="auto">
              <a:xfrm>
                <a:off x="4277" y="1764"/>
                <a:ext cx="74" cy="40"/>
              </a:xfrm>
              <a:custGeom>
                <a:avLst/>
                <a:gdLst>
                  <a:gd name="T0" fmla="*/ 0 w 74"/>
                  <a:gd name="T1" fmla="*/ 0 h 40"/>
                  <a:gd name="T2" fmla="*/ 0 w 74"/>
                  <a:gd name="T3" fmla="*/ 0 h 40"/>
                  <a:gd name="T4" fmla="*/ 0 w 74"/>
                  <a:gd name="T5" fmla="*/ 0 h 40"/>
                  <a:gd name="T6" fmla="*/ 0 w 74"/>
                  <a:gd name="T7" fmla="*/ 0 h 40"/>
                  <a:gd name="T8" fmla="*/ 10 w 74"/>
                  <a:gd name="T9" fmla="*/ 0 h 40"/>
                  <a:gd name="T10" fmla="*/ 10 w 74"/>
                  <a:gd name="T11" fmla="*/ 4 h 40"/>
                  <a:gd name="T12" fmla="*/ 10 w 74"/>
                  <a:gd name="T13" fmla="*/ 4 h 40"/>
                  <a:gd name="T14" fmla="*/ 10 w 74"/>
                  <a:gd name="T15" fmla="*/ 4 h 40"/>
                  <a:gd name="T16" fmla="*/ 10 w 74"/>
                  <a:gd name="T17" fmla="*/ 4 h 40"/>
                  <a:gd name="T18" fmla="*/ 10 w 74"/>
                  <a:gd name="T19" fmla="*/ 4 h 40"/>
                  <a:gd name="T20" fmla="*/ 19 w 74"/>
                  <a:gd name="T21" fmla="*/ 4 h 40"/>
                  <a:gd name="T22" fmla="*/ 19 w 74"/>
                  <a:gd name="T23" fmla="*/ 8 h 40"/>
                  <a:gd name="T24" fmla="*/ 19 w 74"/>
                  <a:gd name="T25" fmla="*/ 8 h 40"/>
                  <a:gd name="T26" fmla="*/ 19 w 74"/>
                  <a:gd name="T27" fmla="*/ 8 h 40"/>
                  <a:gd name="T28" fmla="*/ 19 w 74"/>
                  <a:gd name="T29" fmla="*/ 8 h 40"/>
                  <a:gd name="T30" fmla="*/ 19 w 74"/>
                  <a:gd name="T31" fmla="*/ 8 h 40"/>
                  <a:gd name="T32" fmla="*/ 28 w 74"/>
                  <a:gd name="T33" fmla="*/ 13 h 40"/>
                  <a:gd name="T34" fmla="*/ 28 w 74"/>
                  <a:gd name="T35" fmla="*/ 13 h 40"/>
                  <a:gd name="T36" fmla="*/ 28 w 74"/>
                  <a:gd name="T37" fmla="*/ 13 h 40"/>
                  <a:gd name="T38" fmla="*/ 28 w 74"/>
                  <a:gd name="T39" fmla="*/ 13 h 40"/>
                  <a:gd name="T40" fmla="*/ 28 w 74"/>
                  <a:gd name="T41" fmla="*/ 13 h 40"/>
                  <a:gd name="T42" fmla="*/ 28 w 74"/>
                  <a:gd name="T43" fmla="*/ 13 h 40"/>
                  <a:gd name="T44" fmla="*/ 37 w 74"/>
                  <a:gd name="T45" fmla="*/ 17 h 40"/>
                  <a:gd name="T46" fmla="*/ 37 w 74"/>
                  <a:gd name="T47" fmla="*/ 17 h 40"/>
                  <a:gd name="T48" fmla="*/ 37 w 74"/>
                  <a:gd name="T49" fmla="*/ 17 h 40"/>
                  <a:gd name="T50" fmla="*/ 37 w 74"/>
                  <a:gd name="T51" fmla="*/ 17 h 40"/>
                  <a:gd name="T52" fmla="*/ 37 w 74"/>
                  <a:gd name="T53" fmla="*/ 17 h 40"/>
                  <a:gd name="T54" fmla="*/ 37 w 74"/>
                  <a:gd name="T55" fmla="*/ 22 h 40"/>
                  <a:gd name="T56" fmla="*/ 46 w 74"/>
                  <a:gd name="T57" fmla="*/ 22 h 40"/>
                  <a:gd name="T58" fmla="*/ 46 w 74"/>
                  <a:gd name="T59" fmla="*/ 22 h 40"/>
                  <a:gd name="T60" fmla="*/ 46 w 74"/>
                  <a:gd name="T61" fmla="*/ 22 h 40"/>
                  <a:gd name="T62" fmla="*/ 46 w 74"/>
                  <a:gd name="T63" fmla="*/ 22 h 40"/>
                  <a:gd name="T64" fmla="*/ 46 w 74"/>
                  <a:gd name="T65" fmla="*/ 26 h 40"/>
                  <a:gd name="T66" fmla="*/ 46 w 74"/>
                  <a:gd name="T67" fmla="*/ 26 h 40"/>
                  <a:gd name="T68" fmla="*/ 56 w 74"/>
                  <a:gd name="T69" fmla="*/ 26 h 40"/>
                  <a:gd name="T70" fmla="*/ 56 w 74"/>
                  <a:gd name="T71" fmla="*/ 26 h 40"/>
                  <a:gd name="T72" fmla="*/ 56 w 74"/>
                  <a:gd name="T73" fmla="*/ 26 h 40"/>
                  <a:gd name="T74" fmla="*/ 56 w 74"/>
                  <a:gd name="T75" fmla="*/ 26 h 40"/>
                  <a:gd name="T76" fmla="*/ 56 w 74"/>
                  <a:gd name="T77" fmla="*/ 31 h 40"/>
                  <a:gd name="T78" fmla="*/ 56 w 74"/>
                  <a:gd name="T79" fmla="*/ 31 h 40"/>
                  <a:gd name="T80" fmla="*/ 65 w 74"/>
                  <a:gd name="T81" fmla="*/ 31 h 40"/>
                  <a:gd name="T82" fmla="*/ 65 w 74"/>
                  <a:gd name="T83" fmla="*/ 31 h 40"/>
                  <a:gd name="T84" fmla="*/ 65 w 74"/>
                  <a:gd name="T85" fmla="*/ 31 h 40"/>
                  <a:gd name="T86" fmla="*/ 65 w 74"/>
                  <a:gd name="T87" fmla="*/ 35 h 40"/>
                  <a:gd name="T88" fmla="*/ 65 w 74"/>
                  <a:gd name="T89" fmla="*/ 35 h 40"/>
                  <a:gd name="T90" fmla="*/ 65 w 74"/>
                  <a:gd name="T91" fmla="*/ 35 h 40"/>
                  <a:gd name="T92" fmla="*/ 74 w 74"/>
                  <a:gd name="T93" fmla="*/ 35 h 40"/>
                  <a:gd name="T94" fmla="*/ 74 w 74"/>
                  <a:gd name="T95" fmla="*/ 35 h 40"/>
                  <a:gd name="T96" fmla="*/ 74 w 74"/>
                  <a:gd name="T97" fmla="*/ 35 h 40"/>
                  <a:gd name="T98" fmla="*/ 74 w 74"/>
                  <a:gd name="T99" fmla="*/ 40 h 40"/>
                  <a:gd name="T100" fmla="*/ 74 w 74"/>
                  <a:gd name="T101" fmla="*/ 40 h 4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4" h="40">
                    <a:moveTo>
                      <a:pt x="0" y="0"/>
                    </a:moveTo>
                    <a:lnTo>
                      <a:pt x="0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9" y="4"/>
                    </a:lnTo>
                    <a:lnTo>
                      <a:pt x="19" y="8"/>
                    </a:lnTo>
                    <a:lnTo>
                      <a:pt x="28" y="13"/>
                    </a:lnTo>
                    <a:lnTo>
                      <a:pt x="37" y="17"/>
                    </a:lnTo>
                    <a:lnTo>
                      <a:pt x="37" y="22"/>
                    </a:lnTo>
                    <a:lnTo>
                      <a:pt x="46" y="22"/>
                    </a:lnTo>
                    <a:lnTo>
                      <a:pt x="46" y="26"/>
                    </a:lnTo>
                    <a:lnTo>
                      <a:pt x="56" y="26"/>
                    </a:lnTo>
                    <a:lnTo>
                      <a:pt x="56" y="31"/>
                    </a:lnTo>
                    <a:lnTo>
                      <a:pt x="65" y="31"/>
                    </a:lnTo>
                    <a:lnTo>
                      <a:pt x="65" y="35"/>
                    </a:lnTo>
                    <a:lnTo>
                      <a:pt x="74" y="35"/>
                    </a:lnTo>
                    <a:lnTo>
                      <a:pt x="74" y="4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" name="Freeform 11"/>
              <p:cNvSpPr>
                <a:spLocks/>
              </p:cNvSpPr>
              <p:nvPr/>
            </p:nvSpPr>
            <p:spPr bwMode="auto">
              <a:xfrm>
                <a:off x="4351" y="1804"/>
                <a:ext cx="64" cy="18"/>
              </a:xfrm>
              <a:custGeom>
                <a:avLst/>
                <a:gdLst>
                  <a:gd name="T0" fmla="*/ 0 w 64"/>
                  <a:gd name="T1" fmla="*/ 0 h 18"/>
                  <a:gd name="T2" fmla="*/ 0 w 64"/>
                  <a:gd name="T3" fmla="*/ 0 h 18"/>
                  <a:gd name="T4" fmla="*/ 9 w 64"/>
                  <a:gd name="T5" fmla="*/ 0 h 18"/>
                  <a:gd name="T6" fmla="*/ 9 w 64"/>
                  <a:gd name="T7" fmla="*/ 0 h 18"/>
                  <a:gd name="T8" fmla="*/ 9 w 64"/>
                  <a:gd name="T9" fmla="*/ 0 h 18"/>
                  <a:gd name="T10" fmla="*/ 9 w 64"/>
                  <a:gd name="T11" fmla="*/ 4 h 18"/>
                  <a:gd name="T12" fmla="*/ 9 w 64"/>
                  <a:gd name="T13" fmla="*/ 4 h 18"/>
                  <a:gd name="T14" fmla="*/ 9 w 64"/>
                  <a:gd name="T15" fmla="*/ 4 h 18"/>
                  <a:gd name="T16" fmla="*/ 18 w 64"/>
                  <a:gd name="T17" fmla="*/ 4 h 18"/>
                  <a:gd name="T18" fmla="*/ 18 w 64"/>
                  <a:gd name="T19" fmla="*/ 4 h 18"/>
                  <a:gd name="T20" fmla="*/ 18 w 64"/>
                  <a:gd name="T21" fmla="*/ 4 h 18"/>
                  <a:gd name="T22" fmla="*/ 18 w 64"/>
                  <a:gd name="T23" fmla="*/ 4 h 18"/>
                  <a:gd name="T24" fmla="*/ 18 w 64"/>
                  <a:gd name="T25" fmla="*/ 9 h 18"/>
                  <a:gd name="T26" fmla="*/ 18 w 64"/>
                  <a:gd name="T27" fmla="*/ 9 h 18"/>
                  <a:gd name="T28" fmla="*/ 18 w 64"/>
                  <a:gd name="T29" fmla="*/ 9 h 18"/>
                  <a:gd name="T30" fmla="*/ 27 w 64"/>
                  <a:gd name="T31" fmla="*/ 9 h 18"/>
                  <a:gd name="T32" fmla="*/ 27 w 64"/>
                  <a:gd name="T33" fmla="*/ 9 h 18"/>
                  <a:gd name="T34" fmla="*/ 27 w 64"/>
                  <a:gd name="T35" fmla="*/ 9 h 18"/>
                  <a:gd name="T36" fmla="*/ 27 w 64"/>
                  <a:gd name="T37" fmla="*/ 9 h 18"/>
                  <a:gd name="T38" fmla="*/ 27 w 64"/>
                  <a:gd name="T39" fmla="*/ 9 h 18"/>
                  <a:gd name="T40" fmla="*/ 27 w 64"/>
                  <a:gd name="T41" fmla="*/ 9 h 18"/>
                  <a:gd name="T42" fmla="*/ 37 w 64"/>
                  <a:gd name="T43" fmla="*/ 13 h 18"/>
                  <a:gd name="T44" fmla="*/ 37 w 64"/>
                  <a:gd name="T45" fmla="*/ 13 h 18"/>
                  <a:gd name="T46" fmla="*/ 37 w 64"/>
                  <a:gd name="T47" fmla="*/ 13 h 18"/>
                  <a:gd name="T48" fmla="*/ 37 w 64"/>
                  <a:gd name="T49" fmla="*/ 13 h 18"/>
                  <a:gd name="T50" fmla="*/ 37 w 64"/>
                  <a:gd name="T51" fmla="*/ 13 h 18"/>
                  <a:gd name="T52" fmla="*/ 37 w 64"/>
                  <a:gd name="T53" fmla="*/ 13 h 18"/>
                  <a:gd name="T54" fmla="*/ 46 w 64"/>
                  <a:gd name="T55" fmla="*/ 13 h 18"/>
                  <a:gd name="T56" fmla="*/ 46 w 64"/>
                  <a:gd name="T57" fmla="*/ 13 h 18"/>
                  <a:gd name="T58" fmla="*/ 46 w 64"/>
                  <a:gd name="T59" fmla="*/ 13 h 18"/>
                  <a:gd name="T60" fmla="*/ 46 w 64"/>
                  <a:gd name="T61" fmla="*/ 13 h 18"/>
                  <a:gd name="T62" fmla="*/ 46 w 64"/>
                  <a:gd name="T63" fmla="*/ 13 h 18"/>
                  <a:gd name="T64" fmla="*/ 46 w 64"/>
                  <a:gd name="T65" fmla="*/ 13 h 18"/>
                  <a:gd name="T66" fmla="*/ 55 w 64"/>
                  <a:gd name="T67" fmla="*/ 13 h 18"/>
                  <a:gd name="T68" fmla="*/ 55 w 64"/>
                  <a:gd name="T69" fmla="*/ 13 h 18"/>
                  <a:gd name="T70" fmla="*/ 55 w 64"/>
                  <a:gd name="T71" fmla="*/ 13 h 18"/>
                  <a:gd name="T72" fmla="*/ 55 w 64"/>
                  <a:gd name="T73" fmla="*/ 18 h 18"/>
                  <a:gd name="T74" fmla="*/ 55 w 64"/>
                  <a:gd name="T75" fmla="*/ 18 h 18"/>
                  <a:gd name="T76" fmla="*/ 55 w 64"/>
                  <a:gd name="T77" fmla="*/ 18 h 18"/>
                  <a:gd name="T78" fmla="*/ 55 w 64"/>
                  <a:gd name="T79" fmla="*/ 18 h 18"/>
                  <a:gd name="T80" fmla="*/ 64 w 64"/>
                  <a:gd name="T81" fmla="*/ 18 h 18"/>
                  <a:gd name="T82" fmla="*/ 64 w 64"/>
                  <a:gd name="T83" fmla="*/ 18 h 18"/>
                  <a:gd name="T84" fmla="*/ 64 w 64"/>
                  <a:gd name="T85" fmla="*/ 18 h 18"/>
                  <a:gd name="T86" fmla="*/ 64 w 64"/>
                  <a:gd name="T87" fmla="*/ 18 h 18"/>
                  <a:gd name="T88" fmla="*/ 64 w 64"/>
                  <a:gd name="T89" fmla="*/ 18 h 18"/>
                  <a:gd name="T90" fmla="*/ 64 w 64"/>
                  <a:gd name="T91" fmla="*/ 18 h 18"/>
                  <a:gd name="T92" fmla="*/ 64 w 64"/>
                  <a:gd name="T93" fmla="*/ 18 h 18"/>
                  <a:gd name="T94" fmla="*/ 64 w 64"/>
                  <a:gd name="T95" fmla="*/ 18 h 18"/>
                  <a:gd name="T96" fmla="*/ 64 w 64"/>
                  <a:gd name="T97" fmla="*/ 18 h 18"/>
                  <a:gd name="T98" fmla="*/ 64 w 64"/>
                  <a:gd name="T99" fmla="*/ 18 h 18"/>
                  <a:gd name="T100" fmla="*/ 64 w 64"/>
                  <a:gd name="T101" fmla="*/ 18 h 1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4" h="18">
                    <a:moveTo>
                      <a:pt x="0" y="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9" y="4"/>
                    </a:lnTo>
                    <a:lnTo>
                      <a:pt x="18" y="4"/>
                    </a:lnTo>
                    <a:lnTo>
                      <a:pt x="18" y="9"/>
                    </a:lnTo>
                    <a:lnTo>
                      <a:pt x="27" y="9"/>
                    </a:lnTo>
                    <a:lnTo>
                      <a:pt x="37" y="13"/>
                    </a:lnTo>
                    <a:lnTo>
                      <a:pt x="46" y="13"/>
                    </a:lnTo>
                    <a:lnTo>
                      <a:pt x="55" y="13"/>
                    </a:lnTo>
                    <a:lnTo>
                      <a:pt x="55" y="18"/>
                    </a:lnTo>
                    <a:lnTo>
                      <a:pt x="64" y="18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6" name="Freeform 12"/>
              <p:cNvSpPr>
                <a:spLocks/>
              </p:cNvSpPr>
              <p:nvPr/>
            </p:nvSpPr>
            <p:spPr bwMode="auto">
              <a:xfrm>
                <a:off x="4415" y="1808"/>
                <a:ext cx="46" cy="14"/>
              </a:xfrm>
              <a:custGeom>
                <a:avLst/>
                <a:gdLst>
                  <a:gd name="T0" fmla="*/ 0 w 46"/>
                  <a:gd name="T1" fmla="*/ 14 h 14"/>
                  <a:gd name="T2" fmla="*/ 0 w 46"/>
                  <a:gd name="T3" fmla="*/ 14 h 14"/>
                  <a:gd name="T4" fmla="*/ 0 w 46"/>
                  <a:gd name="T5" fmla="*/ 14 h 14"/>
                  <a:gd name="T6" fmla="*/ 0 w 46"/>
                  <a:gd name="T7" fmla="*/ 14 h 14"/>
                  <a:gd name="T8" fmla="*/ 0 w 46"/>
                  <a:gd name="T9" fmla="*/ 14 h 14"/>
                  <a:gd name="T10" fmla="*/ 0 w 46"/>
                  <a:gd name="T11" fmla="*/ 14 h 14"/>
                  <a:gd name="T12" fmla="*/ 0 w 46"/>
                  <a:gd name="T13" fmla="*/ 14 h 14"/>
                  <a:gd name="T14" fmla="*/ 0 w 46"/>
                  <a:gd name="T15" fmla="*/ 14 h 14"/>
                  <a:gd name="T16" fmla="*/ 0 w 46"/>
                  <a:gd name="T17" fmla="*/ 14 h 14"/>
                  <a:gd name="T18" fmla="*/ 0 w 46"/>
                  <a:gd name="T19" fmla="*/ 14 h 14"/>
                  <a:gd name="T20" fmla="*/ 0 w 46"/>
                  <a:gd name="T21" fmla="*/ 14 h 14"/>
                  <a:gd name="T22" fmla="*/ 0 w 46"/>
                  <a:gd name="T23" fmla="*/ 14 h 14"/>
                  <a:gd name="T24" fmla="*/ 0 w 46"/>
                  <a:gd name="T25" fmla="*/ 14 h 14"/>
                  <a:gd name="T26" fmla="*/ 0 w 46"/>
                  <a:gd name="T27" fmla="*/ 14 h 14"/>
                  <a:gd name="T28" fmla="*/ 0 w 46"/>
                  <a:gd name="T29" fmla="*/ 14 h 14"/>
                  <a:gd name="T30" fmla="*/ 0 w 46"/>
                  <a:gd name="T31" fmla="*/ 14 h 14"/>
                  <a:gd name="T32" fmla="*/ 0 w 46"/>
                  <a:gd name="T33" fmla="*/ 14 h 14"/>
                  <a:gd name="T34" fmla="*/ 0 w 46"/>
                  <a:gd name="T35" fmla="*/ 14 h 14"/>
                  <a:gd name="T36" fmla="*/ 0 w 46"/>
                  <a:gd name="T37" fmla="*/ 14 h 14"/>
                  <a:gd name="T38" fmla="*/ 0 w 46"/>
                  <a:gd name="T39" fmla="*/ 14 h 14"/>
                  <a:gd name="T40" fmla="*/ 0 w 46"/>
                  <a:gd name="T41" fmla="*/ 14 h 14"/>
                  <a:gd name="T42" fmla="*/ 9 w 46"/>
                  <a:gd name="T43" fmla="*/ 9 h 14"/>
                  <a:gd name="T44" fmla="*/ 9 w 46"/>
                  <a:gd name="T45" fmla="*/ 9 h 14"/>
                  <a:gd name="T46" fmla="*/ 9 w 46"/>
                  <a:gd name="T47" fmla="*/ 9 h 14"/>
                  <a:gd name="T48" fmla="*/ 9 w 46"/>
                  <a:gd name="T49" fmla="*/ 9 h 14"/>
                  <a:gd name="T50" fmla="*/ 9 w 46"/>
                  <a:gd name="T51" fmla="*/ 9 h 14"/>
                  <a:gd name="T52" fmla="*/ 9 w 46"/>
                  <a:gd name="T53" fmla="*/ 9 h 14"/>
                  <a:gd name="T54" fmla="*/ 18 w 46"/>
                  <a:gd name="T55" fmla="*/ 9 h 14"/>
                  <a:gd name="T56" fmla="*/ 18 w 46"/>
                  <a:gd name="T57" fmla="*/ 9 h 14"/>
                  <a:gd name="T58" fmla="*/ 18 w 46"/>
                  <a:gd name="T59" fmla="*/ 9 h 14"/>
                  <a:gd name="T60" fmla="*/ 18 w 46"/>
                  <a:gd name="T61" fmla="*/ 9 h 14"/>
                  <a:gd name="T62" fmla="*/ 18 w 46"/>
                  <a:gd name="T63" fmla="*/ 9 h 14"/>
                  <a:gd name="T64" fmla="*/ 18 w 46"/>
                  <a:gd name="T65" fmla="*/ 9 h 14"/>
                  <a:gd name="T66" fmla="*/ 28 w 46"/>
                  <a:gd name="T67" fmla="*/ 9 h 14"/>
                  <a:gd name="T68" fmla="*/ 28 w 46"/>
                  <a:gd name="T69" fmla="*/ 9 h 14"/>
                  <a:gd name="T70" fmla="*/ 28 w 46"/>
                  <a:gd name="T71" fmla="*/ 5 h 14"/>
                  <a:gd name="T72" fmla="*/ 28 w 46"/>
                  <a:gd name="T73" fmla="*/ 5 h 14"/>
                  <a:gd name="T74" fmla="*/ 28 w 46"/>
                  <a:gd name="T75" fmla="*/ 5 h 14"/>
                  <a:gd name="T76" fmla="*/ 28 w 46"/>
                  <a:gd name="T77" fmla="*/ 5 h 14"/>
                  <a:gd name="T78" fmla="*/ 37 w 46"/>
                  <a:gd name="T79" fmla="*/ 5 h 14"/>
                  <a:gd name="T80" fmla="*/ 37 w 46"/>
                  <a:gd name="T81" fmla="*/ 5 h 14"/>
                  <a:gd name="T82" fmla="*/ 37 w 46"/>
                  <a:gd name="T83" fmla="*/ 5 h 14"/>
                  <a:gd name="T84" fmla="*/ 37 w 46"/>
                  <a:gd name="T85" fmla="*/ 0 h 14"/>
                  <a:gd name="T86" fmla="*/ 37 w 46"/>
                  <a:gd name="T87" fmla="*/ 0 h 14"/>
                  <a:gd name="T88" fmla="*/ 37 w 46"/>
                  <a:gd name="T89" fmla="*/ 0 h 14"/>
                  <a:gd name="T90" fmla="*/ 46 w 46"/>
                  <a:gd name="T91" fmla="*/ 0 h 14"/>
                  <a:gd name="T92" fmla="*/ 46 w 46"/>
                  <a:gd name="T93" fmla="*/ 0 h 14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46" h="14">
                    <a:moveTo>
                      <a:pt x="0" y="14"/>
                    </a:moveTo>
                    <a:lnTo>
                      <a:pt x="0" y="14"/>
                    </a:lnTo>
                    <a:lnTo>
                      <a:pt x="9" y="9"/>
                    </a:lnTo>
                    <a:lnTo>
                      <a:pt x="18" y="9"/>
                    </a:lnTo>
                    <a:lnTo>
                      <a:pt x="28" y="9"/>
                    </a:lnTo>
                    <a:lnTo>
                      <a:pt x="28" y="5"/>
                    </a:lnTo>
                    <a:lnTo>
                      <a:pt x="37" y="5"/>
                    </a:lnTo>
                    <a:lnTo>
                      <a:pt x="37" y="0"/>
                    </a:lnTo>
                    <a:lnTo>
                      <a:pt x="46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" name="Freeform 13"/>
              <p:cNvSpPr>
                <a:spLocks/>
              </p:cNvSpPr>
              <p:nvPr/>
            </p:nvSpPr>
            <p:spPr bwMode="auto">
              <a:xfrm>
                <a:off x="4461" y="1723"/>
                <a:ext cx="73" cy="85"/>
              </a:xfrm>
              <a:custGeom>
                <a:avLst/>
                <a:gdLst>
                  <a:gd name="T0" fmla="*/ 0 w 73"/>
                  <a:gd name="T1" fmla="*/ 85 h 85"/>
                  <a:gd name="T2" fmla="*/ 0 w 73"/>
                  <a:gd name="T3" fmla="*/ 85 h 85"/>
                  <a:gd name="T4" fmla="*/ 0 w 73"/>
                  <a:gd name="T5" fmla="*/ 81 h 85"/>
                  <a:gd name="T6" fmla="*/ 0 w 73"/>
                  <a:gd name="T7" fmla="*/ 81 h 85"/>
                  <a:gd name="T8" fmla="*/ 0 w 73"/>
                  <a:gd name="T9" fmla="*/ 81 h 85"/>
                  <a:gd name="T10" fmla="*/ 9 w 73"/>
                  <a:gd name="T11" fmla="*/ 81 h 85"/>
                  <a:gd name="T12" fmla="*/ 9 w 73"/>
                  <a:gd name="T13" fmla="*/ 76 h 85"/>
                  <a:gd name="T14" fmla="*/ 9 w 73"/>
                  <a:gd name="T15" fmla="*/ 76 h 85"/>
                  <a:gd name="T16" fmla="*/ 9 w 73"/>
                  <a:gd name="T17" fmla="*/ 76 h 85"/>
                  <a:gd name="T18" fmla="*/ 9 w 73"/>
                  <a:gd name="T19" fmla="*/ 76 h 85"/>
                  <a:gd name="T20" fmla="*/ 9 w 73"/>
                  <a:gd name="T21" fmla="*/ 72 h 85"/>
                  <a:gd name="T22" fmla="*/ 18 w 73"/>
                  <a:gd name="T23" fmla="*/ 72 h 85"/>
                  <a:gd name="T24" fmla="*/ 18 w 73"/>
                  <a:gd name="T25" fmla="*/ 72 h 85"/>
                  <a:gd name="T26" fmla="*/ 18 w 73"/>
                  <a:gd name="T27" fmla="*/ 72 h 85"/>
                  <a:gd name="T28" fmla="*/ 18 w 73"/>
                  <a:gd name="T29" fmla="*/ 67 h 85"/>
                  <a:gd name="T30" fmla="*/ 18 w 73"/>
                  <a:gd name="T31" fmla="*/ 67 h 85"/>
                  <a:gd name="T32" fmla="*/ 18 w 73"/>
                  <a:gd name="T33" fmla="*/ 67 h 85"/>
                  <a:gd name="T34" fmla="*/ 27 w 73"/>
                  <a:gd name="T35" fmla="*/ 63 h 85"/>
                  <a:gd name="T36" fmla="*/ 27 w 73"/>
                  <a:gd name="T37" fmla="*/ 63 h 85"/>
                  <a:gd name="T38" fmla="*/ 27 w 73"/>
                  <a:gd name="T39" fmla="*/ 63 h 85"/>
                  <a:gd name="T40" fmla="*/ 27 w 73"/>
                  <a:gd name="T41" fmla="*/ 58 h 85"/>
                  <a:gd name="T42" fmla="*/ 27 w 73"/>
                  <a:gd name="T43" fmla="*/ 58 h 85"/>
                  <a:gd name="T44" fmla="*/ 27 w 73"/>
                  <a:gd name="T45" fmla="*/ 58 h 85"/>
                  <a:gd name="T46" fmla="*/ 37 w 73"/>
                  <a:gd name="T47" fmla="*/ 54 h 85"/>
                  <a:gd name="T48" fmla="*/ 37 w 73"/>
                  <a:gd name="T49" fmla="*/ 54 h 85"/>
                  <a:gd name="T50" fmla="*/ 37 w 73"/>
                  <a:gd name="T51" fmla="*/ 49 h 85"/>
                  <a:gd name="T52" fmla="*/ 37 w 73"/>
                  <a:gd name="T53" fmla="*/ 49 h 85"/>
                  <a:gd name="T54" fmla="*/ 37 w 73"/>
                  <a:gd name="T55" fmla="*/ 49 h 85"/>
                  <a:gd name="T56" fmla="*/ 37 w 73"/>
                  <a:gd name="T57" fmla="*/ 45 h 85"/>
                  <a:gd name="T58" fmla="*/ 46 w 73"/>
                  <a:gd name="T59" fmla="*/ 45 h 85"/>
                  <a:gd name="T60" fmla="*/ 46 w 73"/>
                  <a:gd name="T61" fmla="*/ 41 h 85"/>
                  <a:gd name="T62" fmla="*/ 46 w 73"/>
                  <a:gd name="T63" fmla="*/ 41 h 85"/>
                  <a:gd name="T64" fmla="*/ 46 w 73"/>
                  <a:gd name="T65" fmla="*/ 41 h 85"/>
                  <a:gd name="T66" fmla="*/ 46 w 73"/>
                  <a:gd name="T67" fmla="*/ 36 h 85"/>
                  <a:gd name="T68" fmla="*/ 46 w 73"/>
                  <a:gd name="T69" fmla="*/ 36 h 85"/>
                  <a:gd name="T70" fmla="*/ 55 w 73"/>
                  <a:gd name="T71" fmla="*/ 32 h 85"/>
                  <a:gd name="T72" fmla="*/ 55 w 73"/>
                  <a:gd name="T73" fmla="*/ 32 h 85"/>
                  <a:gd name="T74" fmla="*/ 55 w 73"/>
                  <a:gd name="T75" fmla="*/ 27 h 85"/>
                  <a:gd name="T76" fmla="*/ 55 w 73"/>
                  <a:gd name="T77" fmla="*/ 27 h 85"/>
                  <a:gd name="T78" fmla="*/ 55 w 73"/>
                  <a:gd name="T79" fmla="*/ 23 h 85"/>
                  <a:gd name="T80" fmla="*/ 55 w 73"/>
                  <a:gd name="T81" fmla="*/ 23 h 85"/>
                  <a:gd name="T82" fmla="*/ 64 w 73"/>
                  <a:gd name="T83" fmla="*/ 18 h 85"/>
                  <a:gd name="T84" fmla="*/ 64 w 73"/>
                  <a:gd name="T85" fmla="*/ 18 h 85"/>
                  <a:gd name="T86" fmla="*/ 64 w 73"/>
                  <a:gd name="T87" fmla="*/ 14 h 85"/>
                  <a:gd name="T88" fmla="*/ 64 w 73"/>
                  <a:gd name="T89" fmla="*/ 14 h 85"/>
                  <a:gd name="T90" fmla="*/ 64 w 73"/>
                  <a:gd name="T91" fmla="*/ 9 h 85"/>
                  <a:gd name="T92" fmla="*/ 64 w 73"/>
                  <a:gd name="T93" fmla="*/ 9 h 85"/>
                  <a:gd name="T94" fmla="*/ 64 w 73"/>
                  <a:gd name="T95" fmla="*/ 5 h 85"/>
                  <a:gd name="T96" fmla="*/ 73 w 73"/>
                  <a:gd name="T97" fmla="*/ 5 h 85"/>
                  <a:gd name="T98" fmla="*/ 73 w 73"/>
                  <a:gd name="T99" fmla="*/ 0 h 85"/>
                  <a:gd name="T100" fmla="*/ 73 w 73"/>
                  <a:gd name="T101" fmla="*/ 0 h 8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3" h="85">
                    <a:moveTo>
                      <a:pt x="0" y="85"/>
                    </a:moveTo>
                    <a:lnTo>
                      <a:pt x="0" y="85"/>
                    </a:lnTo>
                    <a:lnTo>
                      <a:pt x="0" y="81"/>
                    </a:lnTo>
                    <a:lnTo>
                      <a:pt x="9" y="81"/>
                    </a:lnTo>
                    <a:lnTo>
                      <a:pt x="9" y="76"/>
                    </a:lnTo>
                    <a:lnTo>
                      <a:pt x="9" y="72"/>
                    </a:lnTo>
                    <a:lnTo>
                      <a:pt x="18" y="72"/>
                    </a:lnTo>
                    <a:lnTo>
                      <a:pt x="18" y="67"/>
                    </a:lnTo>
                    <a:lnTo>
                      <a:pt x="27" y="63"/>
                    </a:lnTo>
                    <a:lnTo>
                      <a:pt x="27" y="58"/>
                    </a:lnTo>
                    <a:lnTo>
                      <a:pt x="37" y="54"/>
                    </a:lnTo>
                    <a:lnTo>
                      <a:pt x="37" y="49"/>
                    </a:lnTo>
                    <a:lnTo>
                      <a:pt x="37" y="45"/>
                    </a:lnTo>
                    <a:lnTo>
                      <a:pt x="46" y="45"/>
                    </a:lnTo>
                    <a:lnTo>
                      <a:pt x="46" y="41"/>
                    </a:lnTo>
                    <a:lnTo>
                      <a:pt x="46" y="36"/>
                    </a:lnTo>
                    <a:lnTo>
                      <a:pt x="55" y="32"/>
                    </a:lnTo>
                    <a:lnTo>
                      <a:pt x="55" y="27"/>
                    </a:lnTo>
                    <a:lnTo>
                      <a:pt x="55" y="23"/>
                    </a:lnTo>
                    <a:lnTo>
                      <a:pt x="64" y="18"/>
                    </a:lnTo>
                    <a:lnTo>
                      <a:pt x="64" y="14"/>
                    </a:lnTo>
                    <a:lnTo>
                      <a:pt x="64" y="9"/>
                    </a:lnTo>
                    <a:lnTo>
                      <a:pt x="64" y="5"/>
                    </a:lnTo>
                    <a:lnTo>
                      <a:pt x="73" y="5"/>
                    </a:lnTo>
                    <a:lnTo>
                      <a:pt x="73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" name="Freeform 14"/>
              <p:cNvSpPr>
                <a:spLocks/>
              </p:cNvSpPr>
              <p:nvPr/>
            </p:nvSpPr>
            <p:spPr bwMode="auto">
              <a:xfrm>
                <a:off x="4534" y="1576"/>
                <a:ext cx="74" cy="147"/>
              </a:xfrm>
              <a:custGeom>
                <a:avLst/>
                <a:gdLst>
                  <a:gd name="T0" fmla="*/ 0 w 74"/>
                  <a:gd name="T1" fmla="*/ 147 h 147"/>
                  <a:gd name="T2" fmla="*/ 0 w 74"/>
                  <a:gd name="T3" fmla="*/ 143 h 147"/>
                  <a:gd name="T4" fmla="*/ 0 w 74"/>
                  <a:gd name="T5" fmla="*/ 143 h 147"/>
                  <a:gd name="T6" fmla="*/ 0 w 74"/>
                  <a:gd name="T7" fmla="*/ 138 h 147"/>
                  <a:gd name="T8" fmla="*/ 9 w 74"/>
                  <a:gd name="T9" fmla="*/ 134 h 147"/>
                  <a:gd name="T10" fmla="*/ 9 w 74"/>
                  <a:gd name="T11" fmla="*/ 134 h 147"/>
                  <a:gd name="T12" fmla="*/ 9 w 74"/>
                  <a:gd name="T13" fmla="*/ 130 h 147"/>
                  <a:gd name="T14" fmla="*/ 9 w 74"/>
                  <a:gd name="T15" fmla="*/ 130 h 147"/>
                  <a:gd name="T16" fmla="*/ 9 w 74"/>
                  <a:gd name="T17" fmla="*/ 125 h 147"/>
                  <a:gd name="T18" fmla="*/ 9 w 74"/>
                  <a:gd name="T19" fmla="*/ 121 h 147"/>
                  <a:gd name="T20" fmla="*/ 19 w 74"/>
                  <a:gd name="T21" fmla="*/ 121 h 147"/>
                  <a:gd name="T22" fmla="*/ 19 w 74"/>
                  <a:gd name="T23" fmla="*/ 116 h 147"/>
                  <a:gd name="T24" fmla="*/ 19 w 74"/>
                  <a:gd name="T25" fmla="*/ 116 h 147"/>
                  <a:gd name="T26" fmla="*/ 19 w 74"/>
                  <a:gd name="T27" fmla="*/ 112 h 147"/>
                  <a:gd name="T28" fmla="*/ 19 w 74"/>
                  <a:gd name="T29" fmla="*/ 107 h 147"/>
                  <a:gd name="T30" fmla="*/ 19 w 74"/>
                  <a:gd name="T31" fmla="*/ 107 h 147"/>
                  <a:gd name="T32" fmla="*/ 28 w 74"/>
                  <a:gd name="T33" fmla="*/ 103 h 147"/>
                  <a:gd name="T34" fmla="*/ 28 w 74"/>
                  <a:gd name="T35" fmla="*/ 103 h 147"/>
                  <a:gd name="T36" fmla="*/ 28 w 74"/>
                  <a:gd name="T37" fmla="*/ 98 h 147"/>
                  <a:gd name="T38" fmla="*/ 28 w 74"/>
                  <a:gd name="T39" fmla="*/ 94 h 147"/>
                  <a:gd name="T40" fmla="*/ 28 w 74"/>
                  <a:gd name="T41" fmla="*/ 94 h 147"/>
                  <a:gd name="T42" fmla="*/ 28 w 74"/>
                  <a:gd name="T43" fmla="*/ 89 h 147"/>
                  <a:gd name="T44" fmla="*/ 37 w 74"/>
                  <a:gd name="T45" fmla="*/ 85 h 147"/>
                  <a:gd name="T46" fmla="*/ 37 w 74"/>
                  <a:gd name="T47" fmla="*/ 85 h 147"/>
                  <a:gd name="T48" fmla="*/ 37 w 74"/>
                  <a:gd name="T49" fmla="*/ 80 h 147"/>
                  <a:gd name="T50" fmla="*/ 37 w 74"/>
                  <a:gd name="T51" fmla="*/ 76 h 147"/>
                  <a:gd name="T52" fmla="*/ 37 w 74"/>
                  <a:gd name="T53" fmla="*/ 76 h 147"/>
                  <a:gd name="T54" fmla="*/ 37 w 74"/>
                  <a:gd name="T55" fmla="*/ 71 h 147"/>
                  <a:gd name="T56" fmla="*/ 46 w 74"/>
                  <a:gd name="T57" fmla="*/ 67 h 147"/>
                  <a:gd name="T58" fmla="*/ 46 w 74"/>
                  <a:gd name="T59" fmla="*/ 67 h 147"/>
                  <a:gd name="T60" fmla="*/ 46 w 74"/>
                  <a:gd name="T61" fmla="*/ 63 h 147"/>
                  <a:gd name="T62" fmla="*/ 46 w 74"/>
                  <a:gd name="T63" fmla="*/ 58 h 147"/>
                  <a:gd name="T64" fmla="*/ 46 w 74"/>
                  <a:gd name="T65" fmla="*/ 54 h 147"/>
                  <a:gd name="T66" fmla="*/ 46 w 74"/>
                  <a:gd name="T67" fmla="*/ 54 h 147"/>
                  <a:gd name="T68" fmla="*/ 55 w 74"/>
                  <a:gd name="T69" fmla="*/ 49 h 147"/>
                  <a:gd name="T70" fmla="*/ 55 w 74"/>
                  <a:gd name="T71" fmla="*/ 45 h 147"/>
                  <a:gd name="T72" fmla="*/ 55 w 74"/>
                  <a:gd name="T73" fmla="*/ 45 h 147"/>
                  <a:gd name="T74" fmla="*/ 55 w 74"/>
                  <a:gd name="T75" fmla="*/ 40 h 147"/>
                  <a:gd name="T76" fmla="*/ 55 w 74"/>
                  <a:gd name="T77" fmla="*/ 36 h 147"/>
                  <a:gd name="T78" fmla="*/ 55 w 74"/>
                  <a:gd name="T79" fmla="*/ 31 h 147"/>
                  <a:gd name="T80" fmla="*/ 64 w 74"/>
                  <a:gd name="T81" fmla="*/ 31 h 147"/>
                  <a:gd name="T82" fmla="*/ 64 w 74"/>
                  <a:gd name="T83" fmla="*/ 27 h 147"/>
                  <a:gd name="T84" fmla="*/ 64 w 74"/>
                  <a:gd name="T85" fmla="*/ 22 h 147"/>
                  <a:gd name="T86" fmla="*/ 64 w 74"/>
                  <a:gd name="T87" fmla="*/ 22 h 147"/>
                  <a:gd name="T88" fmla="*/ 64 w 74"/>
                  <a:gd name="T89" fmla="*/ 18 h 147"/>
                  <a:gd name="T90" fmla="*/ 64 w 74"/>
                  <a:gd name="T91" fmla="*/ 13 h 147"/>
                  <a:gd name="T92" fmla="*/ 74 w 74"/>
                  <a:gd name="T93" fmla="*/ 9 h 147"/>
                  <a:gd name="T94" fmla="*/ 74 w 74"/>
                  <a:gd name="T95" fmla="*/ 9 h 147"/>
                  <a:gd name="T96" fmla="*/ 74 w 74"/>
                  <a:gd name="T97" fmla="*/ 5 h 147"/>
                  <a:gd name="T98" fmla="*/ 74 w 74"/>
                  <a:gd name="T99" fmla="*/ 0 h 147"/>
                  <a:gd name="T100" fmla="*/ 74 w 74"/>
                  <a:gd name="T101" fmla="*/ 0 h 147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4" h="147">
                    <a:moveTo>
                      <a:pt x="0" y="147"/>
                    </a:moveTo>
                    <a:lnTo>
                      <a:pt x="0" y="143"/>
                    </a:lnTo>
                    <a:lnTo>
                      <a:pt x="0" y="138"/>
                    </a:lnTo>
                    <a:lnTo>
                      <a:pt x="9" y="134"/>
                    </a:lnTo>
                    <a:lnTo>
                      <a:pt x="9" y="130"/>
                    </a:lnTo>
                    <a:lnTo>
                      <a:pt x="9" y="125"/>
                    </a:lnTo>
                    <a:lnTo>
                      <a:pt x="9" y="121"/>
                    </a:lnTo>
                    <a:lnTo>
                      <a:pt x="19" y="121"/>
                    </a:lnTo>
                    <a:lnTo>
                      <a:pt x="19" y="116"/>
                    </a:lnTo>
                    <a:lnTo>
                      <a:pt x="19" y="112"/>
                    </a:lnTo>
                    <a:lnTo>
                      <a:pt x="19" y="107"/>
                    </a:lnTo>
                    <a:lnTo>
                      <a:pt x="28" y="103"/>
                    </a:lnTo>
                    <a:lnTo>
                      <a:pt x="28" y="98"/>
                    </a:lnTo>
                    <a:lnTo>
                      <a:pt x="28" y="94"/>
                    </a:lnTo>
                    <a:lnTo>
                      <a:pt x="28" y="89"/>
                    </a:lnTo>
                    <a:lnTo>
                      <a:pt x="37" y="85"/>
                    </a:lnTo>
                    <a:lnTo>
                      <a:pt x="37" y="80"/>
                    </a:lnTo>
                    <a:lnTo>
                      <a:pt x="37" y="76"/>
                    </a:lnTo>
                    <a:lnTo>
                      <a:pt x="37" y="71"/>
                    </a:lnTo>
                    <a:lnTo>
                      <a:pt x="46" y="67"/>
                    </a:lnTo>
                    <a:lnTo>
                      <a:pt x="46" y="63"/>
                    </a:lnTo>
                    <a:lnTo>
                      <a:pt x="46" y="58"/>
                    </a:lnTo>
                    <a:lnTo>
                      <a:pt x="46" y="54"/>
                    </a:lnTo>
                    <a:lnTo>
                      <a:pt x="55" y="49"/>
                    </a:lnTo>
                    <a:lnTo>
                      <a:pt x="55" y="45"/>
                    </a:lnTo>
                    <a:lnTo>
                      <a:pt x="55" y="40"/>
                    </a:lnTo>
                    <a:lnTo>
                      <a:pt x="55" y="36"/>
                    </a:lnTo>
                    <a:lnTo>
                      <a:pt x="55" y="31"/>
                    </a:lnTo>
                    <a:lnTo>
                      <a:pt x="64" y="31"/>
                    </a:lnTo>
                    <a:lnTo>
                      <a:pt x="64" y="27"/>
                    </a:lnTo>
                    <a:lnTo>
                      <a:pt x="64" y="22"/>
                    </a:lnTo>
                    <a:lnTo>
                      <a:pt x="64" y="18"/>
                    </a:lnTo>
                    <a:lnTo>
                      <a:pt x="64" y="13"/>
                    </a:lnTo>
                    <a:lnTo>
                      <a:pt x="74" y="9"/>
                    </a:lnTo>
                    <a:lnTo>
                      <a:pt x="74" y="5"/>
                    </a:lnTo>
                    <a:lnTo>
                      <a:pt x="74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9" name="Freeform 15"/>
              <p:cNvSpPr>
                <a:spLocks/>
              </p:cNvSpPr>
              <p:nvPr/>
            </p:nvSpPr>
            <p:spPr bwMode="auto">
              <a:xfrm>
                <a:off x="4608" y="1424"/>
                <a:ext cx="82" cy="152"/>
              </a:xfrm>
              <a:custGeom>
                <a:avLst/>
                <a:gdLst>
                  <a:gd name="T0" fmla="*/ 0 w 82"/>
                  <a:gd name="T1" fmla="*/ 152 h 152"/>
                  <a:gd name="T2" fmla="*/ 0 w 82"/>
                  <a:gd name="T3" fmla="*/ 148 h 152"/>
                  <a:gd name="T4" fmla="*/ 9 w 82"/>
                  <a:gd name="T5" fmla="*/ 143 h 152"/>
                  <a:gd name="T6" fmla="*/ 9 w 82"/>
                  <a:gd name="T7" fmla="*/ 139 h 152"/>
                  <a:gd name="T8" fmla="*/ 9 w 82"/>
                  <a:gd name="T9" fmla="*/ 139 h 152"/>
                  <a:gd name="T10" fmla="*/ 9 w 82"/>
                  <a:gd name="T11" fmla="*/ 134 h 152"/>
                  <a:gd name="T12" fmla="*/ 9 w 82"/>
                  <a:gd name="T13" fmla="*/ 130 h 152"/>
                  <a:gd name="T14" fmla="*/ 9 w 82"/>
                  <a:gd name="T15" fmla="*/ 125 h 152"/>
                  <a:gd name="T16" fmla="*/ 18 w 82"/>
                  <a:gd name="T17" fmla="*/ 125 h 152"/>
                  <a:gd name="T18" fmla="*/ 18 w 82"/>
                  <a:gd name="T19" fmla="*/ 121 h 152"/>
                  <a:gd name="T20" fmla="*/ 18 w 82"/>
                  <a:gd name="T21" fmla="*/ 116 h 152"/>
                  <a:gd name="T22" fmla="*/ 18 w 82"/>
                  <a:gd name="T23" fmla="*/ 116 h 152"/>
                  <a:gd name="T24" fmla="*/ 18 w 82"/>
                  <a:gd name="T25" fmla="*/ 112 h 152"/>
                  <a:gd name="T26" fmla="*/ 18 w 82"/>
                  <a:gd name="T27" fmla="*/ 107 h 152"/>
                  <a:gd name="T28" fmla="*/ 27 w 82"/>
                  <a:gd name="T29" fmla="*/ 103 h 152"/>
                  <a:gd name="T30" fmla="*/ 27 w 82"/>
                  <a:gd name="T31" fmla="*/ 103 h 152"/>
                  <a:gd name="T32" fmla="*/ 27 w 82"/>
                  <a:gd name="T33" fmla="*/ 99 h 152"/>
                  <a:gd name="T34" fmla="*/ 27 w 82"/>
                  <a:gd name="T35" fmla="*/ 94 h 152"/>
                  <a:gd name="T36" fmla="*/ 27 w 82"/>
                  <a:gd name="T37" fmla="*/ 94 h 152"/>
                  <a:gd name="T38" fmla="*/ 27 w 82"/>
                  <a:gd name="T39" fmla="*/ 90 h 152"/>
                  <a:gd name="T40" fmla="*/ 36 w 82"/>
                  <a:gd name="T41" fmla="*/ 85 h 152"/>
                  <a:gd name="T42" fmla="*/ 36 w 82"/>
                  <a:gd name="T43" fmla="*/ 81 h 152"/>
                  <a:gd name="T44" fmla="*/ 36 w 82"/>
                  <a:gd name="T45" fmla="*/ 81 h 152"/>
                  <a:gd name="T46" fmla="*/ 36 w 82"/>
                  <a:gd name="T47" fmla="*/ 76 h 152"/>
                  <a:gd name="T48" fmla="*/ 36 w 82"/>
                  <a:gd name="T49" fmla="*/ 72 h 152"/>
                  <a:gd name="T50" fmla="*/ 36 w 82"/>
                  <a:gd name="T51" fmla="*/ 72 h 152"/>
                  <a:gd name="T52" fmla="*/ 46 w 82"/>
                  <a:gd name="T53" fmla="*/ 67 h 152"/>
                  <a:gd name="T54" fmla="*/ 46 w 82"/>
                  <a:gd name="T55" fmla="*/ 63 h 152"/>
                  <a:gd name="T56" fmla="*/ 46 w 82"/>
                  <a:gd name="T57" fmla="*/ 63 h 152"/>
                  <a:gd name="T58" fmla="*/ 46 w 82"/>
                  <a:gd name="T59" fmla="*/ 58 h 152"/>
                  <a:gd name="T60" fmla="*/ 46 w 82"/>
                  <a:gd name="T61" fmla="*/ 54 h 152"/>
                  <a:gd name="T62" fmla="*/ 46 w 82"/>
                  <a:gd name="T63" fmla="*/ 54 h 152"/>
                  <a:gd name="T64" fmla="*/ 55 w 82"/>
                  <a:gd name="T65" fmla="*/ 49 h 152"/>
                  <a:gd name="T66" fmla="*/ 55 w 82"/>
                  <a:gd name="T67" fmla="*/ 45 h 152"/>
                  <a:gd name="T68" fmla="*/ 55 w 82"/>
                  <a:gd name="T69" fmla="*/ 45 h 152"/>
                  <a:gd name="T70" fmla="*/ 55 w 82"/>
                  <a:gd name="T71" fmla="*/ 41 h 152"/>
                  <a:gd name="T72" fmla="*/ 55 w 82"/>
                  <a:gd name="T73" fmla="*/ 36 h 152"/>
                  <a:gd name="T74" fmla="*/ 55 w 82"/>
                  <a:gd name="T75" fmla="*/ 36 h 152"/>
                  <a:gd name="T76" fmla="*/ 64 w 82"/>
                  <a:gd name="T77" fmla="*/ 32 h 152"/>
                  <a:gd name="T78" fmla="*/ 64 w 82"/>
                  <a:gd name="T79" fmla="*/ 27 h 152"/>
                  <a:gd name="T80" fmla="*/ 64 w 82"/>
                  <a:gd name="T81" fmla="*/ 27 h 152"/>
                  <a:gd name="T82" fmla="*/ 64 w 82"/>
                  <a:gd name="T83" fmla="*/ 23 h 152"/>
                  <a:gd name="T84" fmla="*/ 64 w 82"/>
                  <a:gd name="T85" fmla="*/ 23 h 152"/>
                  <a:gd name="T86" fmla="*/ 64 w 82"/>
                  <a:gd name="T87" fmla="*/ 18 h 152"/>
                  <a:gd name="T88" fmla="*/ 73 w 82"/>
                  <a:gd name="T89" fmla="*/ 14 h 152"/>
                  <a:gd name="T90" fmla="*/ 73 w 82"/>
                  <a:gd name="T91" fmla="*/ 14 h 152"/>
                  <a:gd name="T92" fmla="*/ 73 w 82"/>
                  <a:gd name="T93" fmla="*/ 9 h 152"/>
                  <a:gd name="T94" fmla="*/ 73 w 82"/>
                  <a:gd name="T95" fmla="*/ 9 h 152"/>
                  <a:gd name="T96" fmla="*/ 73 w 82"/>
                  <a:gd name="T97" fmla="*/ 5 h 152"/>
                  <a:gd name="T98" fmla="*/ 73 w 82"/>
                  <a:gd name="T99" fmla="*/ 0 h 152"/>
                  <a:gd name="T100" fmla="*/ 82 w 82"/>
                  <a:gd name="T101" fmla="*/ 0 h 15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" h="152">
                    <a:moveTo>
                      <a:pt x="0" y="152"/>
                    </a:moveTo>
                    <a:lnTo>
                      <a:pt x="0" y="148"/>
                    </a:lnTo>
                    <a:lnTo>
                      <a:pt x="9" y="143"/>
                    </a:lnTo>
                    <a:lnTo>
                      <a:pt x="9" y="139"/>
                    </a:lnTo>
                    <a:lnTo>
                      <a:pt x="9" y="134"/>
                    </a:lnTo>
                    <a:lnTo>
                      <a:pt x="9" y="130"/>
                    </a:lnTo>
                    <a:lnTo>
                      <a:pt x="9" y="125"/>
                    </a:lnTo>
                    <a:lnTo>
                      <a:pt x="18" y="125"/>
                    </a:lnTo>
                    <a:lnTo>
                      <a:pt x="18" y="121"/>
                    </a:lnTo>
                    <a:lnTo>
                      <a:pt x="18" y="116"/>
                    </a:lnTo>
                    <a:lnTo>
                      <a:pt x="18" y="112"/>
                    </a:lnTo>
                    <a:lnTo>
                      <a:pt x="18" y="107"/>
                    </a:lnTo>
                    <a:lnTo>
                      <a:pt x="27" y="103"/>
                    </a:lnTo>
                    <a:lnTo>
                      <a:pt x="27" y="99"/>
                    </a:lnTo>
                    <a:lnTo>
                      <a:pt x="27" y="94"/>
                    </a:lnTo>
                    <a:lnTo>
                      <a:pt x="27" y="90"/>
                    </a:lnTo>
                    <a:lnTo>
                      <a:pt x="36" y="85"/>
                    </a:lnTo>
                    <a:lnTo>
                      <a:pt x="36" y="81"/>
                    </a:lnTo>
                    <a:lnTo>
                      <a:pt x="36" y="76"/>
                    </a:lnTo>
                    <a:lnTo>
                      <a:pt x="36" y="72"/>
                    </a:lnTo>
                    <a:lnTo>
                      <a:pt x="46" y="67"/>
                    </a:lnTo>
                    <a:lnTo>
                      <a:pt x="46" y="63"/>
                    </a:lnTo>
                    <a:lnTo>
                      <a:pt x="46" y="58"/>
                    </a:lnTo>
                    <a:lnTo>
                      <a:pt x="46" y="54"/>
                    </a:lnTo>
                    <a:lnTo>
                      <a:pt x="55" y="49"/>
                    </a:lnTo>
                    <a:lnTo>
                      <a:pt x="55" y="45"/>
                    </a:lnTo>
                    <a:lnTo>
                      <a:pt x="55" y="41"/>
                    </a:lnTo>
                    <a:lnTo>
                      <a:pt x="55" y="36"/>
                    </a:lnTo>
                    <a:lnTo>
                      <a:pt x="64" y="32"/>
                    </a:lnTo>
                    <a:lnTo>
                      <a:pt x="64" y="27"/>
                    </a:lnTo>
                    <a:lnTo>
                      <a:pt x="64" y="23"/>
                    </a:lnTo>
                    <a:lnTo>
                      <a:pt x="64" y="18"/>
                    </a:lnTo>
                    <a:lnTo>
                      <a:pt x="73" y="14"/>
                    </a:lnTo>
                    <a:lnTo>
                      <a:pt x="73" y="9"/>
                    </a:lnTo>
                    <a:lnTo>
                      <a:pt x="73" y="5"/>
                    </a:lnTo>
                    <a:lnTo>
                      <a:pt x="73" y="0"/>
                    </a:lnTo>
                    <a:lnTo>
                      <a:pt x="82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0" name="Freeform 16"/>
              <p:cNvSpPr>
                <a:spLocks/>
              </p:cNvSpPr>
              <p:nvPr/>
            </p:nvSpPr>
            <p:spPr bwMode="auto">
              <a:xfrm>
                <a:off x="4690" y="1344"/>
                <a:ext cx="74" cy="80"/>
              </a:xfrm>
              <a:custGeom>
                <a:avLst/>
                <a:gdLst>
                  <a:gd name="T0" fmla="*/ 0 w 74"/>
                  <a:gd name="T1" fmla="*/ 80 h 80"/>
                  <a:gd name="T2" fmla="*/ 0 w 74"/>
                  <a:gd name="T3" fmla="*/ 76 h 80"/>
                  <a:gd name="T4" fmla="*/ 0 w 74"/>
                  <a:gd name="T5" fmla="*/ 76 h 80"/>
                  <a:gd name="T6" fmla="*/ 0 w 74"/>
                  <a:gd name="T7" fmla="*/ 71 h 80"/>
                  <a:gd name="T8" fmla="*/ 0 w 74"/>
                  <a:gd name="T9" fmla="*/ 71 h 80"/>
                  <a:gd name="T10" fmla="*/ 0 w 74"/>
                  <a:gd name="T11" fmla="*/ 67 h 80"/>
                  <a:gd name="T12" fmla="*/ 0 w 74"/>
                  <a:gd name="T13" fmla="*/ 67 h 80"/>
                  <a:gd name="T14" fmla="*/ 9 w 74"/>
                  <a:gd name="T15" fmla="*/ 62 h 80"/>
                  <a:gd name="T16" fmla="*/ 9 w 74"/>
                  <a:gd name="T17" fmla="*/ 62 h 80"/>
                  <a:gd name="T18" fmla="*/ 9 w 74"/>
                  <a:gd name="T19" fmla="*/ 58 h 80"/>
                  <a:gd name="T20" fmla="*/ 9 w 74"/>
                  <a:gd name="T21" fmla="*/ 58 h 80"/>
                  <a:gd name="T22" fmla="*/ 9 w 74"/>
                  <a:gd name="T23" fmla="*/ 54 h 80"/>
                  <a:gd name="T24" fmla="*/ 9 w 74"/>
                  <a:gd name="T25" fmla="*/ 54 h 80"/>
                  <a:gd name="T26" fmla="*/ 19 w 74"/>
                  <a:gd name="T27" fmla="*/ 49 h 80"/>
                  <a:gd name="T28" fmla="*/ 19 w 74"/>
                  <a:gd name="T29" fmla="*/ 49 h 80"/>
                  <a:gd name="T30" fmla="*/ 19 w 74"/>
                  <a:gd name="T31" fmla="*/ 45 h 80"/>
                  <a:gd name="T32" fmla="*/ 19 w 74"/>
                  <a:gd name="T33" fmla="*/ 45 h 80"/>
                  <a:gd name="T34" fmla="*/ 19 w 74"/>
                  <a:gd name="T35" fmla="*/ 40 h 80"/>
                  <a:gd name="T36" fmla="*/ 19 w 74"/>
                  <a:gd name="T37" fmla="*/ 40 h 80"/>
                  <a:gd name="T38" fmla="*/ 28 w 74"/>
                  <a:gd name="T39" fmla="*/ 36 h 80"/>
                  <a:gd name="T40" fmla="*/ 28 w 74"/>
                  <a:gd name="T41" fmla="*/ 36 h 80"/>
                  <a:gd name="T42" fmla="*/ 28 w 74"/>
                  <a:gd name="T43" fmla="*/ 36 h 80"/>
                  <a:gd name="T44" fmla="*/ 28 w 74"/>
                  <a:gd name="T45" fmla="*/ 31 h 80"/>
                  <a:gd name="T46" fmla="*/ 28 w 74"/>
                  <a:gd name="T47" fmla="*/ 31 h 80"/>
                  <a:gd name="T48" fmla="*/ 28 w 74"/>
                  <a:gd name="T49" fmla="*/ 27 h 80"/>
                  <a:gd name="T50" fmla="*/ 37 w 74"/>
                  <a:gd name="T51" fmla="*/ 27 h 80"/>
                  <a:gd name="T52" fmla="*/ 37 w 74"/>
                  <a:gd name="T53" fmla="*/ 27 h 80"/>
                  <a:gd name="T54" fmla="*/ 37 w 74"/>
                  <a:gd name="T55" fmla="*/ 22 h 80"/>
                  <a:gd name="T56" fmla="*/ 37 w 74"/>
                  <a:gd name="T57" fmla="*/ 22 h 80"/>
                  <a:gd name="T58" fmla="*/ 37 w 74"/>
                  <a:gd name="T59" fmla="*/ 22 h 80"/>
                  <a:gd name="T60" fmla="*/ 37 w 74"/>
                  <a:gd name="T61" fmla="*/ 18 h 80"/>
                  <a:gd name="T62" fmla="*/ 46 w 74"/>
                  <a:gd name="T63" fmla="*/ 18 h 80"/>
                  <a:gd name="T64" fmla="*/ 46 w 74"/>
                  <a:gd name="T65" fmla="*/ 18 h 80"/>
                  <a:gd name="T66" fmla="*/ 46 w 74"/>
                  <a:gd name="T67" fmla="*/ 13 h 80"/>
                  <a:gd name="T68" fmla="*/ 46 w 74"/>
                  <a:gd name="T69" fmla="*/ 13 h 80"/>
                  <a:gd name="T70" fmla="*/ 46 w 74"/>
                  <a:gd name="T71" fmla="*/ 13 h 80"/>
                  <a:gd name="T72" fmla="*/ 46 w 74"/>
                  <a:gd name="T73" fmla="*/ 13 h 80"/>
                  <a:gd name="T74" fmla="*/ 55 w 74"/>
                  <a:gd name="T75" fmla="*/ 9 h 80"/>
                  <a:gd name="T76" fmla="*/ 55 w 74"/>
                  <a:gd name="T77" fmla="*/ 9 h 80"/>
                  <a:gd name="T78" fmla="*/ 55 w 74"/>
                  <a:gd name="T79" fmla="*/ 9 h 80"/>
                  <a:gd name="T80" fmla="*/ 55 w 74"/>
                  <a:gd name="T81" fmla="*/ 9 h 80"/>
                  <a:gd name="T82" fmla="*/ 55 w 74"/>
                  <a:gd name="T83" fmla="*/ 9 h 80"/>
                  <a:gd name="T84" fmla="*/ 55 w 74"/>
                  <a:gd name="T85" fmla="*/ 4 h 80"/>
                  <a:gd name="T86" fmla="*/ 64 w 74"/>
                  <a:gd name="T87" fmla="*/ 4 h 80"/>
                  <a:gd name="T88" fmla="*/ 64 w 74"/>
                  <a:gd name="T89" fmla="*/ 4 h 80"/>
                  <a:gd name="T90" fmla="*/ 64 w 74"/>
                  <a:gd name="T91" fmla="*/ 4 h 80"/>
                  <a:gd name="T92" fmla="*/ 64 w 74"/>
                  <a:gd name="T93" fmla="*/ 4 h 80"/>
                  <a:gd name="T94" fmla="*/ 64 w 74"/>
                  <a:gd name="T95" fmla="*/ 0 h 80"/>
                  <a:gd name="T96" fmla="*/ 64 w 74"/>
                  <a:gd name="T97" fmla="*/ 0 h 80"/>
                  <a:gd name="T98" fmla="*/ 74 w 74"/>
                  <a:gd name="T99" fmla="*/ 0 h 80"/>
                  <a:gd name="T100" fmla="*/ 74 w 74"/>
                  <a:gd name="T101" fmla="*/ 0 h 8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4" h="80">
                    <a:moveTo>
                      <a:pt x="0" y="80"/>
                    </a:moveTo>
                    <a:lnTo>
                      <a:pt x="0" y="76"/>
                    </a:lnTo>
                    <a:lnTo>
                      <a:pt x="0" y="71"/>
                    </a:lnTo>
                    <a:lnTo>
                      <a:pt x="0" y="67"/>
                    </a:lnTo>
                    <a:lnTo>
                      <a:pt x="9" y="62"/>
                    </a:lnTo>
                    <a:lnTo>
                      <a:pt x="9" y="58"/>
                    </a:lnTo>
                    <a:lnTo>
                      <a:pt x="9" y="54"/>
                    </a:lnTo>
                    <a:lnTo>
                      <a:pt x="19" y="49"/>
                    </a:lnTo>
                    <a:lnTo>
                      <a:pt x="19" y="45"/>
                    </a:lnTo>
                    <a:lnTo>
                      <a:pt x="19" y="40"/>
                    </a:lnTo>
                    <a:lnTo>
                      <a:pt x="28" y="36"/>
                    </a:lnTo>
                    <a:lnTo>
                      <a:pt x="28" y="31"/>
                    </a:lnTo>
                    <a:lnTo>
                      <a:pt x="28" y="27"/>
                    </a:lnTo>
                    <a:lnTo>
                      <a:pt x="37" y="27"/>
                    </a:lnTo>
                    <a:lnTo>
                      <a:pt x="37" y="22"/>
                    </a:lnTo>
                    <a:lnTo>
                      <a:pt x="37" y="18"/>
                    </a:lnTo>
                    <a:lnTo>
                      <a:pt x="46" y="18"/>
                    </a:lnTo>
                    <a:lnTo>
                      <a:pt x="46" y="13"/>
                    </a:lnTo>
                    <a:lnTo>
                      <a:pt x="55" y="9"/>
                    </a:lnTo>
                    <a:lnTo>
                      <a:pt x="55" y="4"/>
                    </a:lnTo>
                    <a:lnTo>
                      <a:pt x="64" y="4"/>
                    </a:lnTo>
                    <a:lnTo>
                      <a:pt x="64" y="0"/>
                    </a:lnTo>
                    <a:lnTo>
                      <a:pt x="74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1" name="Freeform 17"/>
              <p:cNvSpPr>
                <a:spLocks/>
              </p:cNvSpPr>
              <p:nvPr/>
            </p:nvSpPr>
            <p:spPr bwMode="auto">
              <a:xfrm>
                <a:off x="4764" y="1344"/>
                <a:ext cx="27" cy="1"/>
              </a:xfrm>
              <a:custGeom>
                <a:avLst/>
                <a:gdLst>
                  <a:gd name="T0" fmla="*/ 0 w 27"/>
                  <a:gd name="T1" fmla="*/ 0 h 1"/>
                  <a:gd name="T2" fmla="*/ 0 w 27"/>
                  <a:gd name="T3" fmla="*/ 0 h 1"/>
                  <a:gd name="T4" fmla="*/ 0 w 27"/>
                  <a:gd name="T5" fmla="*/ 0 h 1"/>
                  <a:gd name="T6" fmla="*/ 0 w 27"/>
                  <a:gd name="T7" fmla="*/ 0 h 1"/>
                  <a:gd name="T8" fmla="*/ 0 w 27"/>
                  <a:gd name="T9" fmla="*/ 0 h 1"/>
                  <a:gd name="T10" fmla="*/ 9 w 27"/>
                  <a:gd name="T11" fmla="*/ 0 h 1"/>
                  <a:gd name="T12" fmla="*/ 9 w 27"/>
                  <a:gd name="T13" fmla="*/ 0 h 1"/>
                  <a:gd name="T14" fmla="*/ 9 w 27"/>
                  <a:gd name="T15" fmla="*/ 0 h 1"/>
                  <a:gd name="T16" fmla="*/ 9 w 27"/>
                  <a:gd name="T17" fmla="*/ 0 h 1"/>
                  <a:gd name="T18" fmla="*/ 9 w 27"/>
                  <a:gd name="T19" fmla="*/ 0 h 1"/>
                  <a:gd name="T20" fmla="*/ 9 w 27"/>
                  <a:gd name="T21" fmla="*/ 0 h 1"/>
                  <a:gd name="T22" fmla="*/ 9 w 27"/>
                  <a:gd name="T23" fmla="*/ 0 h 1"/>
                  <a:gd name="T24" fmla="*/ 9 w 27"/>
                  <a:gd name="T25" fmla="*/ 0 h 1"/>
                  <a:gd name="T26" fmla="*/ 9 w 27"/>
                  <a:gd name="T27" fmla="*/ 0 h 1"/>
                  <a:gd name="T28" fmla="*/ 9 w 27"/>
                  <a:gd name="T29" fmla="*/ 0 h 1"/>
                  <a:gd name="T30" fmla="*/ 9 w 27"/>
                  <a:gd name="T31" fmla="*/ 0 h 1"/>
                  <a:gd name="T32" fmla="*/ 9 w 27"/>
                  <a:gd name="T33" fmla="*/ 0 h 1"/>
                  <a:gd name="T34" fmla="*/ 9 w 27"/>
                  <a:gd name="T35" fmla="*/ 0 h 1"/>
                  <a:gd name="T36" fmla="*/ 9 w 27"/>
                  <a:gd name="T37" fmla="*/ 0 h 1"/>
                  <a:gd name="T38" fmla="*/ 9 w 27"/>
                  <a:gd name="T39" fmla="*/ 0 h 1"/>
                  <a:gd name="T40" fmla="*/ 9 w 27"/>
                  <a:gd name="T41" fmla="*/ 0 h 1"/>
                  <a:gd name="T42" fmla="*/ 9 w 27"/>
                  <a:gd name="T43" fmla="*/ 0 h 1"/>
                  <a:gd name="T44" fmla="*/ 9 w 27"/>
                  <a:gd name="T45" fmla="*/ 0 h 1"/>
                  <a:gd name="T46" fmla="*/ 9 w 27"/>
                  <a:gd name="T47" fmla="*/ 0 h 1"/>
                  <a:gd name="T48" fmla="*/ 9 w 27"/>
                  <a:gd name="T49" fmla="*/ 0 h 1"/>
                  <a:gd name="T50" fmla="*/ 9 w 27"/>
                  <a:gd name="T51" fmla="*/ 0 h 1"/>
                  <a:gd name="T52" fmla="*/ 18 w 27"/>
                  <a:gd name="T53" fmla="*/ 0 h 1"/>
                  <a:gd name="T54" fmla="*/ 18 w 27"/>
                  <a:gd name="T55" fmla="*/ 0 h 1"/>
                  <a:gd name="T56" fmla="*/ 18 w 27"/>
                  <a:gd name="T57" fmla="*/ 0 h 1"/>
                  <a:gd name="T58" fmla="*/ 18 w 27"/>
                  <a:gd name="T59" fmla="*/ 0 h 1"/>
                  <a:gd name="T60" fmla="*/ 18 w 27"/>
                  <a:gd name="T61" fmla="*/ 0 h 1"/>
                  <a:gd name="T62" fmla="*/ 18 w 27"/>
                  <a:gd name="T63" fmla="*/ 0 h 1"/>
                  <a:gd name="T64" fmla="*/ 18 w 27"/>
                  <a:gd name="T65" fmla="*/ 0 h 1"/>
                  <a:gd name="T66" fmla="*/ 18 w 27"/>
                  <a:gd name="T67" fmla="*/ 0 h 1"/>
                  <a:gd name="T68" fmla="*/ 18 w 27"/>
                  <a:gd name="T69" fmla="*/ 0 h 1"/>
                  <a:gd name="T70" fmla="*/ 18 w 27"/>
                  <a:gd name="T71" fmla="*/ 0 h 1"/>
                  <a:gd name="T72" fmla="*/ 18 w 27"/>
                  <a:gd name="T73" fmla="*/ 0 h 1"/>
                  <a:gd name="T74" fmla="*/ 18 w 27"/>
                  <a:gd name="T75" fmla="*/ 0 h 1"/>
                  <a:gd name="T76" fmla="*/ 18 w 27"/>
                  <a:gd name="T77" fmla="*/ 0 h 1"/>
                  <a:gd name="T78" fmla="*/ 18 w 27"/>
                  <a:gd name="T79" fmla="*/ 0 h 1"/>
                  <a:gd name="T80" fmla="*/ 18 w 27"/>
                  <a:gd name="T81" fmla="*/ 0 h 1"/>
                  <a:gd name="T82" fmla="*/ 18 w 27"/>
                  <a:gd name="T83" fmla="*/ 0 h 1"/>
                  <a:gd name="T84" fmla="*/ 18 w 27"/>
                  <a:gd name="T85" fmla="*/ 0 h 1"/>
                  <a:gd name="T86" fmla="*/ 18 w 27"/>
                  <a:gd name="T87" fmla="*/ 0 h 1"/>
                  <a:gd name="T88" fmla="*/ 18 w 27"/>
                  <a:gd name="T89" fmla="*/ 0 h 1"/>
                  <a:gd name="T90" fmla="*/ 18 w 27"/>
                  <a:gd name="T91" fmla="*/ 0 h 1"/>
                  <a:gd name="T92" fmla="*/ 18 w 27"/>
                  <a:gd name="T93" fmla="*/ 0 h 1"/>
                  <a:gd name="T94" fmla="*/ 18 w 27"/>
                  <a:gd name="T95" fmla="*/ 0 h 1"/>
                  <a:gd name="T96" fmla="*/ 27 w 27"/>
                  <a:gd name="T97" fmla="*/ 0 h 1"/>
                  <a:gd name="T98" fmla="*/ 27 w 27"/>
                  <a:gd name="T99" fmla="*/ 0 h 1"/>
                  <a:gd name="T100" fmla="*/ 27 w 27"/>
                  <a:gd name="T101" fmla="*/ 0 h 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7" h="1">
                    <a:moveTo>
                      <a:pt x="0" y="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18" y="0"/>
                    </a:lnTo>
                    <a:lnTo>
                      <a:pt x="27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2" name="Freeform 18"/>
              <p:cNvSpPr>
                <a:spLocks/>
              </p:cNvSpPr>
              <p:nvPr/>
            </p:nvSpPr>
            <p:spPr bwMode="auto">
              <a:xfrm>
                <a:off x="4791" y="1344"/>
                <a:ext cx="73" cy="76"/>
              </a:xfrm>
              <a:custGeom>
                <a:avLst/>
                <a:gdLst>
                  <a:gd name="T0" fmla="*/ 0 w 73"/>
                  <a:gd name="T1" fmla="*/ 0 h 76"/>
                  <a:gd name="T2" fmla="*/ 0 w 73"/>
                  <a:gd name="T3" fmla="*/ 0 h 76"/>
                  <a:gd name="T4" fmla="*/ 0 w 73"/>
                  <a:gd name="T5" fmla="*/ 0 h 76"/>
                  <a:gd name="T6" fmla="*/ 0 w 73"/>
                  <a:gd name="T7" fmla="*/ 0 h 76"/>
                  <a:gd name="T8" fmla="*/ 9 w 73"/>
                  <a:gd name="T9" fmla="*/ 0 h 76"/>
                  <a:gd name="T10" fmla="*/ 9 w 73"/>
                  <a:gd name="T11" fmla="*/ 0 h 76"/>
                  <a:gd name="T12" fmla="*/ 9 w 73"/>
                  <a:gd name="T13" fmla="*/ 4 h 76"/>
                  <a:gd name="T14" fmla="*/ 9 w 73"/>
                  <a:gd name="T15" fmla="*/ 4 h 76"/>
                  <a:gd name="T16" fmla="*/ 9 w 73"/>
                  <a:gd name="T17" fmla="*/ 4 h 76"/>
                  <a:gd name="T18" fmla="*/ 9 w 73"/>
                  <a:gd name="T19" fmla="*/ 4 h 76"/>
                  <a:gd name="T20" fmla="*/ 18 w 73"/>
                  <a:gd name="T21" fmla="*/ 4 h 76"/>
                  <a:gd name="T22" fmla="*/ 18 w 73"/>
                  <a:gd name="T23" fmla="*/ 9 h 76"/>
                  <a:gd name="T24" fmla="*/ 18 w 73"/>
                  <a:gd name="T25" fmla="*/ 9 h 76"/>
                  <a:gd name="T26" fmla="*/ 18 w 73"/>
                  <a:gd name="T27" fmla="*/ 9 h 76"/>
                  <a:gd name="T28" fmla="*/ 18 w 73"/>
                  <a:gd name="T29" fmla="*/ 9 h 76"/>
                  <a:gd name="T30" fmla="*/ 18 w 73"/>
                  <a:gd name="T31" fmla="*/ 9 h 76"/>
                  <a:gd name="T32" fmla="*/ 28 w 73"/>
                  <a:gd name="T33" fmla="*/ 13 h 76"/>
                  <a:gd name="T34" fmla="*/ 28 w 73"/>
                  <a:gd name="T35" fmla="*/ 13 h 76"/>
                  <a:gd name="T36" fmla="*/ 28 w 73"/>
                  <a:gd name="T37" fmla="*/ 13 h 76"/>
                  <a:gd name="T38" fmla="*/ 28 w 73"/>
                  <a:gd name="T39" fmla="*/ 18 h 76"/>
                  <a:gd name="T40" fmla="*/ 28 w 73"/>
                  <a:gd name="T41" fmla="*/ 18 h 76"/>
                  <a:gd name="T42" fmla="*/ 28 w 73"/>
                  <a:gd name="T43" fmla="*/ 18 h 76"/>
                  <a:gd name="T44" fmla="*/ 37 w 73"/>
                  <a:gd name="T45" fmla="*/ 18 h 76"/>
                  <a:gd name="T46" fmla="*/ 37 w 73"/>
                  <a:gd name="T47" fmla="*/ 22 h 76"/>
                  <a:gd name="T48" fmla="*/ 37 w 73"/>
                  <a:gd name="T49" fmla="*/ 22 h 76"/>
                  <a:gd name="T50" fmla="*/ 37 w 73"/>
                  <a:gd name="T51" fmla="*/ 22 h 76"/>
                  <a:gd name="T52" fmla="*/ 37 w 73"/>
                  <a:gd name="T53" fmla="*/ 27 h 76"/>
                  <a:gd name="T54" fmla="*/ 37 w 73"/>
                  <a:gd name="T55" fmla="*/ 27 h 76"/>
                  <a:gd name="T56" fmla="*/ 46 w 73"/>
                  <a:gd name="T57" fmla="*/ 27 h 76"/>
                  <a:gd name="T58" fmla="*/ 46 w 73"/>
                  <a:gd name="T59" fmla="*/ 31 h 76"/>
                  <a:gd name="T60" fmla="*/ 46 w 73"/>
                  <a:gd name="T61" fmla="*/ 31 h 76"/>
                  <a:gd name="T62" fmla="*/ 46 w 73"/>
                  <a:gd name="T63" fmla="*/ 36 h 76"/>
                  <a:gd name="T64" fmla="*/ 46 w 73"/>
                  <a:gd name="T65" fmla="*/ 36 h 76"/>
                  <a:gd name="T66" fmla="*/ 46 w 73"/>
                  <a:gd name="T67" fmla="*/ 36 h 76"/>
                  <a:gd name="T68" fmla="*/ 55 w 73"/>
                  <a:gd name="T69" fmla="*/ 40 h 76"/>
                  <a:gd name="T70" fmla="*/ 55 w 73"/>
                  <a:gd name="T71" fmla="*/ 40 h 76"/>
                  <a:gd name="T72" fmla="*/ 55 w 73"/>
                  <a:gd name="T73" fmla="*/ 45 h 76"/>
                  <a:gd name="T74" fmla="*/ 55 w 73"/>
                  <a:gd name="T75" fmla="*/ 45 h 76"/>
                  <a:gd name="T76" fmla="*/ 55 w 73"/>
                  <a:gd name="T77" fmla="*/ 49 h 76"/>
                  <a:gd name="T78" fmla="*/ 55 w 73"/>
                  <a:gd name="T79" fmla="*/ 49 h 76"/>
                  <a:gd name="T80" fmla="*/ 64 w 73"/>
                  <a:gd name="T81" fmla="*/ 54 h 76"/>
                  <a:gd name="T82" fmla="*/ 64 w 73"/>
                  <a:gd name="T83" fmla="*/ 54 h 76"/>
                  <a:gd name="T84" fmla="*/ 64 w 73"/>
                  <a:gd name="T85" fmla="*/ 58 h 76"/>
                  <a:gd name="T86" fmla="*/ 64 w 73"/>
                  <a:gd name="T87" fmla="*/ 58 h 76"/>
                  <a:gd name="T88" fmla="*/ 64 w 73"/>
                  <a:gd name="T89" fmla="*/ 62 h 76"/>
                  <a:gd name="T90" fmla="*/ 64 w 73"/>
                  <a:gd name="T91" fmla="*/ 62 h 76"/>
                  <a:gd name="T92" fmla="*/ 64 w 73"/>
                  <a:gd name="T93" fmla="*/ 67 h 76"/>
                  <a:gd name="T94" fmla="*/ 73 w 73"/>
                  <a:gd name="T95" fmla="*/ 67 h 76"/>
                  <a:gd name="T96" fmla="*/ 73 w 73"/>
                  <a:gd name="T97" fmla="*/ 71 h 76"/>
                  <a:gd name="T98" fmla="*/ 73 w 73"/>
                  <a:gd name="T99" fmla="*/ 71 h 76"/>
                  <a:gd name="T100" fmla="*/ 73 w 73"/>
                  <a:gd name="T101" fmla="*/ 76 h 7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3" h="76">
                    <a:moveTo>
                      <a:pt x="0" y="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9" y="4"/>
                    </a:lnTo>
                    <a:lnTo>
                      <a:pt x="18" y="4"/>
                    </a:lnTo>
                    <a:lnTo>
                      <a:pt x="18" y="9"/>
                    </a:lnTo>
                    <a:lnTo>
                      <a:pt x="28" y="13"/>
                    </a:lnTo>
                    <a:lnTo>
                      <a:pt x="28" y="18"/>
                    </a:lnTo>
                    <a:lnTo>
                      <a:pt x="37" y="18"/>
                    </a:lnTo>
                    <a:lnTo>
                      <a:pt x="37" y="22"/>
                    </a:lnTo>
                    <a:lnTo>
                      <a:pt x="37" y="27"/>
                    </a:lnTo>
                    <a:lnTo>
                      <a:pt x="46" y="27"/>
                    </a:lnTo>
                    <a:lnTo>
                      <a:pt x="46" y="31"/>
                    </a:lnTo>
                    <a:lnTo>
                      <a:pt x="46" y="36"/>
                    </a:lnTo>
                    <a:lnTo>
                      <a:pt x="55" y="40"/>
                    </a:lnTo>
                    <a:lnTo>
                      <a:pt x="55" y="45"/>
                    </a:lnTo>
                    <a:lnTo>
                      <a:pt x="55" y="49"/>
                    </a:lnTo>
                    <a:lnTo>
                      <a:pt x="64" y="54"/>
                    </a:lnTo>
                    <a:lnTo>
                      <a:pt x="64" y="58"/>
                    </a:lnTo>
                    <a:lnTo>
                      <a:pt x="64" y="62"/>
                    </a:lnTo>
                    <a:lnTo>
                      <a:pt x="64" y="67"/>
                    </a:lnTo>
                    <a:lnTo>
                      <a:pt x="73" y="67"/>
                    </a:lnTo>
                    <a:lnTo>
                      <a:pt x="73" y="71"/>
                    </a:lnTo>
                    <a:lnTo>
                      <a:pt x="73" y="76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" name="Freeform 19"/>
              <p:cNvSpPr>
                <a:spLocks/>
              </p:cNvSpPr>
              <p:nvPr/>
            </p:nvSpPr>
            <p:spPr bwMode="auto">
              <a:xfrm>
                <a:off x="4864" y="1420"/>
                <a:ext cx="74" cy="147"/>
              </a:xfrm>
              <a:custGeom>
                <a:avLst/>
                <a:gdLst>
                  <a:gd name="T0" fmla="*/ 0 w 74"/>
                  <a:gd name="T1" fmla="*/ 0 h 147"/>
                  <a:gd name="T2" fmla="*/ 0 w 74"/>
                  <a:gd name="T3" fmla="*/ 0 h 147"/>
                  <a:gd name="T4" fmla="*/ 0 w 74"/>
                  <a:gd name="T5" fmla="*/ 4 h 147"/>
                  <a:gd name="T6" fmla="*/ 10 w 74"/>
                  <a:gd name="T7" fmla="*/ 4 h 147"/>
                  <a:gd name="T8" fmla="*/ 10 w 74"/>
                  <a:gd name="T9" fmla="*/ 9 h 147"/>
                  <a:gd name="T10" fmla="*/ 10 w 74"/>
                  <a:gd name="T11" fmla="*/ 13 h 147"/>
                  <a:gd name="T12" fmla="*/ 10 w 74"/>
                  <a:gd name="T13" fmla="*/ 13 h 147"/>
                  <a:gd name="T14" fmla="*/ 10 w 74"/>
                  <a:gd name="T15" fmla="*/ 18 h 147"/>
                  <a:gd name="T16" fmla="*/ 10 w 74"/>
                  <a:gd name="T17" fmla="*/ 18 h 147"/>
                  <a:gd name="T18" fmla="*/ 19 w 74"/>
                  <a:gd name="T19" fmla="*/ 22 h 147"/>
                  <a:gd name="T20" fmla="*/ 19 w 74"/>
                  <a:gd name="T21" fmla="*/ 27 h 147"/>
                  <a:gd name="T22" fmla="*/ 19 w 74"/>
                  <a:gd name="T23" fmla="*/ 27 h 147"/>
                  <a:gd name="T24" fmla="*/ 19 w 74"/>
                  <a:gd name="T25" fmla="*/ 31 h 147"/>
                  <a:gd name="T26" fmla="*/ 19 w 74"/>
                  <a:gd name="T27" fmla="*/ 31 h 147"/>
                  <a:gd name="T28" fmla="*/ 19 w 74"/>
                  <a:gd name="T29" fmla="*/ 36 h 147"/>
                  <a:gd name="T30" fmla="*/ 28 w 74"/>
                  <a:gd name="T31" fmla="*/ 40 h 147"/>
                  <a:gd name="T32" fmla="*/ 28 w 74"/>
                  <a:gd name="T33" fmla="*/ 40 h 147"/>
                  <a:gd name="T34" fmla="*/ 28 w 74"/>
                  <a:gd name="T35" fmla="*/ 45 h 147"/>
                  <a:gd name="T36" fmla="*/ 28 w 74"/>
                  <a:gd name="T37" fmla="*/ 49 h 147"/>
                  <a:gd name="T38" fmla="*/ 28 w 74"/>
                  <a:gd name="T39" fmla="*/ 49 h 147"/>
                  <a:gd name="T40" fmla="*/ 28 w 74"/>
                  <a:gd name="T41" fmla="*/ 53 h 147"/>
                  <a:gd name="T42" fmla="*/ 37 w 74"/>
                  <a:gd name="T43" fmla="*/ 58 h 147"/>
                  <a:gd name="T44" fmla="*/ 37 w 74"/>
                  <a:gd name="T45" fmla="*/ 58 h 147"/>
                  <a:gd name="T46" fmla="*/ 37 w 74"/>
                  <a:gd name="T47" fmla="*/ 62 h 147"/>
                  <a:gd name="T48" fmla="*/ 37 w 74"/>
                  <a:gd name="T49" fmla="*/ 67 h 147"/>
                  <a:gd name="T50" fmla="*/ 37 w 74"/>
                  <a:gd name="T51" fmla="*/ 67 h 147"/>
                  <a:gd name="T52" fmla="*/ 37 w 74"/>
                  <a:gd name="T53" fmla="*/ 71 h 147"/>
                  <a:gd name="T54" fmla="*/ 46 w 74"/>
                  <a:gd name="T55" fmla="*/ 76 h 147"/>
                  <a:gd name="T56" fmla="*/ 46 w 74"/>
                  <a:gd name="T57" fmla="*/ 76 h 147"/>
                  <a:gd name="T58" fmla="*/ 46 w 74"/>
                  <a:gd name="T59" fmla="*/ 80 h 147"/>
                  <a:gd name="T60" fmla="*/ 46 w 74"/>
                  <a:gd name="T61" fmla="*/ 85 h 147"/>
                  <a:gd name="T62" fmla="*/ 46 w 74"/>
                  <a:gd name="T63" fmla="*/ 85 h 147"/>
                  <a:gd name="T64" fmla="*/ 46 w 74"/>
                  <a:gd name="T65" fmla="*/ 89 h 147"/>
                  <a:gd name="T66" fmla="*/ 55 w 74"/>
                  <a:gd name="T67" fmla="*/ 94 h 147"/>
                  <a:gd name="T68" fmla="*/ 55 w 74"/>
                  <a:gd name="T69" fmla="*/ 98 h 147"/>
                  <a:gd name="T70" fmla="*/ 55 w 74"/>
                  <a:gd name="T71" fmla="*/ 98 h 147"/>
                  <a:gd name="T72" fmla="*/ 55 w 74"/>
                  <a:gd name="T73" fmla="*/ 103 h 147"/>
                  <a:gd name="T74" fmla="*/ 55 w 74"/>
                  <a:gd name="T75" fmla="*/ 107 h 147"/>
                  <a:gd name="T76" fmla="*/ 55 w 74"/>
                  <a:gd name="T77" fmla="*/ 107 h 147"/>
                  <a:gd name="T78" fmla="*/ 65 w 74"/>
                  <a:gd name="T79" fmla="*/ 111 h 147"/>
                  <a:gd name="T80" fmla="*/ 65 w 74"/>
                  <a:gd name="T81" fmla="*/ 116 h 147"/>
                  <a:gd name="T82" fmla="*/ 65 w 74"/>
                  <a:gd name="T83" fmla="*/ 120 h 147"/>
                  <a:gd name="T84" fmla="*/ 65 w 74"/>
                  <a:gd name="T85" fmla="*/ 120 h 147"/>
                  <a:gd name="T86" fmla="*/ 65 w 74"/>
                  <a:gd name="T87" fmla="*/ 125 h 147"/>
                  <a:gd name="T88" fmla="*/ 65 w 74"/>
                  <a:gd name="T89" fmla="*/ 129 h 147"/>
                  <a:gd name="T90" fmla="*/ 74 w 74"/>
                  <a:gd name="T91" fmla="*/ 134 h 147"/>
                  <a:gd name="T92" fmla="*/ 74 w 74"/>
                  <a:gd name="T93" fmla="*/ 134 h 147"/>
                  <a:gd name="T94" fmla="*/ 74 w 74"/>
                  <a:gd name="T95" fmla="*/ 138 h 147"/>
                  <a:gd name="T96" fmla="*/ 74 w 74"/>
                  <a:gd name="T97" fmla="*/ 143 h 147"/>
                  <a:gd name="T98" fmla="*/ 74 w 74"/>
                  <a:gd name="T99" fmla="*/ 143 h 147"/>
                  <a:gd name="T100" fmla="*/ 74 w 74"/>
                  <a:gd name="T101" fmla="*/ 147 h 147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4" h="147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0" y="4"/>
                    </a:lnTo>
                    <a:lnTo>
                      <a:pt x="10" y="9"/>
                    </a:lnTo>
                    <a:lnTo>
                      <a:pt x="10" y="13"/>
                    </a:lnTo>
                    <a:lnTo>
                      <a:pt x="10" y="18"/>
                    </a:lnTo>
                    <a:lnTo>
                      <a:pt x="19" y="22"/>
                    </a:lnTo>
                    <a:lnTo>
                      <a:pt x="19" y="27"/>
                    </a:lnTo>
                    <a:lnTo>
                      <a:pt x="19" y="31"/>
                    </a:lnTo>
                    <a:lnTo>
                      <a:pt x="19" y="36"/>
                    </a:lnTo>
                    <a:lnTo>
                      <a:pt x="28" y="40"/>
                    </a:lnTo>
                    <a:lnTo>
                      <a:pt x="28" y="45"/>
                    </a:lnTo>
                    <a:lnTo>
                      <a:pt x="28" y="49"/>
                    </a:lnTo>
                    <a:lnTo>
                      <a:pt x="28" y="53"/>
                    </a:lnTo>
                    <a:lnTo>
                      <a:pt x="37" y="58"/>
                    </a:lnTo>
                    <a:lnTo>
                      <a:pt x="37" y="62"/>
                    </a:lnTo>
                    <a:lnTo>
                      <a:pt x="37" y="67"/>
                    </a:lnTo>
                    <a:lnTo>
                      <a:pt x="37" y="71"/>
                    </a:lnTo>
                    <a:lnTo>
                      <a:pt x="46" y="76"/>
                    </a:lnTo>
                    <a:lnTo>
                      <a:pt x="46" y="80"/>
                    </a:lnTo>
                    <a:lnTo>
                      <a:pt x="46" y="85"/>
                    </a:lnTo>
                    <a:lnTo>
                      <a:pt x="46" y="89"/>
                    </a:lnTo>
                    <a:lnTo>
                      <a:pt x="55" y="94"/>
                    </a:lnTo>
                    <a:lnTo>
                      <a:pt x="55" y="98"/>
                    </a:lnTo>
                    <a:lnTo>
                      <a:pt x="55" y="103"/>
                    </a:lnTo>
                    <a:lnTo>
                      <a:pt x="55" y="107"/>
                    </a:lnTo>
                    <a:lnTo>
                      <a:pt x="65" y="111"/>
                    </a:lnTo>
                    <a:lnTo>
                      <a:pt x="65" y="116"/>
                    </a:lnTo>
                    <a:lnTo>
                      <a:pt x="65" y="120"/>
                    </a:lnTo>
                    <a:lnTo>
                      <a:pt x="65" y="125"/>
                    </a:lnTo>
                    <a:lnTo>
                      <a:pt x="65" y="129"/>
                    </a:lnTo>
                    <a:lnTo>
                      <a:pt x="74" y="134"/>
                    </a:lnTo>
                    <a:lnTo>
                      <a:pt x="74" y="138"/>
                    </a:lnTo>
                    <a:lnTo>
                      <a:pt x="74" y="143"/>
                    </a:lnTo>
                    <a:lnTo>
                      <a:pt x="74" y="147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" name="Freeform 20"/>
              <p:cNvSpPr>
                <a:spLocks/>
              </p:cNvSpPr>
              <p:nvPr/>
            </p:nvSpPr>
            <p:spPr bwMode="auto">
              <a:xfrm>
                <a:off x="4938" y="1567"/>
                <a:ext cx="82" cy="152"/>
              </a:xfrm>
              <a:custGeom>
                <a:avLst/>
                <a:gdLst>
                  <a:gd name="T0" fmla="*/ 0 w 82"/>
                  <a:gd name="T1" fmla="*/ 0 h 152"/>
                  <a:gd name="T2" fmla="*/ 9 w 82"/>
                  <a:gd name="T3" fmla="*/ 5 h 152"/>
                  <a:gd name="T4" fmla="*/ 9 w 82"/>
                  <a:gd name="T5" fmla="*/ 9 h 152"/>
                  <a:gd name="T6" fmla="*/ 9 w 82"/>
                  <a:gd name="T7" fmla="*/ 9 h 152"/>
                  <a:gd name="T8" fmla="*/ 9 w 82"/>
                  <a:gd name="T9" fmla="*/ 14 h 152"/>
                  <a:gd name="T10" fmla="*/ 9 w 82"/>
                  <a:gd name="T11" fmla="*/ 18 h 152"/>
                  <a:gd name="T12" fmla="*/ 9 w 82"/>
                  <a:gd name="T13" fmla="*/ 18 h 152"/>
                  <a:gd name="T14" fmla="*/ 18 w 82"/>
                  <a:gd name="T15" fmla="*/ 22 h 152"/>
                  <a:gd name="T16" fmla="*/ 18 w 82"/>
                  <a:gd name="T17" fmla="*/ 27 h 152"/>
                  <a:gd name="T18" fmla="*/ 18 w 82"/>
                  <a:gd name="T19" fmla="*/ 31 h 152"/>
                  <a:gd name="T20" fmla="*/ 18 w 82"/>
                  <a:gd name="T21" fmla="*/ 31 h 152"/>
                  <a:gd name="T22" fmla="*/ 18 w 82"/>
                  <a:gd name="T23" fmla="*/ 36 h 152"/>
                  <a:gd name="T24" fmla="*/ 18 w 82"/>
                  <a:gd name="T25" fmla="*/ 40 h 152"/>
                  <a:gd name="T26" fmla="*/ 27 w 82"/>
                  <a:gd name="T27" fmla="*/ 40 h 152"/>
                  <a:gd name="T28" fmla="*/ 27 w 82"/>
                  <a:gd name="T29" fmla="*/ 45 h 152"/>
                  <a:gd name="T30" fmla="*/ 27 w 82"/>
                  <a:gd name="T31" fmla="*/ 49 h 152"/>
                  <a:gd name="T32" fmla="*/ 27 w 82"/>
                  <a:gd name="T33" fmla="*/ 54 h 152"/>
                  <a:gd name="T34" fmla="*/ 27 w 82"/>
                  <a:gd name="T35" fmla="*/ 54 h 152"/>
                  <a:gd name="T36" fmla="*/ 27 w 82"/>
                  <a:gd name="T37" fmla="*/ 58 h 152"/>
                  <a:gd name="T38" fmla="*/ 37 w 82"/>
                  <a:gd name="T39" fmla="*/ 63 h 152"/>
                  <a:gd name="T40" fmla="*/ 37 w 82"/>
                  <a:gd name="T41" fmla="*/ 63 h 152"/>
                  <a:gd name="T42" fmla="*/ 37 w 82"/>
                  <a:gd name="T43" fmla="*/ 67 h 152"/>
                  <a:gd name="T44" fmla="*/ 37 w 82"/>
                  <a:gd name="T45" fmla="*/ 72 h 152"/>
                  <a:gd name="T46" fmla="*/ 37 w 82"/>
                  <a:gd name="T47" fmla="*/ 76 h 152"/>
                  <a:gd name="T48" fmla="*/ 37 w 82"/>
                  <a:gd name="T49" fmla="*/ 76 h 152"/>
                  <a:gd name="T50" fmla="*/ 46 w 82"/>
                  <a:gd name="T51" fmla="*/ 80 h 152"/>
                  <a:gd name="T52" fmla="*/ 46 w 82"/>
                  <a:gd name="T53" fmla="*/ 85 h 152"/>
                  <a:gd name="T54" fmla="*/ 46 w 82"/>
                  <a:gd name="T55" fmla="*/ 85 h 152"/>
                  <a:gd name="T56" fmla="*/ 46 w 82"/>
                  <a:gd name="T57" fmla="*/ 89 h 152"/>
                  <a:gd name="T58" fmla="*/ 46 w 82"/>
                  <a:gd name="T59" fmla="*/ 94 h 152"/>
                  <a:gd name="T60" fmla="*/ 46 w 82"/>
                  <a:gd name="T61" fmla="*/ 94 h 152"/>
                  <a:gd name="T62" fmla="*/ 55 w 82"/>
                  <a:gd name="T63" fmla="*/ 98 h 152"/>
                  <a:gd name="T64" fmla="*/ 55 w 82"/>
                  <a:gd name="T65" fmla="*/ 103 h 152"/>
                  <a:gd name="T66" fmla="*/ 55 w 82"/>
                  <a:gd name="T67" fmla="*/ 103 h 152"/>
                  <a:gd name="T68" fmla="*/ 55 w 82"/>
                  <a:gd name="T69" fmla="*/ 107 h 152"/>
                  <a:gd name="T70" fmla="*/ 55 w 82"/>
                  <a:gd name="T71" fmla="*/ 107 h 152"/>
                  <a:gd name="T72" fmla="*/ 55 w 82"/>
                  <a:gd name="T73" fmla="*/ 112 h 152"/>
                  <a:gd name="T74" fmla="*/ 64 w 82"/>
                  <a:gd name="T75" fmla="*/ 116 h 152"/>
                  <a:gd name="T76" fmla="*/ 64 w 82"/>
                  <a:gd name="T77" fmla="*/ 116 h 152"/>
                  <a:gd name="T78" fmla="*/ 64 w 82"/>
                  <a:gd name="T79" fmla="*/ 121 h 152"/>
                  <a:gd name="T80" fmla="*/ 64 w 82"/>
                  <a:gd name="T81" fmla="*/ 125 h 152"/>
                  <a:gd name="T82" fmla="*/ 64 w 82"/>
                  <a:gd name="T83" fmla="*/ 125 h 152"/>
                  <a:gd name="T84" fmla="*/ 64 w 82"/>
                  <a:gd name="T85" fmla="*/ 130 h 152"/>
                  <a:gd name="T86" fmla="*/ 73 w 82"/>
                  <a:gd name="T87" fmla="*/ 134 h 152"/>
                  <a:gd name="T88" fmla="*/ 73 w 82"/>
                  <a:gd name="T89" fmla="*/ 134 h 152"/>
                  <a:gd name="T90" fmla="*/ 73 w 82"/>
                  <a:gd name="T91" fmla="*/ 139 h 152"/>
                  <a:gd name="T92" fmla="*/ 73 w 82"/>
                  <a:gd name="T93" fmla="*/ 139 h 152"/>
                  <a:gd name="T94" fmla="*/ 73 w 82"/>
                  <a:gd name="T95" fmla="*/ 143 h 152"/>
                  <a:gd name="T96" fmla="*/ 73 w 82"/>
                  <a:gd name="T97" fmla="*/ 143 h 152"/>
                  <a:gd name="T98" fmla="*/ 82 w 82"/>
                  <a:gd name="T99" fmla="*/ 147 h 152"/>
                  <a:gd name="T100" fmla="*/ 82 w 82"/>
                  <a:gd name="T101" fmla="*/ 152 h 15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" h="152">
                    <a:moveTo>
                      <a:pt x="0" y="0"/>
                    </a:moveTo>
                    <a:lnTo>
                      <a:pt x="9" y="5"/>
                    </a:lnTo>
                    <a:lnTo>
                      <a:pt x="9" y="9"/>
                    </a:lnTo>
                    <a:lnTo>
                      <a:pt x="9" y="14"/>
                    </a:lnTo>
                    <a:lnTo>
                      <a:pt x="9" y="18"/>
                    </a:lnTo>
                    <a:lnTo>
                      <a:pt x="18" y="22"/>
                    </a:lnTo>
                    <a:lnTo>
                      <a:pt x="18" y="27"/>
                    </a:lnTo>
                    <a:lnTo>
                      <a:pt x="18" y="31"/>
                    </a:lnTo>
                    <a:lnTo>
                      <a:pt x="18" y="36"/>
                    </a:lnTo>
                    <a:lnTo>
                      <a:pt x="18" y="40"/>
                    </a:lnTo>
                    <a:lnTo>
                      <a:pt x="27" y="40"/>
                    </a:lnTo>
                    <a:lnTo>
                      <a:pt x="27" y="45"/>
                    </a:lnTo>
                    <a:lnTo>
                      <a:pt x="27" y="49"/>
                    </a:lnTo>
                    <a:lnTo>
                      <a:pt x="27" y="54"/>
                    </a:lnTo>
                    <a:lnTo>
                      <a:pt x="27" y="58"/>
                    </a:lnTo>
                    <a:lnTo>
                      <a:pt x="37" y="63"/>
                    </a:lnTo>
                    <a:lnTo>
                      <a:pt x="37" y="67"/>
                    </a:lnTo>
                    <a:lnTo>
                      <a:pt x="37" y="72"/>
                    </a:lnTo>
                    <a:lnTo>
                      <a:pt x="37" y="76"/>
                    </a:lnTo>
                    <a:lnTo>
                      <a:pt x="46" y="80"/>
                    </a:lnTo>
                    <a:lnTo>
                      <a:pt x="46" y="85"/>
                    </a:lnTo>
                    <a:lnTo>
                      <a:pt x="46" y="89"/>
                    </a:lnTo>
                    <a:lnTo>
                      <a:pt x="46" y="94"/>
                    </a:lnTo>
                    <a:lnTo>
                      <a:pt x="55" y="98"/>
                    </a:lnTo>
                    <a:lnTo>
                      <a:pt x="55" y="103"/>
                    </a:lnTo>
                    <a:lnTo>
                      <a:pt x="55" y="107"/>
                    </a:lnTo>
                    <a:lnTo>
                      <a:pt x="55" y="112"/>
                    </a:lnTo>
                    <a:lnTo>
                      <a:pt x="64" y="116"/>
                    </a:lnTo>
                    <a:lnTo>
                      <a:pt x="64" y="121"/>
                    </a:lnTo>
                    <a:lnTo>
                      <a:pt x="64" y="125"/>
                    </a:lnTo>
                    <a:lnTo>
                      <a:pt x="64" y="130"/>
                    </a:lnTo>
                    <a:lnTo>
                      <a:pt x="73" y="134"/>
                    </a:lnTo>
                    <a:lnTo>
                      <a:pt x="73" y="139"/>
                    </a:lnTo>
                    <a:lnTo>
                      <a:pt x="73" y="143"/>
                    </a:lnTo>
                    <a:lnTo>
                      <a:pt x="82" y="147"/>
                    </a:lnTo>
                    <a:lnTo>
                      <a:pt x="82" y="152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5" name="Freeform 21"/>
              <p:cNvSpPr>
                <a:spLocks/>
              </p:cNvSpPr>
              <p:nvPr/>
            </p:nvSpPr>
            <p:spPr bwMode="auto">
              <a:xfrm>
                <a:off x="5020" y="1719"/>
                <a:ext cx="74" cy="85"/>
              </a:xfrm>
              <a:custGeom>
                <a:avLst/>
                <a:gdLst>
                  <a:gd name="T0" fmla="*/ 0 w 74"/>
                  <a:gd name="T1" fmla="*/ 0 h 85"/>
                  <a:gd name="T2" fmla="*/ 0 w 74"/>
                  <a:gd name="T3" fmla="*/ 0 h 85"/>
                  <a:gd name="T4" fmla="*/ 0 w 74"/>
                  <a:gd name="T5" fmla="*/ 4 h 85"/>
                  <a:gd name="T6" fmla="*/ 0 w 74"/>
                  <a:gd name="T7" fmla="*/ 4 h 85"/>
                  <a:gd name="T8" fmla="*/ 0 w 74"/>
                  <a:gd name="T9" fmla="*/ 9 h 85"/>
                  <a:gd name="T10" fmla="*/ 10 w 74"/>
                  <a:gd name="T11" fmla="*/ 9 h 85"/>
                  <a:gd name="T12" fmla="*/ 10 w 74"/>
                  <a:gd name="T13" fmla="*/ 13 h 85"/>
                  <a:gd name="T14" fmla="*/ 10 w 74"/>
                  <a:gd name="T15" fmla="*/ 13 h 85"/>
                  <a:gd name="T16" fmla="*/ 10 w 74"/>
                  <a:gd name="T17" fmla="*/ 18 h 85"/>
                  <a:gd name="T18" fmla="*/ 10 w 74"/>
                  <a:gd name="T19" fmla="*/ 18 h 85"/>
                  <a:gd name="T20" fmla="*/ 10 w 74"/>
                  <a:gd name="T21" fmla="*/ 22 h 85"/>
                  <a:gd name="T22" fmla="*/ 10 w 74"/>
                  <a:gd name="T23" fmla="*/ 22 h 85"/>
                  <a:gd name="T24" fmla="*/ 19 w 74"/>
                  <a:gd name="T25" fmla="*/ 27 h 85"/>
                  <a:gd name="T26" fmla="*/ 19 w 74"/>
                  <a:gd name="T27" fmla="*/ 27 h 85"/>
                  <a:gd name="T28" fmla="*/ 19 w 74"/>
                  <a:gd name="T29" fmla="*/ 31 h 85"/>
                  <a:gd name="T30" fmla="*/ 19 w 74"/>
                  <a:gd name="T31" fmla="*/ 31 h 85"/>
                  <a:gd name="T32" fmla="*/ 19 w 74"/>
                  <a:gd name="T33" fmla="*/ 36 h 85"/>
                  <a:gd name="T34" fmla="*/ 19 w 74"/>
                  <a:gd name="T35" fmla="*/ 36 h 85"/>
                  <a:gd name="T36" fmla="*/ 28 w 74"/>
                  <a:gd name="T37" fmla="*/ 40 h 85"/>
                  <a:gd name="T38" fmla="*/ 28 w 74"/>
                  <a:gd name="T39" fmla="*/ 40 h 85"/>
                  <a:gd name="T40" fmla="*/ 28 w 74"/>
                  <a:gd name="T41" fmla="*/ 45 h 85"/>
                  <a:gd name="T42" fmla="*/ 28 w 74"/>
                  <a:gd name="T43" fmla="*/ 45 h 85"/>
                  <a:gd name="T44" fmla="*/ 28 w 74"/>
                  <a:gd name="T45" fmla="*/ 45 h 85"/>
                  <a:gd name="T46" fmla="*/ 28 w 74"/>
                  <a:gd name="T47" fmla="*/ 49 h 85"/>
                  <a:gd name="T48" fmla="*/ 37 w 74"/>
                  <a:gd name="T49" fmla="*/ 49 h 85"/>
                  <a:gd name="T50" fmla="*/ 37 w 74"/>
                  <a:gd name="T51" fmla="*/ 53 h 85"/>
                  <a:gd name="T52" fmla="*/ 37 w 74"/>
                  <a:gd name="T53" fmla="*/ 53 h 85"/>
                  <a:gd name="T54" fmla="*/ 37 w 74"/>
                  <a:gd name="T55" fmla="*/ 53 h 85"/>
                  <a:gd name="T56" fmla="*/ 37 w 74"/>
                  <a:gd name="T57" fmla="*/ 58 h 85"/>
                  <a:gd name="T58" fmla="*/ 37 w 74"/>
                  <a:gd name="T59" fmla="*/ 58 h 85"/>
                  <a:gd name="T60" fmla="*/ 46 w 74"/>
                  <a:gd name="T61" fmla="*/ 62 h 85"/>
                  <a:gd name="T62" fmla="*/ 46 w 74"/>
                  <a:gd name="T63" fmla="*/ 62 h 85"/>
                  <a:gd name="T64" fmla="*/ 46 w 74"/>
                  <a:gd name="T65" fmla="*/ 62 h 85"/>
                  <a:gd name="T66" fmla="*/ 46 w 74"/>
                  <a:gd name="T67" fmla="*/ 67 h 85"/>
                  <a:gd name="T68" fmla="*/ 46 w 74"/>
                  <a:gd name="T69" fmla="*/ 67 h 85"/>
                  <a:gd name="T70" fmla="*/ 46 w 74"/>
                  <a:gd name="T71" fmla="*/ 67 h 85"/>
                  <a:gd name="T72" fmla="*/ 55 w 74"/>
                  <a:gd name="T73" fmla="*/ 71 h 85"/>
                  <a:gd name="T74" fmla="*/ 55 w 74"/>
                  <a:gd name="T75" fmla="*/ 71 h 85"/>
                  <a:gd name="T76" fmla="*/ 55 w 74"/>
                  <a:gd name="T77" fmla="*/ 71 h 85"/>
                  <a:gd name="T78" fmla="*/ 55 w 74"/>
                  <a:gd name="T79" fmla="*/ 76 h 85"/>
                  <a:gd name="T80" fmla="*/ 55 w 74"/>
                  <a:gd name="T81" fmla="*/ 76 h 85"/>
                  <a:gd name="T82" fmla="*/ 55 w 74"/>
                  <a:gd name="T83" fmla="*/ 76 h 85"/>
                  <a:gd name="T84" fmla="*/ 65 w 74"/>
                  <a:gd name="T85" fmla="*/ 76 h 85"/>
                  <a:gd name="T86" fmla="*/ 65 w 74"/>
                  <a:gd name="T87" fmla="*/ 80 h 85"/>
                  <a:gd name="T88" fmla="*/ 65 w 74"/>
                  <a:gd name="T89" fmla="*/ 80 h 85"/>
                  <a:gd name="T90" fmla="*/ 65 w 74"/>
                  <a:gd name="T91" fmla="*/ 80 h 85"/>
                  <a:gd name="T92" fmla="*/ 65 w 74"/>
                  <a:gd name="T93" fmla="*/ 80 h 85"/>
                  <a:gd name="T94" fmla="*/ 65 w 74"/>
                  <a:gd name="T95" fmla="*/ 85 h 85"/>
                  <a:gd name="T96" fmla="*/ 74 w 74"/>
                  <a:gd name="T97" fmla="*/ 85 h 85"/>
                  <a:gd name="T98" fmla="*/ 74 w 74"/>
                  <a:gd name="T99" fmla="*/ 85 h 85"/>
                  <a:gd name="T100" fmla="*/ 74 w 74"/>
                  <a:gd name="T101" fmla="*/ 85 h 8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4" h="85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9"/>
                    </a:lnTo>
                    <a:lnTo>
                      <a:pt x="10" y="9"/>
                    </a:lnTo>
                    <a:lnTo>
                      <a:pt x="10" y="13"/>
                    </a:lnTo>
                    <a:lnTo>
                      <a:pt x="10" y="18"/>
                    </a:lnTo>
                    <a:lnTo>
                      <a:pt x="10" y="22"/>
                    </a:lnTo>
                    <a:lnTo>
                      <a:pt x="19" y="27"/>
                    </a:lnTo>
                    <a:lnTo>
                      <a:pt x="19" y="31"/>
                    </a:lnTo>
                    <a:lnTo>
                      <a:pt x="19" y="36"/>
                    </a:lnTo>
                    <a:lnTo>
                      <a:pt x="28" y="40"/>
                    </a:lnTo>
                    <a:lnTo>
                      <a:pt x="28" y="45"/>
                    </a:lnTo>
                    <a:lnTo>
                      <a:pt x="28" y="49"/>
                    </a:lnTo>
                    <a:lnTo>
                      <a:pt x="37" y="49"/>
                    </a:lnTo>
                    <a:lnTo>
                      <a:pt x="37" y="53"/>
                    </a:lnTo>
                    <a:lnTo>
                      <a:pt x="37" y="58"/>
                    </a:lnTo>
                    <a:lnTo>
                      <a:pt x="46" y="62"/>
                    </a:lnTo>
                    <a:lnTo>
                      <a:pt x="46" y="67"/>
                    </a:lnTo>
                    <a:lnTo>
                      <a:pt x="55" y="71"/>
                    </a:lnTo>
                    <a:lnTo>
                      <a:pt x="55" y="76"/>
                    </a:lnTo>
                    <a:lnTo>
                      <a:pt x="65" y="76"/>
                    </a:lnTo>
                    <a:lnTo>
                      <a:pt x="65" y="80"/>
                    </a:lnTo>
                    <a:lnTo>
                      <a:pt x="65" y="85"/>
                    </a:lnTo>
                    <a:lnTo>
                      <a:pt x="74" y="85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" name="Freeform 22"/>
              <p:cNvSpPr>
                <a:spLocks/>
              </p:cNvSpPr>
              <p:nvPr/>
            </p:nvSpPr>
            <p:spPr bwMode="auto">
              <a:xfrm>
                <a:off x="5094" y="1804"/>
                <a:ext cx="46" cy="18"/>
              </a:xfrm>
              <a:custGeom>
                <a:avLst/>
                <a:gdLst>
                  <a:gd name="T0" fmla="*/ 0 w 46"/>
                  <a:gd name="T1" fmla="*/ 0 h 18"/>
                  <a:gd name="T2" fmla="*/ 0 w 46"/>
                  <a:gd name="T3" fmla="*/ 4 h 18"/>
                  <a:gd name="T4" fmla="*/ 0 w 46"/>
                  <a:gd name="T5" fmla="*/ 4 h 18"/>
                  <a:gd name="T6" fmla="*/ 0 w 46"/>
                  <a:gd name="T7" fmla="*/ 4 h 18"/>
                  <a:gd name="T8" fmla="*/ 9 w 46"/>
                  <a:gd name="T9" fmla="*/ 4 h 18"/>
                  <a:gd name="T10" fmla="*/ 9 w 46"/>
                  <a:gd name="T11" fmla="*/ 4 h 18"/>
                  <a:gd name="T12" fmla="*/ 9 w 46"/>
                  <a:gd name="T13" fmla="*/ 4 h 18"/>
                  <a:gd name="T14" fmla="*/ 9 w 46"/>
                  <a:gd name="T15" fmla="*/ 9 h 18"/>
                  <a:gd name="T16" fmla="*/ 9 w 46"/>
                  <a:gd name="T17" fmla="*/ 9 h 18"/>
                  <a:gd name="T18" fmla="*/ 9 w 46"/>
                  <a:gd name="T19" fmla="*/ 9 h 18"/>
                  <a:gd name="T20" fmla="*/ 18 w 46"/>
                  <a:gd name="T21" fmla="*/ 9 h 18"/>
                  <a:gd name="T22" fmla="*/ 18 w 46"/>
                  <a:gd name="T23" fmla="*/ 9 h 18"/>
                  <a:gd name="T24" fmla="*/ 18 w 46"/>
                  <a:gd name="T25" fmla="*/ 9 h 18"/>
                  <a:gd name="T26" fmla="*/ 18 w 46"/>
                  <a:gd name="T27" fmla="*/ 9 h 18"/>
                  <a:gd name="T28" fmla="*/ 18 w 46"/>
                  <a:gd name="T29" fmla="*/ 13 h 18"/>
                  <a:gd name="T30" fmla="*/ 18 w 46"/>
                  <a:gd name="T31" fmla="*/ 13 h 18"/>
                  <a:gd name="T32" fmla="*/ 27 w 46"/>
                  <a:gd name="T33" fmla="*/ 13 h 18"/>
                  <a:gd name="T34" fmla="*/ 27 w 46"/>
                  <a:gd name="T35" fmla="*/ 13 h 18"/>
                  <a:gd name="T36" fmla="*/ 27 w 46"/>
                  <a:gd name="T37" fmla="*/ 13 h 18"/>
                  <a:gd name="T38" fmla="*/ 27 w 46"/>
                  <a:gd name="T39" fmla="*/ 13 h 18"/>
                  <a:gd name="T40" fmla="*/ 27 w 46"/>
                  <a:gd name="T41" fmla="*/ 13 h 18"/>
                  <a:gd name="T42" fmla="*/ 27 w 46"/>
                  <a:gd name="T43" fmla="*/ 13 h 18"/>
                  <a:gd name="T44" fmla="*/ 36 w 46"/>
                  <a:gd name="T45" fmla="*/ 13 h 18"/>
                  <a:gd name="T46" fmla="*/ 36 w 46"/>
                  <a:gd name="T47" fmla="*/ 13 h 18"/>
                  <a:gd name="T48" fmla="*/ 36 w 46"/>
                  <a:gd name="T49" fmla="*/ 13 h 18"/>
                  <a:gd name="T50" fmla="*/ 36 w 46"/>
                  <a:gd name="T51" fmla="*/ 13 h 18"/>
                  <a:gd name="T52" fmla="*/ 36 w 46"/>
                  <a:gd name="T53" fmla="*/ 13 h 18"/>
                  <a:gd name="T54" fmla="*/ 36 w 46"/>
                  <a:gd name="T55" fmla="*/ 13 h 18"/>
                  <a:gd name="T56" fmla="*/ 46 w 46"/>
                  <a:gd name="T57" fmla="*/ 18 h 18"/>
                  <a:gd name="T58" fmla="*/ 46 w 46"/>
                  <a:gd name="T59" fmla="*/ 18 h 18"/>
                  <a:gd name="T60" fmla="*/ 46 w 46"/>
                  <a:gd name="T61" fmla="*/ 18 h 18"/>
                  <a:gd name="T62" fmla="*/ 46 w 46"/>
                  <a:gd name="T63" fmla="*/ 18 h 18"/>
                  <a:gd name="T64" fmla="*/ 46 w 46"/>
                  <a:gd name="T65" fmla="*/ 18 h 18"/>
                  <a:gd name="T66" fmla="*/ 46 w 46"/>
                  <a:gd name="T67" fmla="*/ 18 h 18"/>
                  <a:gd name="T68" fmla="*/ 46 w 46"/>
                  <a:gd name="T69" fmla="*/ 18 h 18"/>
                  <a:gd name="T70" fmla="*/ 46 w 46"/>
                  <a:gd name="T71" fmla="*/ 18 h 18"/>
                  <a:gd name="T72" fmla="*/ 46 w 46"/>
                  <a:gd name="T73" fmla="*/ 18 h 18"/>
                  <a:gd name="T74" fmla="*/ 46 w 46"/>
                  <a:gd name="T75" fmla="*/ 18 h 18"/>
                  <a:gd name="T76" fmla="*/ 46 w 46"/>
                  <a:gd name="T77" fmla="*/ 18 h 18"/>
                  <a:gd name="T78" fmla="*/ 46 w 46"/>
                  <a:gd name="T79" fmla="*/ 18 h 18"/>
                  <a:gd name="T80" fmla="*/ 46 w 46"/>
                  <a:gd name="T81" fmla="*/ 18 h 18"/>
                  <a:gd name="T82" fmla="*/ 46 w 46"/>
                  <a:gd name="T83" fmla="*/ 18 h 18"/>
                  <a:gd name="T84" fmla="*/ 46 w 46"/>
                  <a:gd name="T85" fmla="*/ 18 h 18"/>
                  <a:gd name="T86" fmla="*/ 46 w 46"/>
                  <a:gd name="T87" fmla="*/ 18 h 18"/>
                  <a:gd name="T88" fmla="*/ 46 w 46"/>
                  <a:gd name="T89" fmla="*/ 18 h 18"/>
                  <a:gd name="T90" fmla="*/ 46 w 46"/>
                  <a:gd name="T91" fmla="*/ 18 h 18"/>
                  <a:gd name="T92" fmla="*/ 46 w 46"/>
                  <a:gd name="T93" fmla="*/ 18 h 18"/>
                  <a:gd name="T94" fmla="*/ 46 w 46"/>
                  <a:gd name="T95" fmla="*/ 18 h 18"/>
                  <a:gd name="T96" fmla="*/ 46 w 46"/>
                  <a:gd name="T97" fmla="*/ 18 h 18"/>
                  <a:gd name="T98" fmla="*/ 46 w 46"/>
                  <a:gd name="T99" fmla="*/ 18 h 18"/>
                  <a:gd name="T100" fmla="*/ 46 w 46"/>
                  <a:gd name="T101" fmla="*/ 18 h 1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46" h="18">
                    <a:moveTo>
                      <a:pt x="0" y="0"/>
                    </a:moveTo>
                    <a:lnTo>
                      <a:pt x="0" y="4"/>
                    </a:lnTo>
                    <a:lnTo>
                      <a:pt x="9" y="4"/>
                    </a:lnTo>
                    <a:lnTo>
                      <a:pt x="9" y="9"/>
                    </a:lnTo>
                    <a:lnTo>
                      <a:pt x="18" y="9"/>
                    </a:lnTo>
                    <a:lnTo>
                      <a:pt x="18" y="13"/>
                    </a:lnTo>
                    <a:lnTo>
                      <a:pt x="27" y="13"/>
                    </a:lnTo>
                    <a:lnTo>
                      <a:pt x="36" y="13"/>
                    </a:lnTo>
                    <a:lnTo>
                      <a:pt x="46" y="18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" name="Freeform 23"/>
              <p:cNvSpPr>
                <a:spLocks/>
              </p:cNvSpPr>
              <p:nvPr/>
            </p:nvSpPr>
            <p:spPr bwMode="auto">
              <a:xfrm>
                <a:off x="5140" y="1804"/>
                <a:ext cx="64" cy="18"/>
              </a:xfrm>
              <a:custGeom>
                <a:avLst/>
                <a:gdLst>
                  <a:gd name="T0" fmla="*/ 0 w 64"/>
                  <a:gd name="T1" fmla="*/ 18 h 18"/>
                  <a:gd name="T2" fmla="*/ 0 w 64"/>
                  <a:gd name="T3" fmla="*/ 18 h 18"/>
                  <a:gd name="T4" fmla="*/ 0 w 64"/>
                  <a:gd name="T5" fmla="*/ 18 h 18"/>
                  <a:gd name="T6" fmla="*/ 0 w 64"/>
                  <a:gd name="T7" fmla="*/ 18 h 18"/>
                  <a:gd name="T8" fmla="*/ 0 w 64"/>
                  <a:gd name="T9" fmla="*/ 18 h 18"/>
                  <a:gd name="T10" fmla="*/ 0 w 64"/>
                  <a:gd name="T11" fmla="*/ 18 h 18"/>
                  <a:gd name="T12" fmla="*/ 0 w 64"/>
                  <a:gd name="T13" fmla="*/ 18 h 18"/>
                  <a:gd name="T14" fmla="*/ 9 w 64"/>
                  <a:gd name="T15" fmla="*/ 18 h 18"/>
                  <a:gd name="T16" fmla="*/ 9 w 64"/>
                  <a:gd name="T17" fmla="*/ 18 h 18"/>
                  <a:gd name="T18" fmla="*/ 9 w 64"/>
                  <a:gd name="T19" fmla="*/ 18 h 18"/>
                  <a:gd name="T20" fmla="*/ 9 w 64"/>
                  <a:gd name="T21" fmla="*/ 13 h 18"/>
                  <a:gd name="T22" fmla="*/ 9 w 64"/>
                  <a:gd name="T23" fmla="*/ 13 h 18"/>
                  <a:gd name="T24" fmla="*/ 9 w 64"/>
                  <a:gd name="T25" fmla="*/ 13 h 18"/>
                  <a:gd name="T26" fmla="*/ 18 w 64"/>
                  <a:gd name="T27" fmla="*/ 13 h 18"/>
                  <a:gd name="T28" fmla="*/ 18 w 64"/>
                  <a:gd name="T29" fmla="*/ 13 h 18"/>
                  <a:gd name="T30" fmla="*/ 18 w 64"/>
                  <a:gd name="T31" fmla="*/ 13 h 18"/>
                  <a:gd name="T32" fmla="*/ 18 w 64"/>
                  <a:gd name="T33" fmla="*/ 13 h 18"/>
                  <a:gd name="T34" fmla="*/ 18 w 64"/>
                  <a:gd name="T35" fmla="*/ 13 h 18"/>
                  <a:gd name="T36" fmla="*/ 18 w 64"/>
                  <a:gd name="T37" fmla="*/ 13 h 18"/>
                  <a:gd name="T38" fmla="*/ 27 w 64"/>
                  <a:gd name="T39" fmla="*/ 13 h 18"/>
                  <a:gd name="T40" fmla="*/ 27 w 64"/>
                  <a:gd name="T41" fmla="*/ 13 h 18"/>
                  <a:gd name="T42" fmla="*/ 27 w 64"/>
                  <a:gd name="T43" fmla="*/ 13 h 18"/>
                  <a:gd name="T44" fmla="*/ 27 w 64"/>
                  <a:gd name="T45" fmla="*/ 13 h 18"/>
                  <a:gd name="T46" fmla="*/ 27 w 64"/>
                  <a:gd name="T47" fmla="*/ 13 h 18"/>
                  <a:gd name="T48" fmla="*/ 27 w 64"/>
                  <a:gd name="T49" fmla="*/ 13 h 18"/>
                  <a:gd name="T50" fmla="*/ 36 w 64"/>
                  <a:gd name="T51" fmla="*/ 9 h 18"/>
                  <a:gd name="T52" fmla="*/ 36 w 64"/>
                  <a:gd name="T53" fmla="*/ 9 h 18"/>
                  <a:gd name="T54" fmla="*/ 36 w 64"/>
                  <a:gd name="T55" fmla="*/ 9 h 18"/>
                  <a:gd name="T56" fmla="*/ 36 w 64"/>
                  <a:gd name="T57" fmla="*/ 9 h 18"/>
                  <a:gd name="T58" fmla="*/ 36 w 64"/>
                  <a:gd name="T59" fmla="*/ 9 h 18"/>
                  <a:gd name="T60" fmla="*/ 36 w 64"/>
                  <a:gd name="T61" fmla="*/ 9 h 18"/>
                  <a:gd name="T62" fmla="*/ 45 w 64"/>
                  <a:gd name="T63" fmla="*/ 9 h 18"/>
                  <a:gd name="T64" fmla="*/ 45 w 64"/>
                  <a:gd name="T65" fmla="*/ 9 h 18"/>
                  <a:gd name="T66" fmla="*/ 45 w 64"/>
                  <a:gd name="T67" fmla="*/ 9 h 18"/>
                  <a:gd name="T68" fmla="*/ 45 w 64"/>
                  <a:gd name="T69" fmla="*/ 4 h 18"/>
                  <a:gd name="T70" fmla="*/ 45 w 64"/>
                  <a:gd name="T71" fmla="*/ 4 h 18"/>
                  <a:gd name="T72" fmla="*/ 45 w 64"/>
                  <a:gd name="T73" fmla="*/ 4 h 18"/>
                  <a:gd name="T74" fmla="*/ 55 w 64"/>
                  <a:gd name="T75" fmla="*/ 4 h 18"/>
                  <a:gd name="T76" fmla="*/ 55 w 64"/>
                  <a:gd name="T77" fmla="*/ 4 h 18"/>
                  <a:gd name="T78" fmla="*/ 55 w 64"/>
                  <a:gd name="T79" fmla="*/ 4 h 18"/>
                  <a:gd name="T80" fmla="*/ 55 w 64"/>
                  <a:gd name="T81" fmla="*/ 4 h 18"/>
                  <a:gd name="T82" fmla="*/ 55 w 64"/>
                  <a:gd name="T83" fmla="*/ 0 h 18"/>
                  <a:gd name="T84" fmla="*/ 55 w 64"/>
                  <a:gd name="T85" fmla="*/ 0 h 18"/>
                  <a:gd name="T86" fmla="*/ 64 w 64"/>
                  <a:gd name="T87" fmla="*/ 0 h 18"/>
                  <a:gd name="T88" fmla="*/ 64 w 64"/>
                  <a:gd name="T89" fmla="*/ 0 h 1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64" h="18">
                    <a:moveTo>
                      <a:pt x="0" y="18"/>
                    </a:moveTo>
                    <a:lnTo>
                      <a:pt x="0" y="18"/>
                    </a:lnTo>
                    <a:lnTo>
                      <a:pt x="9" y="18"/>
                    </a:lnTo>
                    <a:lnTo>
                      <a:pt x="9" y="13"/>
                    </a:lnTo>
                    <a:lnTo>
                      <a:pt x="18" y="13"/>
                    </a:lnTo>
                    <a:lnTo>
                      <a:pt x="27" y="13"/>
                    </a:lnTo>
                    <a:lnTo>
                      <a:pt x="36" y="9"/>
                    </a:lnTo>
                    <a:lnTo>
                      <a:pt x="45" y="9"/>
                    </a:lnTo>
                    <a:lnTo>
                      <a:pt x="45" y="4"/>
                    </a:lnTo>
                    <a:lnTo>
                      <a:pt x="55" y="4"/>
                    </a:lnTo>
                    <a:lnTo>
                      <a:pt x="55" y="0"/>
                    </a:lnTo>
                    <a:lnTo>
                      <a:pt x="64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8" name="Freeform 24"/>
              <p:cNvSpPr>
                <a:spLocks/>
              </p:cNvSpPr>
              <p:nvPr/>
            </p:nvSpPr>
            <p:spPr bwMode="auto">
              <a:xfrm>
                <a:off x="5204" y="1764"/>
                <a:ext cx="73" cy="40"/>
              </a:xfrm>
              <a:custGeom>
                <a:avLst/>
                <a:gdLst>
                  <a:gd name="T0" fmla="*/ 0 w 73"/>
                  <a:gd name="T1" fmla="*/ 40 h 40"/>
                  <a:gd name="T2" fmla="*/ 0 w 73"/>
                  <a:gd name="T3" fmla="*/ 40 h 40"/>
                  <a:gd name="T4" fmla="*/ 0 w 73"/>
                  <a:gd name="T5" fmla="*/ 40 h 40"/>
                  <a:gd name="T6" fmla="*/ 0 w 73"/>
                  <a:gd name="T7" fmla="*/ 35 h 40"/>
                  <a:gd name="T8" fmla="*/ 0 w 73"/>
                  <a:gd name="T9" fmla="*/ 35 h 40"/>
                  <a:gd name="T10" fmla="*/ 0 w 73"/>
                  <a:gd name="T11" fmla="*/ 35 h 40"/>
                  <a:gd name="T12" fmla="*/ 9 w 73"/>
                  <a:gd name="T13" fmla="*/ 35 h 40"/>
                  <a:gd name="T14" fmla="*/ 9 w 73"/>
                  <a:gd name="T15" fmla="*/ 35 h 40"/>
                  <a:gd name="T16" fmla="*/ 9 w 73"/>
                  <a:gd name="T17" fmla="*/ 35 h 40"/>
                  <a:gd name="T18" fmla="*/ 9 w 73"/>
                  <a:gd name="T19" fmla="*/ 31 h 40"/>
                  <a:gd name="T20" fmla="*/ 9 w 73"/>
                  <a:gd name="T21" fmla="*/ 31 h 40"/>
                  <a:gd name="T22" fmla="*/ 9 w 73"/>
                  <a:gd name="T23" fmla="*/ 31 h 40"/>
                  <a:gd name="T24" fmla="*/ 18 w 73"/>
                  <a:gd name="T25" fmla="*/ 31 h 40"/>
                  <a:gd name="T26" fmla="*/ 18 w 73"/>
                  <a:gd name="T27" fmla="*/ 31 h 40"/>
                  <a:gd name="T28" fmla="*/ 18 w 73"/>
                  <a:gd name="T29" fmla="*/ 26 h 40"/>
                  <a:gd name="T30" fmla="*/ 18 w 73"/>
                  <a:gd name="T31" fmla="*/ 26 h 40"/>
                  <a:gd name="T32" fmla="*/ 18 w 73"/>
                  <a:gd name="T33" fmla="*/ 26 h 40"/>
                  <a:gd name="T34" fmla="*/ 18 w 73"/>
                  <a:gd name="T35" fmla="*/ 26 h 40"/>
                  <a:gd name="T36" fmla="*/ 27 w 73"/>
                  <a:gd name="T37" fmla="*/ 26 h 40"/>
                  <a:gd name="T38" fmla="*/ 27 w 73"/>
                  <a:gd name="T39" fmla="*/ 26 h 40"/>
                  <a:gd name="T40" fmla="*/ 27 w 73"/>
                  <a:gd name="T41" fmla="*/ 22 h 40"/>
                  <a:gd name="T42" fmla="*/ 27 w 73"/>
                  <a:gd name="T43" fmla="*/ 22 h 40"/>
                  <a:gd name="T44" fmla="*/ 27 w 73"/>
                  <a:gd name="T45" fmla="*/ 22 h 40"/>
                  <a:gd name="T46" fmla="*/ 27 w 73"/>
                  <a:gd name="T47" fmla="*/ 22 h 40"/>
                  <a:gd name="T48" fmla="*/ 36 w 73"/>
                  <a:gd name="T49" fmla="*/ 22 h 40"/>
                  <a:gd name="T50" fmla="*/ 36 w 73"/>
                  <a:gd name="T51" fmla="*/ 17 h 40"/>
                  <a:gd name="T52" fmla="*/ 36 w 73"/>
                  <a:gd name="T53" fmla="*/ 17 h 40"/>
                  <a:gd name="T54" fmla="*/ 36 w 73"/>
                  <a:gd name="T55" fmla="*/ 17 h 40"/>
                  <a:gd name="T56" fmla="*/ 36 w 73"/>
                  <a:gd name="T57" fmla="*/ 17 h 40"/>
                  <a:gd name="T58" fmla="*/ 36 w 73"/>
                  <a:gd name="T59" fmla="*/ 17 h 40"/>
                  <a:gd name="T60" fmla="*/ 46 w 73"/>
                  <a:gd name="T61" fmla="*/ 13 h 40"/>
                  <a:gd name="T62" fmla="*/ 46 w 73"/>
                  <a:gd name="T63" fmla="*/ 13 h 40"/>
                  <a:gd name="T64" fmla="*/ 46 w 73"/>
                  <a:gd name="T65" fmla="*/ 13 h 40"/>
                  <a:gd name="T66" fmla="*/ 46 w 73"/>
                  <a:gd name="T67" fmla="*/ 13 h 40"/>
                  <a:gd name="T68" fmla="*/ 46 w 73"/>
                  <a:gd name="T69" fmla="*/ 13 h 40"/>
                  <a:gd name="T70" fmla="*/ 46 w 73"/>
                  <a:gd name="T71" fmla="*/ 13 h 40"/>
                  <a:gd name="T72" fmla="*/ 55 w 73"/>
                  <a:gd name="T73" fmla="*/ 8 h 40"/>
                  <a:gd name="T74" fmla="*/ 55 w 73"/>
                  <a:gd name="T75" fmla="*/ 8 h 40"/>
                  <a:gd name="T76" fmla="*/ 55 w 73"/>
                  <a:gd name="T77" fmla="*/ 8 h 40"/>
                  <a:gd name="T78" fmla="*/ 55 w 73"/>
                  <a:gd name="T79" fmla="*/ 8 h 40"/>
                  <a:gd name="T80" fmla="*/ 55 w 73"/>
                  <a:gd name="T81" fmla="*/ 8 h 40"/>
                  <a:gd name="T82" fmla="*/ 55 w 73"/>
                  <a:gd name="T83" fmla="*/ 4 h 40"/>
                  <a:gd name="T84" fmla="*/ 64 w 73"/>
                  <a:gd name="T85" fmla="*/ 4 h 40"/>
                  <a:gd name="T86" fmla="*/ 64 w 73"/>
                  <a:gd name="T87" fmla="*/ 4 h 40"/>
                  <a:gd name="T88" fmla="*/ 64 w 73"/>
                  <a:gd name="T89" fmla="*/ 4 h 40"/>
                  <a:gd name="T90" fmla="*/ 64 w 73"/>
                  <a:gd name="T91" fmla="*/ 4 h 40"/>
                  <a:gd name="T92" fmla="*/ 64 w 73"/>
                  <a:gd name="T93" fmla="*/ 4 h 40"/>
                  <a:gd name="T94" fmla="*/ 64 w 73"/>
                  <a:gd name="T95" fmla="*/ 0 h 40"/>
                  <a:gd name="T96" fmla="*/ 73 w 73"/>
                  <a:gd name="T97" fmla="*/ 0 h 40"/>
                  <a:gd name="T98" fmla="*/ 73 w 73"/>
                  <a:gd name="T99" fmla="*/ 0 h 40"/>
                  <a:gd name="T100" fmla="*/ 73 w 73"/>
                  <a:gd name="T101" fmla="*/ 0 h 4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3" h="40">
                    <a:moveTo>
                      <a:pt x="0" y="40"/>
                    </a:moveTo>
                    <a:lnTo>
                      <a:pt x="0" y="40"/>
                    </a:lnTo>
                    <a:lnTo>
                      <a:pt x="0" y="35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8" y="31"/>
                    </a:lnTo>
                    <a:lnTo>
                      <a:pt x="18" y="26"/>
                    </a:lnTo>
                    <a:lnTo>
                      <a:pt x="27" y="26"/>
                    </a:lnTo>
                    <a:lnTo>
                      <a:pt x="27" y="22"/>
                    </a:lnTo>
                    <a:lnTo>
                      <a:pt x="36" y="22"/>
                    </a:lnTo>
                    <a:lnTo>
                      <a:pt x="36" y="17"/>
                    </a:lnTo>
                    <a:lnTo>
                      <a:pt x="46" y="13"/>
                    </a:lnTo>
                    <a:lnTo>
                      <a:pt x="55" y="8"/>
                    </a:lnTo>
                    <a:lnTo>
                      <a:pt x="55" y="4"/>
                    </a:lnTo>
                    <a:lnTo>
                      <a:pt x="64" y="4"/>
                    </a:lnTo>
                    <a:lnTo>
                      <a:pt x="64" y="0"/>
                    </a:lnTo>
                    <a:lnTo>
                      <a:pt x="73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" name="Freeform 25"/>
              <p:cNvSpPr>
                <a:spLocks/>
              </p:cNvSpPr>
              <p:nvPr/>
            </p:nvSpPr>
            <p:spPr bwMode="auto">
              <a:xfrm>
                <a:off x="5277" y="1741"/>
                <a:ext cx="74" cy="23"/>
              </a:xfrm>
              <a:custGeom>
                <a:avLst/>
                <a:gdLst>
                  <a:gd name="T0" fmla="*/ 0 w 74"/>
                  <a:gd name="T1" fmla="*/ 23 h 23"/>
                  <a:gd name="T2" fmla="*/ 0 w 74"/>
                  <a:gd name="T3" fmla="*/ 23 h 23"/>
                  <a:gd name="T4" fmla="*/ 0 w 74"/>
                  <a:gd name="T5" fmla="*/ 23 h 23"/>
                  <a:gd name="T6" fmla="*/ 0 w 74"/>
                  <a:gd name="T7" fmla="*/ 18 h 23"/>
                  <a:gd name="T8" fmla="*/ 9 w 74"/>
                  <a:gd name="T9" fmla="*/ 18 h 23"/>
                  <a:gd name="T10" fmla="*/ 9 w 74"/>
                  <a:gd name="T11" fmla="*/ 18 h 23"/>
                  <a:gd name="T12" fmla="*/ 9 w 74"/>
                  <a:gd name="T13" fmla="*/ 18 h 23"/>
                  <a:gd name="T14" fmla="*/ 9 w 74"/>
                  <a:gd name="T15" fmla="*/ 18 h 23"/>
                  <a:gd name="T16" fmla="*/ 9 w 74"/>
                  <a:gd name="T17" fmla="*/ 18 h 23"/>
                  <a:gd name="T18" fmla="*/ 9 w 74"/>
                  <a:gd name="T19" fmla="*/ 18 h 23"/>
                  <a:gd name="T20" fmla="*/ 19 w 74"/>
                  <a:gd name="T21" fmla="*/ 14 h 23"/>
                  <a:gd name="T22" fmla="*/ 19 w 74"/>
                  <a:gd name="T23" fmla="*/ 14 h 23"/>
                  <a:gd name="T24" fmla="*/ 19 w 74"/>
                  <a:gd name="T25" fmla="*/ 14 h 23"/>
                  <a:gd name="T26" fmla="*/ 19 w 74"/>
                  <a:gd name="T27" fmla="*/ 14 h 23"/>
                  <a:gd name="T28" fmla="*/ 19 w 74"/>
                  <a:gd name="T29" fmla="*/ 14 h 23"/>
                  <a:gd name="T30" fmla="*/ 19 w 74"/>
                  <a:gd name="T31" fmla="*/ 14 h 23"/>
                  <a:gd name="T32" fmla="*/ 28 w 74"/>
                  <a:gd name="T33" fmla="*/ 14 h 23"/>
                  <a:gd name="T34" fmla="*/ 28 w 74"/>
                  <a:gd name="T35" fmla="*/ 9 h 23"/>
                  <a:gd name="T36" fmla="*/ 28 w 74"/>
                  <a:gd name="T37" fmla="*/ 9 h 23"/>
                  <a:gd name="T38" fmla="*/ 28 w 74"/>
                  <a:gd name="T39" fmla="*/ 9 h 23"/>
                  <a:gd name="T40" fmla="*/ 28 w 74"/>
                  <a:gd name="T41" fmla="*/ 9 h 23"/>
                  <a:gd name="T42" fmla="*/ 28 w 74"/>
                  <a:gd name="T43" fmla="*/ 9 h 23"/>
                  <a:gd name="T44" fmla="*/ 37 w 74"/>
                  <a:gd name="T45" fmla="*/ 9 h 23"/>
                  <a:gd name="T46" fmla="*/ 37 w 74"/>
                  <a:gd name="T47" fmla="*/ 9 h 23"/>
                  <a:gd name="T48" fmla="*/ 37 w 74"/>
                  <a:gd name="T49" fmla="*/ 9 h 23"/>
                  <a:gd name="T50" fmla="*/ 37 w 74"/>
                  <a:gd name="T51" fmla="*/ 9 h 23"/>
                  <a:gd name="T52" fmla="*/ 37 w 74"/>
                  <a:gd name="T53" fmla="*/ 5 h 23"/>
                  <a:gd name="T54" fmla="*/ 37 w 74"/>
                  <a:gd name="T55" fmla="*/ 5 h 23"/>
                  <a:gd name="T56" fmla="*/ 46 w 74"/>
                  <a:gd name="T57" fmla="*/ 5 h 23"/>
                  <a:gd name="T58" fmla="*/ 46 w 74"/>
                  <a:gd name="T59" fmla="*/ 5 h 23"/>
                  <a:gd name="T60" fmla="*/ 46 w 74"/>
                  <a:gd name="T61" fmla="*/ 5 h 23"/>
                  <a:gd name="T62" fmla="*/ 46 w 74"/>
                  <a:gd name="T63" fmla="*/ 5 h 23"/>
                  <a:gd name="T64" fmla="*/ 46 w 74"/>
                  <a:gd name="T65" fmla="*/ 5 h 23"/>
                  <a:gd name="T66" fmla="*/ 46 w 74"/>
                  <a:gd name="T67" fmla="*/ 5 h 23"/>
                  <a:gd name="T68" fmla="*/ 55 w 74"/>
                  <a:gd name="T69" fmla="*/ 5 h 23"/>
                  <a:gd name="T70" fmla="*/ 55 w 74"/>
                  <a:gd name="T71" fmla="*/ 5 h 23"/>
                  <a:gd name="T72" fmla="*/ 55 w 74"/>
                  <a:gd name="T73" fmla="*/ 5 h 23"/>
                  <a:gd name="T74" fmla="*/ 55 w 74"/>
                  <a:gd name="T75" fmla="*/ 5 h 23"/>
                  <a:gd name="T76" fmla="*/ 55 w 74"/>
                  <a:gd name="T77" fmla="*/ 5 h 23"/>
                  <a:gd name="T78" fmla="*/ 55 w 74"/>
                  <a:gd name="T79" fmla="*/ 5 h 23"/>
                  <a:gd name="T80" fmla="*/ 64 w 74"/>
                  <a:gd name="T81" fmla="*/ 5 h 23"/>
                  <a:gd name="T82" fmla="*/ 64 w 74"/>
                  <a:gd name="T83" fmla="*/ 0 h 23"/>
                  <a:gd name="T84" fmla="*/ 64 w 74"/>
                  <a:gd name="T85" fmla="*/ 0 h 23"/>
                  <a:gd name="T86" fmla="*/ 64 w 74"/>
                  <a:gd name="T87" fmla="*/ 0 h 23"/>
                  <a:gd name="T88" fmla="*/ 64 w 74"/>
                  <a:gd name="T89" fmla="*/ 0 h 23"/>
                  <a:gd name="T90" fmla="*/ 64 w 74"/>
                  <a:gd name="T91" fmla="*/ 0 h 23"/>
                  <a:gd name="T92" fmla="*/ 74 w 74"/>
                  <a:gd name="T93" fmla="*/ 0 h 23"/>
                  <a:gd name="T94" fmla="*/ 74 w 74"/>
                  <a:gd name="T95" fmla="*/ 0 h 23"/>
                  <a:gd name="T96" fmla="*/ 74 w 74"/>
                  <a:gd name="T97" fmla="*/ 0 h 23"/>
                  <a:gd name="T98" fmla="*/ 74 w 74"/>
                  <a:gd name="T99" fmla="*/ 0 h 23"/>
                  <a:gd name="T100" fmla="*/ 74 w 74"/>
                  <a:gd name="T101" fmla="*/ 0 h 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4" h="23">
                    <a:moveTo>
                      <a:pt x="0" y="23"/>
                    </a:moveTo>
                    <a:lnTo>
                      <a:pt x="0" y="23"/>
                    </a:lnTo>
                    <a:lnTo>
                      <a:pt x="0" y="18"/>
                    </a:lnTo>
                    <a:lnTo>
                      <a:pt x="9" y="18"/>
                    </a:lnTo>
                    <a:lnTo>
                      <a:pt x="19" y="14"/>
                    </a:lnTo>
                    <a:lnTo>
                      <a:pt x="28" y="14"/>
                    </a:lnTo>
                    <a:lnTo>
                      <a:pt x="28" y="9"/>
                    </a:lnTo>
                    <a:lnTo>
                      <a:pt x="37" y="9"/>
                    </a:lnTo>
                    <a:lnTo>
                      <a:pt x="37" y="5"/>
                    </a:lnTo>
                    <a:lnTo>
                      <a:pt x="46" y="5"/>
                    </a:lnTo>
                    <a:lnTo>
                      <a:pt x="55" y="5"/>
                    </a:lnTo>
                    <a:lnTo>
                      <a:pt x="64" y="5"/>
                    </a:lnTo>
                    <a:lnTo>
                      <a:pt x="64" y="0"/>
                    </a:lnTo>
                    <a:lnTo>
                      <a:pt x="74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" name="Freeform 26"/>
              <p:cNvSpPr>
                <a:spLocks/>
              </p:cNvSpPr>
              <p:nvPr/>
            </p:nvSpPr>
            <p:spPr bwMode="auto">
              <a:xfrm>
                <a:off x="5351" y="1741"/>
                <a:ext cx="36" cy="5"/>
              </a:xfrm>
              <a:custGeom>
                <a:avLst/>
                <a:gdLst>
                  <a:gd name="T0" fmla="*/ 0 w 36"/>
                  <a:gd name="T1" fmla="*/ 0 h 5"/>
                  <a:gd name="T2" fmla="*/ 0 w 36"/>
                  <a:gd name="T3" fmla="*/ 0 h 5"/>
                  <a:gd name="T4" fmla="*/ 0 w 36"/>
                  <a:gd name="T5" fmla="*/ 0 h 5"/>
                  <a:gd name="T6" fmla="*/ 0 w 36"/>
                  <a:gd name="T7" fmla="*/ 0 h 5"/>
                  <a:gd name="T8" fmla="*/ 9 w 36"/>
                  <a:gd name="T9" fmla="*/ 0 h 5"/>
                  <a:gd name="T10" fmla="*/ 9 w 36"/>
                  <a:gd name="T11" fmla="*/ 0 h 5"/>
                  <a:gd name="T12" fmla="*/ 9 w 36"/>
                  <a:gd name="T13" fmla="*/ 0 h 5"/>
                  <a:gd name="T14" fmla="*/ 9 w 36"/>
                  <a:gd name="T15" fmla="*/ 0 h 5"/>
                  <a:gd name="T16" fmla="*/ 9 w 36"/>
                  <a:gd name="T17" fmla="*/ 0 h 5"/>
                  <a:gd name="T18" fmla="*/ 9 w 36"/>
                  <a:gd name="T19" fmla="*/ 0 h 5"/>
                  <a:gd name="T20" fmla="*/ 9 w 36"/>
                  <a:gd name="T21" fmla="*/ 0 h 5"/>
                  <a:gd name="T22" fmla="*/ 9 w 36"/>
                  <a:gd name="T23" fmla="*/ 0 h 5"/>
                  <a:gd name="T24" fmla="*/ 9 w 36"/>
                  <a:gd name="T25" fmla="*/ 0 h 5"/>
                  <a:gd name="T26" fmla="*/ 9 w 36"/>
                  <a:gd name="T27" fmla="*/ 0 h 5"/>
                  <a:gd name="T28" fmla="*/ 9 w 36"/>
                  <a:gd name="T29" fmla="*/ 0 h 5"/>
                  <a:gd name="T30" fmla="*/ 9 w 36"/>
                  <a:gd name="T31" fmla="*/ 0 h 5"/>
                  <a:gd name="T32" fmla="*/ 9 w 36"/>
                  <a:gd name="T33" fmla="*/ 0 h 5"/>
                  <a:gd name="T34" fmla="*/ 9 w 36"/>
                  <a:gd name="T35" fmla="*/ 0 h 5"/>
                  <a:gd name="T36" fmla="*/ 9 w 36"/>
                  <a:gd name="T37" fmla="*/ 0 h 5"/>
                  <a:gd name="T38" fmla="*/ 9 w 36"/>
                  <a:gd name="T39" fmla="*/ 0 h 5"/>
                  <a:gd name="T40" fmla="*/ 9 w 36"/>
                  <a:gd name="T41" fmla="*/ 0 h 5"/>
                  <a:gd name="T42" fmla="*/ 9 w 36"/>
                  <a:gd name="T43" fmla="*/ 0 h 5"/>
                  <a:gd name="T44" fmla="*/ 9 w 36"/>
                  <a:gd name="T45" fmla="*/ 0 h 5"/>
                  <a:gd name="T46" fmla="*/ 9 w 36"/>
                  <a:gd name="T47" fmla="*/ 0 h 5"/>
                  <a:gd name="T48" fmla="*/ 9 w 36"/>
                  <a:gd name="T49" fmla="*/ 0 h 5"/>
                  <a:gd name="T50" fmla="*/ 9 w 36"/>
                  <a:gd name="T51" fmla="*/ 0 h 5"/>
                  <a:gd name="T52" fmla="*/ 9 w 36"/>
                  <a:gd name="T53" fmla="*/ 0 h 5"/>
                  <a:gd name="T54" fmla="*/ 9 w 36"/>
                  <a:gd name="T55" fmla="*/ 0 h 5"/>
                  <a:gd name="T56" fmla="*/ 9 w 36"/>
                  <a:gd name="T57" fmla="*/ 0 h 5"/>
                  <a:gd name="T58" fmla="*/ 9 w 36"/>
                  <a:gd name="T59" fmla="*/ 0 h 5"/>
                  <a:gd name="T60" fmla="*/ 9 w 36"/>
                  <a:gd name="T61" fmla="*/ 0 h 5"/>
                  <a:gd name="T62" fmla="*/ 9 w 36"/>
                  <a:gd name="T63" fmla="*/ 0 h 5"/>
                  <a:gd name="T64" fmla="*/ 9 w 36"/>
                  <a:gd name="T65" fmla="*/ 0 h 5"/>
                  <a:gd name="T66" fmla="*/ 9 w 36"/>
                  <a:gd name="T67" fmla="*/ 0 h 5"/>
                  <a:gd name="T68" fmla="*/ 9 w 36"/>
                  <a:gd name="T69" fmla="*/ 0 h 5"/>
                  <a:gd name="T70" fmla="*/ 9 w 36"/>
                  <a:gd name="T71" fmla="*/ 0 h 5"/>
                  <a:gd name="T72" fmla="*/ 18 w 36"/>
                  <a:gd name="T73" fmla="*/ 0 h 5"/>
                  <a:gd name="T74" fmla="*/ 18 w 36"/>
                  <a:gd name="T75" fmla="*/ 0 h 5"/>
                  <a:gd name="T76" fmla="*/ 18 w 36"/>
                  <a:gd name="T77" fmla="*/ 0 h 5"/>
                  <a:gd name="T78" fmla="*/ 18 w 36"/>
                  <a:gd name="T79" fmla="*/ 0 h 5"/>
                  <a:gd name="T80" fmla="*/ 18 w 36"/>
                  <a:gd name="T81" fmla="*/ 0 h 5"/>
                  <a:gd name="T82" fmla="*/ 18 w 36"/>
                  <a:gd name="T83" fmla="*/ 0 h 5"/>
                  <a:gd name="T84" fmla="*/ 27 w 36"/>
                  <a:gd name="T85" fmla="*/ 0 h 5"/>
                  <a:gd name="T86" fmla="*/ 27 w 36"/>
                  <a:gd name="T87" fmla="*/ 0 h 5"/>
                  <a:gd name="T88" fmla="*/ 27 w 36"/>
                  <a:gd name="T89" fmla="*/ 0 h 5"/>
                  <a:gd name="T90" fmla="*/ 27 w 36"/>
                  <a:gd name="T91" fmla="*/ 5 h 5"/>
                  <a:gd name="T92" fmla="*/ 27 w 36"/>
                  <a:gd name="T93" fmla="*/ 5 h 5"/>
                  <a:gd name="T94" fmla="*/ 27 w 36"/>
                  <a:gd name="T95" fmla="*/ 5 h 5"/>
                  <a:gd name="T96" fmla="*/ 27 w 36"/>
                  <a:gd name="T97" fmla="*/ 5 h 5"/>
                  <a:gd name="T98" fmla="*/ 36 w 36"/>
                  <a:gd name="T99" fmla="*/ 5 h 5"/>
                  <a:gd name="T100" fmla="*/ 36 w 36"/>
                  <a:gd name="T101" fmla="*/ 5 h 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36" h="5">
                    <a:moveTo>
                      <a:pt x="0" y="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18" y="0"/>
                    </a:lnTo>
                    <a:lnTo>
                      <a:pt x="27" y="0"/>
                    </a:lnTo>
                    <a:lnTo>
                      <a:pt x="27" y="5"/>
                    </a:lnTo>
                    <a:lnTo>
                      <a:pt x="36" y="5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1" name="Freeform 27"/>
              <p:cNvSpPr>
                <a:spLocks/>
              </p:cNvSpPr>
              <p:nvPr/>
            </p:nvSpPr>
            <p:spPr bwMode="auto">
              <a:xfrm>
                <a:off x="5387" y="1746"/>
                <a:ext cx="74" cy="26"/>
              </a:xfrm>
              <a:custGeom>
                <a:avLst/>
                <a:gdLst>
                  <a:gd name="T0" fmla="*/ 0 w 74"/>
                  <a:gd name="T1" fmla="*/ 0 h 26"/>
                  <a:gd name="T2" fmla="*/ 0 w 74"/>
                  <a:gd name="T3" fmla="*/ 0 h 26"/>
                  <a:gd name="T4" fmla="*/ 0 w 74"/>
                  <a:gd name="T5" fmla="*/ 0 h 26"/>
                  <a:gd name="T6" fmla="*/ 0 w 74"/>
                  <a:gd name="T7" fmla="*/ 0 h 26"/>
                  <a:gd name="T8" fmla="*/ 0 w 74"/>
                  <a:gd name="T9" fmla="*/ 0 h 26"/>
                  <a:gd name="T10" fmla="*/ 9 w 74"/>
                  <a:gd name="T11" fmla="*/ 0 h 26"/>
                  <a:gd name="T12" fmla="*/ 9 w 74"/>
                  <a:gd name="T13" fmla="*/ 0 h 26"/>
                  <a:gd name="T14" fmla="*/ 9 w 74"/>
                  <a:gd name="T15" fmla="*/ 0 h 26"/>
                  <a:gd name="T16" fmla="*/ 9 w 74"/>
                  <a:gd name="T17" fmla="*/ 0 h 26"/>
                  <a:gd name="T18" fmla="*/ 9 w 74"/>
                  <a:gd name="T19" fmla="*/ 0 h 26"/>
                  <a:gd name="T20" fmla="*/ 9 w 74"/>
                  <a:gd name="T21" fmla="*/ 4 h 26"/>
                  <a:gd name="T22" fmla="*/ 19 w 74"/>
                  <a:gd name="T23" fmla="*/ 4 h 26"/>
                  <a:gd name="T24" fmla="*/ 19 w 74"/>
                  <a:gd name="T25" fmla="*/ 4 h 26"/>
                  <a:gd name="T26" fmla="*/ 19 w 74"/>
                  <a:gd name="T27" fmla="*/ 4 h 26"/>
                  <a:gd name="T28" fmla="*/ 19 w 74"/>
                  <a:gd name="T29" fmla="*/ 4 h 26"/>
                  <a:gd name="T30" fmla="*/ 19 w 74"/>
                  <a:gd name="T31" fmla="*/ 4 h 26"/>
                  <a:gd name="T32" fmla="*/ 19 w 74"/>
                  <a:gd name="T33" fmla="*/ 4 h 26"/>
                  <a:gd name="T34" fmla="*/ 28 w 74"/>
                  <a:gd name="T35" fmla="*/ 4 h 26"/>
                  <a:gd name="T36" fmla="*/ 28 w 74"/>
                  <a:gd name="T37" fmla="*/ 4 h 26"/>
                  <a:gd name="T38" fmla="*/ 28 w 74"/>
                  <a:gd name="T39" fmla="*/ 4 h 26"/>
                  <a:gd name="T40" fmla="*/ 28 w 74"/>
                  <a:gd name="T41" fmla="*/ 9 h 26"/>
                  <a:gd name="T42" fmla="*/ 28 w 74"/>
                  <a:gd name="T43" fmla="*/ 9 h 26"/>
                  <a:gd name="T44" fmla="*/ 28 w 74"/>
                  <a:gd name="T45" fmla="*/ 9 h 26"/>
                  <a:gd name="T46" fmla="*/ 37 w 74"/>
                  <a:gd name="T47" fmla="*/ 9 h 26"/>
                  <a:gd name="T48" fmla="*/ 37 w 74"/>
                  <a:gd name="T49" fmla="*/ 9 h 26"/>
                  <a:gd name="T50" fmla="*/ 37 w 74"/>
                  <a:gd name="T51" fmla="*/ 9 h 26"/>
                  <a:gd name="T52" fmla="*/ 37 w 74"/>
                  <a:gd name="T53" fmla="*/ 9 h 26"/>
                  <a:gd name="T54" fmla="*/ 37 w 74"/>
                  <a:gd name="T55" fmla="*/ 9 h 26"/>
                  <a:gd name="T56" fmla="*/ 37 w 74"/>
                  <a:gd name="T57" fmla="*/ 13 h 26"/>
                  <a:gd name="T58" fmla="*/ 46 w 74"/>
                  <a:gd name="T59" fmla="*/ 13 h 26"/>
                  <a:gd name="T60" fmla="*/ 46 w 74"/>
                  <a:gd name="T61" fmla="*/ 13 h 26"/>
                  <a:gd name="T62" fmla="*/ 46 w 74"/>
                  <a:gd name="T63" fmla="*/ 13 h 26"/>
                  <a:gd name="T64" fmla="*/ 46 w 74"/>
                  <a:gd name="T65" fmla="*/ 13 h 26"/>
                  <a:gd name="T66" fmla="*/ 46 w 74"/>
                  <a:gd name="T67" fmla="*/ 13 h 26"/>
                  <a:gd name="T68" fmla="*/ 46 w 74"/>
                  <a:gd name="T69" fmla="*/ 13 h 26"/>
                  <a:gd name="T70" fmla="*/ 55 w 74"/>
                  <a:gd name="T71" fmla="*/ 18 h 26"/>
                  <a:gd name="T72" fmla="*/ 55 w 74"/>
                  <a:gd name="T73" fmla="*/ 18 h 26"/>
                  <a:gd name="T74" fmla="*/ 55 w 74"/>
                  <a:gd name="T75" fmla="*/ 18 h 26"/>
                  <a:gd name="T76" fmla="*/ 55 w 74"/>
                  <a:gd name="T77" fmla="*/ 18 h 26"/>
                  <a:gd name="T78" fmla="*/ 55 w 74"/>
                  <a:gd name="T79" fmla="*/ 18 h 26"/>
                  <a:gd name="T80" fmla="*/ 55 w 74"/>
                  <a:gd name="T81" fmla="*/ 18 h 26"/>
                  <a:gd name="T82" fmla="*/ 64 w 74"/>
                  <a:gd name="T83" fmla="*/ 18 h 26"/>
                  <a:gd name="T84" fmla="*/ 64 w 74"/>
                  <a:gd name="T85" fmla="*/ 22 h 26"/>
                  <a:gd name="T86" fmla="*/ 64 w 74"/>
                  <a:gd name="T87" fmla="*/ 22 h 26"/>
                  <a:gd name="T88" fmla="*/ 64 w 74"/>
                  <a:gd name="T89" fmla="*/ 22 h 26"/>
                  <a:gd name="T90" fmla="*/ 64 w 74"/>
                  <a:gd name="T91" fmla="*/ 22 h 26"/>
                  <a:gd name="T92" fmla="*/ 64 w 74"/>
                  <a:gd name="T93" fmla="*/ 22 h 26"/>
                  <a:gd name="T94" fmla="*/ 74 w 74"/>
                  <a:gd name="T95" fmla="*/ 22 h 26"/>
                  <a:gd name="T96" fmla="*/ 74 w 74"/>
                  <a:gd name="T97" fmla="*/ 26 h 26"/>
                  <a:gd name="T98" fmla="*/ 74 w 74"/>
                  <a:gd name="T99" fmla="*/ 26 h 26"/>
                  <a:gd name="T100" fmla="*/ 74 w 74"/>
                  <a:gd name="T101" fmla="*/ 26 h 2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4" h="26">
                    <a:moveTo>
                      <a:pt x="0" y="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9" y="4"/>
                    </a:lnTo>
                    <a:lnTo>
                      <a:pt x="19" y="4"/>
                    </a:lnTo>
                    <a:lnTo>
                      <a:pt x="28" y="4"/>
                    </a:lnTo>
                    <a:lnTo>
                      <a:pt x="28" y="9"/>
                    </a:lnTo>
                    <a:lnTo>
                      <a:pt x="37" y="9"/>
                    </a:lnTo>
                    <a:lnTo>
                      <a:pt x="37" y="13"/>
                    </a:lnTo>
                    <a:lnTo>
                      <a:pt x="46" y="13"/>
                    </a:lnTo>
                    <a:lnTo>
                      <a:pt x="55" y="18"/>
                    </a:lnTo>
                    <a:lnTo>
                      <a:pt x="64" y="18"/>
                    </a:lnTo>
                    <a:lnTo>
                      <a:pt x="64" y="22"/>
                    </a:lnTo>
                    <a:lnTo>
                      <a:pt x="74" y="22"/>
                    </a:lnTo>
                    <a:lnTo>
                      <a:pt x="74" y="26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2" name="Freeform 28"/>
              <p:cNvSpPr>
                <a:spLocks/>
              </p:cNvSpPr>
              <p:nvPr/>
            </p:nvSpPr>
            <p:spPr bwMode="auto">
              <a:xfrm>
                <a:off x="5461" y="1772"/>
                <a:ext cx="73" cy="32"/>
              </a:xfrm>
              <a:custGeom>
                <a:avLst/>
                <a:gdLst>
                  <a:gd name="T0" fmla="*/ 0 w 73"/>
                  <a:gd name="T1" fmla="*/ 0 h 32"/>
                  <a:gd name="T2" fmla="*/ 0 w 73"/>
                  <a:gd name="T3" fmla="*/ 0 h 32"/>
                  <a:gd name="T4" fmla="*/ 0 w 73"/>
                  <a:gd name="T5" fmla="*/ 0 h 32"/>
                  <a:gd name="T6" fmla="*/ 9 w 73"/>
                  <a:gd name="T7" fmla="*/ 0 h 32"/>
                  <a:gd name="T8" fmla="*/ 9 w 73"/>
                  <a:gd name="T9" fmla="*/ 5 h 32"/>
                  <a:gd name="T10" fmla="*/ 9 w 73"/>
                  <a:gd name="T11" fmla="*/ 5 h 32"/>
                  <a:gd name="T12" fmla="*/ 9 w 73"/>
                  <a:gd name="T13" fmla="*/ 5 h 32"/>
                  <a:gd name="T14" fmla="*/ 9 w 73"/>
                  <a:gd name="T15" fmla="*/ 5 h 32"/>
                  <a:gd name="T16" fmla="*/ 9 w 73"/>
                  <a:gd name="T17" fmla="*/ 5 h 32"/>
                  <a:gd name="T18" fmla="*/ 18 w 73"/>
                  <a:gd name="T19" fmla="*/ 5 h 32"/>
                  <a:gd name="T20" fmla="*/ 18 w 73"/>
                  <a:gd name="T21" fmla="*/ 9 h 32"/>
                  <a:gd name="T22" fmla="*/ 18 w 73"/>
                  <a:gd name="T23" fmla="*/ 9 h 32"/>
                  <a:gd name="T24" fmla="*/ 18 w 73"/>
                  <a:gd name="T25" fmla="*/ 9 h 32"/>
                  <a:gd name="T26" fmla="*/ 18 w 73"/>
                  <a:gd name="T27" fmla="*/ 9 h 32"/>
                  <a:gd name="T28" fmla="*/ 18 w 73"/>
                  <a:gd name="T29" fmla="*/ 9 h 32"/>
                  <a:gd name="T30" fmla="*/ 27 w 73"/>
                  <a:gd name="T31" fmla="*/ 9 h 32"/>
                  <a:gd name="T32" fmla="*/ 27 w 73"/>
                  <a:gd name="T33" fmla="*/ 9 h 32"/>
                  <a:gd name="T34" fmla="*/ 27 w 73"/>
                  <a:gd name="T35" fmla="*/ 14 h 32"/>
                  <a:gd name="T36" fmla="*/ 27 w 73"/>
                  <a:gd name="T37" fmla="*/ 14 h 32"/>
                  <a:gd name="T38" fmla="*/ 27 w 73"/>
                  <a:gd name="T39" fmla="*/ 14 h 32"/>
                  <a:gd name="T40" fmla="*/ 27 w 73"/>
                  <a:gd name="T41" fmla="*/ 14 h 32"/>
                  <a:gd name="T42" fmla="*/ 36 w 73"/>
                  <a:gd name="T43" fmla="*/ 14 h 32"/>
                  <a:gd name="T44" fmla="*/ 36 w 73"/>
                  <a:gd name="T45" fmla="*/ 14 h 32"/>
                  <a:gd name="T46" fmla="*/ 36 w 73"/>
                  <a:gd name="T47" fmla="*/ 18 h 32"/>
                  <a:gd name="T48" fmla="*/ 36 w 73"/>
                  <a:gd name="T49" fmla="*/ 18 h 32"/>
                  <a:gd name="T50" fmla="*/ 36 w 73"/>
                  <a:gd name="T51" fmla="*/ 18 h 32"/>
                  <a:gd name="T52" fmla="*/ 36 w 73"/>
                  <a:gd name="T53" fmla="*/ 18 h 32"/>
                  <a:gd name="T54" fmla="*/ 45 w 73"/>
                  <a:gd name="T55" fmla="*/ 18 h 32"/>
                  <a:gd name="T56" fmla="*/ 45 w 73"/>
                  <a:gd name="T57" fmla="*/ 18 h 32"/>
                  <a:gd name="T58" fmla="*/ 45 w 73"/>
                  <a:gd name="T59" fmla="*/ 23 h 32"/>
                  <a:gd name="T60" fmla="*/ 45 w 73"/>
                  <a:gd name="T61" fmla="*/ 23 h 32"/>
                  <a:gd name="T62" fmla="*/ 45 w 73"/>
                  <a:gd name="T63" fmla="*/ 23 h 32"/>
                  <a:gd name="T64" fmla="*/ 45 w 73"/>
                  <a:gd name="T65" fmla="*/ 23 h 32"/>
                  <a:gd name="T66" fmla="*/ 55 w 73"/>
                  <a:gd name="T67" fmla="*/ 23 h 32"/>
                  <a:gd name="T68" fmla="*/ 55 w 73"/>
                  <a:gd name="T69" fmla="*/ 23 h 32"/>
                  <a:gd name="T70" fmla="*/ 55 w 73"/>
                  <a:gd name="T71" fmla="*/ 23 h 32"/>
                  <a:gd name="T72" fmla="*/ 55 w 73"/>
                  <a:gd name="T73" fmla="*/ 27 h 32"/>
                  <a:gd name="T74" fmla="*/ 55 w 73"/>
                  <a:gd name="T75" fmla="*/ 27 h 32"/>
                  <a:gd name="T76" fmla="*/ 55 w 73"/>
                  <a:gd name="T77" fmla="*/ 27 h 32"/>
                  <a:gd name="T78" fmla="*/ 64 w 73"/>
                  <a:gd name="T79" fmla="*/ 27 h 32"/>
                  <a:gd name="T80" fmla="*/ 64 w 73"/>
                  <a:gd name="T81" fmla="*/ 27 h 32"/>
                  <a:gd name="T82" fmla="*/ 64 w 73"/>
                  <a:gd name="T83" fmla="*/ 27 h 32"/>
                  <a:gd name="T84" fmla="*/ 64 w 73"/>
                  <a:gd name="T85" fmla="*/ 27 h 32"/>
                  <a:gd name="T86" fmla="*/ 64 w 73"/>
                  <a:gd name="T87" fmla="*/ 32 h 32"/>
                  <a:gd name="T88" fmla="*/ 64 w 73"/>
                  <a:gd name="T89" fmla="*/ 32 h 32"/>
                  <a:gd name="T90" fmla="*/ 73 w 73"/>
                  <a:gd name="T91" fmla="*/ 32 h 32"/>
                  <a:gd name="T92" fmla="*/ 73 w 73"/>
                  <a:gd name="T93" fmla="*/ 32 h 32"/>
                  <a:gd name="T94" fmla="*/ 73 w 73"/>
                  <a:gd name="T95" fmla="*/ 32 h 32"/>
                  <a:gd name="T96" fmla="*/ 73 w 73"/>
                  <a:gd name="T97" fmla="*/ 32 h 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73" h="32">
                    <a:moveTo>
                      <a:pt x="0" y="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9" y="5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27" y="9"/>
                    </a:lnTo>
                    <a:lnTo>
                      <a:pt x="27" y="14"/>
                    </a:lnTo>
                    <a:lnTo>
                      <a:pt x="36" y="14"/>
                    </a:lnTo>
                    <a:lnTo>
                      <a:pt x="36" y="18"/>
                    </a:lnTo>
                    <a:lnTo>
                      <a:pt x="45" y="18"/>
                    </a:lnTo>
                    <a:lnTo>
                      <a:pt x="45" y="23"/>
                    </a:lnTo>
                    <a:lnTo>
                      <a:pt x="55" y="23"/>
                    </a:lnTo>
                    <a:lnTo>
                      <a:pt x="55" y="27"/>
                    </a:lnTo>
                    <a:lnTo>
                      <a:pt x="64" y="27"/>
                    </a:lnTo>
                    <a:lnTo>
                      <a:pt x="64" y="32"/>
                    </a:lnTo>
                    <a:lnTo>
                      <a:pt x="73" y="32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" name="Line 29"/>
              <p:cNvSpPr>
                <a:spLocks noChangeShapeType="1"/>
              </p:cNvSpPr>
              <p:nvPr/>
            </p:nvSpPr>
            <p:spPr bwMode="auto">
              <a:xfrm>
                <a:off x="5136" y="177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5" name="Line 30"/>
            <p:cNvSpPr>
              <a:spLocks noChangeShapeType="1"/>
            </p:cNvSpPr>
            <p:nvPr/>
          </p:nvSpPr>
          <p:spPr bwMode="auto">
            <a:xfrm>
              <a:off x="3984" y="2064"/>
              <a:ext cx="17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6" name="Object 31"/>
            <p:cNvGraphicFramePr>
              <a:graphicFrameLocks noChangeAspect="1"/>
            </p:cNvGraphicFramePr>
            <p:nvPr/>
          </p:nvGraphicFramePr>
          <p:xfrm>
            <a:off x="5583" y="1776"/>
            <a:ext cx="177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2" name="公式" r:id="rId5" imgW="126725" imgH="177415" progId="Equation.3">
                    <p:embed/>
                  </p:oleObj>
                </mc:Choice>
                <mc:Fallback>
                  <p:oleObj name="公式" r:id="rId5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83" y="1776"/>
                          <a:ext cx="177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7" name="Line 32"/>
            <p:cNvSpPr>
              <a:spLocks noChangeShapeType="1"/>
            </p:cNvSpPr>
            <p:nvPr/>
          </p:nvSpPr>
          <p:spPr bwMode="auto">
            <a:xfrm flipV="1">
              <a:off x="4752" y="148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64" name="Group 33"/>
          <p:cNvGrpSpPr>
            <a:grpSpLocks/>
          </p:cNvGrpSpPr>
          <p:nvPr/>
        </p:nvGrpSpPr>
        <p:grpSpPr bwMode="auto">
          <a:xfrm>
            <a:off x="7765378" y="1177095"/>
            <a:ext cx="2743200" cy="1304563"/>
            <a:chOff x="3984" y="432"/>
            <a:chExt cx="1776" cy="960"/>
          </a:xfrm>
        </p:grpSpPr>
        <p:grpSp>
          <p:nvGrpSpPr>
            <p:cNvPr id="165" name="Group 34"/>
            <p:cNvGrpSpPr>
              <a:grpSpLocks/>
            </p:cNvGrpSpPr>
            <p:nvPr/>
          </p:nvGrpSpPr>
          <p:grpSpPr bwMode="auto">
            <a:xfrm>
              <a:off x="3984" y="528"/>
              <a:ext cx="1776" cy="864"/>
              <a:chOff x="3984" y="528"/>
              <a:chExt cx="1776" cy="864"/>
            </a:xfrm>
          </p:grpSpPr>
          <p:grpSp>
            <p:nvGrpSpPr>
              <p:cNvPr id="167" name="Group 35"/>
              <p:cNvGrpSpPr>
                <a:grpSpLocks/>
              </p:cNvGrpSpPr>
              <p:nvPr/>
            </p:nvGrpSpPr>
            <p:grpSpPr bwMode="auto">
              <a:xfrm>
                <a:off x="3984" y="528"/>
                <a:ext cx="1536" cy="818"/>
                <a:chOff x="3883" y="229"/>
                <a:chExt cx="1536" cy="818"/>
              </a:xfrm>
            </p:grpSpPr>
            <p:sp>
              <p:nvSpPr>
                <p:cNvPr id="171" name="Rectangle 36"/>
                <p:cNvSpPr>
                  <a:spLocks noChangeArrowheads="1"/>
                </p:cNvSpPr>
                <p:nvPr/>
              </p:nvSpPr>
              <p:spPr bwMode="auto">
                <a:xfrm>
                  <a:off x="3883" y="229"/>
                  <a:ext cx="1536" cy="81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72" name="Rectangle 37"/>
                <p:cNvSpPr>
                  <a:spLocks noChangeArrowheads="1"/>
                </p:cNvSpPr>
                <p:nvPr/>
              </p:nvSpPr>
              <p:spPr bwMode="auto">
                <a:xfrm>
                  <a:off x="3883" y="229"/>
                  <a:ext cx="1536" cy="81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73" name="Freeform 38"/>
                <p:cNvSpPr>
                  <a:spLocks/>
                </p:cNvSpPr>
                <p:nvPr/>
              </p:nvSpPr>
              <p:spPr bwMode="auto">
                <a:xfrm>
                  <a:off x="3920" y="992"/>
                  <a:ext cx="54" cy="27"/>
                </a:xfrm>
                <a:custGeom>
                  <a:avLst/>
                  <a:gdLst>
                    <a:gd name="T0" fmla="*/ 0 w 54"/>
                    <a:gd name="T1" fmla="*/ 27 h 27"/>
                    <a:gd name="T2" fmla="*/ 0 w 54"/>
                    <a:gd name="T3" fmla="*/ 27 h 27"/>
                    <a:gd name="T4" fmla="*/ 0 w 54"/>
                    <a:gd name="T5" fmla="*/ 27 h 27"/>
                    <a:gd name="T6" fmla="*/ 6 w 54"/>
                    <a:gd name="T7" fmla="*/ 27 h 27"/>
                    <a:gd name="T8" fmla="*/ 6 w 54"/>
                    <a:gd name="T9" fmla="*/ 23 h 27"/>
                    <a:gd name="T10" fmla="*/ 6 w 54"/>
                    <a:gd name="T11" fmla="*/ 23 h 27"/>
                    <a:gd name="T12" fmla="*/ 6 w 54"/>
                    <a:gd name="T13" fmla="*/ 23 h 27"/>
                    <a:gd name="T14" fmla="*/ 11 w 54"/>
                    <a:gd name="T15" fmla="*/ 23 h 27"/>
                    <a:gd name="T16" fmla="*/ 11 w 54"/>
                    <a:gd name="T17" fmla="*/ 18 h 27"/>
                    <a:gd name="T18" fmla="*/ 11 w 54"/>
                    <a:gd name="T19" fmla="*/ 18 h 27"/>
                    <a:gd name="T20" fmla="*/ 11 w 54"/>
                    <a:gd name="T21" fmla="*/ 18 h 27"/>
                    <a:gd name="T22" fmla="*/ 16 w 54"/>
                    <a:gd name="T23" fmla="*/ 18 h 27"/>
                    <a:gd name="T24" fmla="*/ 16 w 54"/>
                    <a:gd name="T25" fmla="*/ 13 h 27"/>
                    <a:gd name="T26" fmla="*/ 16 w 54"/>
                    <a:gd name="T27" fmla="*/ 13 h 27"/>
                    <a:gd name="T28" fmla="*/ 16 w 54"/>
                    <a:gd name="T29" fmla="*/ 13 h 27"/>
                    <a:gd name="T30" fmla="*/ 22 w 54"/>
                    <a:gd name="T31" fmla="*/ 13 h 27"/>
                    <a:gd name="T32" fmla="*/ 22 w 54"/>
                    <a:gd name="T33" fmla="*/ 13 h 27"/>
                    <a:gd name="T34" fmla="*/ 22 w 54"/>
                    <a:gd name="T35" fmla="*/ 9 h 27"/>
                    <a:gd name="T36" fmla="*/ 27 w 54"/>
                    <a:gd name="T37" fmla="*/ 9 h 27"/>
                    <a:gd name="T38" fmla="*/ 27 w 54"/>
                    <a:gd name="T39" fmla="*/ 9 h 27"/>
                    <a:gd name="T40" fmla="*/ 27 w 54"/>
                    <a:gd name="T41" fmla="*/ 9 h 27"/>
                    <a:gd name="T42" fmla="*/ 27 w 54"/>
                    <a:gd name="T43" fmla="*/ 9 h 27"/>
                    <a:gd name="T44" fmla="*/ 32 w 54"/>
                    <a:gd name="T45" fmla="*/ 9 h 27"/>
                    <a:gd name="T46" fmla="*/ 32 w 54"/>
                    <a:gd name="T47" fmla="*/ 4 h 27"/>
                    <a:gd name="T48" fmla="*/ 32 w 54"/>
                    <a:gd name="T49" fmla="*/ 4 h 27"/>
                    <a:gd name="T50" fmla="*/ 32 w 54"/>
                    <a:gd name="T51" fmla="*/ 4 h 27"/>
                    <a:gd name="T52" fmla="*/ 38 w 54"/>
                    <a:gd name="T53" fmla="*/ 4 h 27"/>
                    <a:gd name="T54" fmla="*/ 38 w 54"/>
                    <a:gd name="T55" fmla="*/ 4 h 27"/>
                    <a:gd name="T56" fmla="*/ 38 w 54"/>
                    <a:gd name="T57" fmla="*/ 4 h 27"/>
                    <a:gd name="T58" fmla="*/ 43 w 54"/>
                    <a:gd name="T59" fmla="*/ 4 h 27"/>
                    <a:gd name="T60" fmla="*/ 43 w 54"/>
                    <a:gd name="T61" fmla="*/ 4 h 27"/>
                    <a:gd name="T62" fmla="*/ 43 w 54"/>
                    <a:gd name="T63" fmla="*/ 4 h 27"/>
                    <a:gd name="T64" fmla="*/ 43 w 54"/>
                    <a:gd name="T65" fmla="*/ 4 h 27"/>
                    <a:gd name="T66" fmla="*/ 48 w 54"/>
                    <a:gd name="T67" fmla="*/ 4 h 27"/>
                    <a:gd name="T68" fmla="*/ 48 w 54"/>
                    <a:gd name="T69" fmla="*/ 0 h 27"/>
                    <a:gd name="T70" fmla="*/ 48 w 54"/>
                    <a:gd name="T71" fmla="*/ 0 h 27"/>
                    <a:gd name="T72" fmla="*/ 48 w 54"/>
                    <a:gd name="T73" fmla="*/ 0 h 27"/>
                    <a:gd name="T74" fmla="*/ 54 w 54"/>
                    <a:gd name="T75" fmla="*/ 0 h 27"/>
                    <a:gd name="T76" fmla="*/ 54 w 54"/>
                    <a:gd name="T77" fmla="*/ 0 h 27"/>
                    <a:gd name="T78" fmla="*/ 54 w 54"/>
                    <a:gd name="T79" fmla="*/ 0 h 27"/>
                    <a:gd name="T80" fmla="*/ 54 w 54"/>
                    <a:gd name="T81" fmla="*/ 0 h 27"/>
                    <a:gd name="T82" fmla="*/ 54 w 54"/>
                    <a:gd name="T83" fmla="*/ 0 h 27"/>
                    <a:gd name="T84" fmla="*/ 54 w 54"/>
                    <a:gd name="T85" fmla="*/ 0 h 27"/>
                    <a:gd name="T86" fmla="*/ 54 w 54"/>
                    <a:gd name="T87" fmla="*/ 0 h 27"/>
                    <a:gd name="T88" fmla="*/ 54 w 54"/>
                    <a:gd name="T89" fmla="*/ 0 h 27"/>
                    <a:gd name="T90" fmla="*/ 54 w 54"/>
                    <a:gd name="T91" fmla="*/ 0 h 27"/>
                    <a:gd name="T92" fmla="*/ 54 w 54"/>
                    <a:gd name="T93" fmla="*/ 0 h 27"/>
                    <a:gd name="T94" fmla="*/ 54 w 54"/>
                    <a:gd name="T95" fmla="*/ 0 h 27"/>
                    <a:gd name="T96" fmla="*/ 54 w 54"/>
                    <a:gd name="T97" fmla="*/ 0 h 27"/>
                    <a:gd name="T98" fmla="*/ 54 w 54"/>
                    <a:gd name="T99" fmla="*/ 0 h 27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54" h="27">
                      <a:moveTo>
                        <a:pt x="0" y="27"/>
                      </a:moveTo>
                      <a:lnTo>
                        <a:pt x="0" y="27"/>
                      </a:lnTo>
                      <a:lnTo>
                        <a:pt x="6" y="27"/>
                      </a:lnTo>
                      <a:lnTo>
                        <a:pt x="6" y="23"/>
                      </a:lnTo>
                      <a:lnTo>
                        <a:pt x="11" y="23"/>
                      </a:lnTo>
                      <a:lnTo>
                        <a:pt x="11" y="18"/>
                      </a:lnTo>
                      <a:lnTo>
                        <a:pt x="16" y="18"/>
                      </a:lnTo>
                      <a:lnTo>
                        <a:pt x="16" y="13"/>
                      </a:lnTo>
                      <a:lnTo>
                        <a:pt x="22" y="13"/>
                      </a:lnTo>
                      <a:lnTo>
                        <a:pt x="22" y="9"/>
                      </a:lnTo>
                      <a:lnTo>
                        <a:pt x="27" y="9"/>
                      </a:lnTo>
                      <a:lnTo>
                        <a:pt x="32" y="9"/>
                      </a:lnTo>
                      <a:lnTo>
                        <a:pt x="32" y="4"/>
                      </a:lnTo>
                      <a:lnTo>
                        <a:pt x="38" y="4"/>
                      </a:lnTo>
                      <a:lnTo>
                        <a:pt x="43" y="4"/>
                      </a:lnTo>
                      <a:lnTo>
                        <a:pt x="48" y="4"/>
                      </a:lnTo>
                      <a:lnTo>
                        <a:pt x="48" y="0"/>
                      </a:lnTo>
                      <a:lnTo>
                        <a:pt x="54" y="0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" name="Freeform 39"/>
                <p:cNvSpPr>
                  <a:spLocks/>
                </p:cNvSpPr>
                <p:nvPr/>
              </p:nvSpPr>
              <p:spPr bwMode="auto">
                <a:xfrm>
                  <a:off x="3974" y="992"/>
                  <a:ext cx="48" cy="23"/>
                </a:xfrm>
                <a:custGeom>
                  <a:avLst/>
                  <a:gdLst>
                    <a:gd name="T0" fmla="*/ 0 w 48"/>
                    <a:gd name="T1" fmla="*/ 0 h 23"/>
                    <a:gd name="T2" fmla="*/ 0 w 48"/>
                    <a:gd name="T3" fmla="*/ 0 h 23"/>
                    <a:gd name="T4" fmla="*/ 0 w 48"/>
                    <a:gd name="T5" fmla="*/ 0 h 23"/>
                    <a:gd name="T6" fmla="*/ 0 w 48"/>
                    <a:gd name="T7" fmla="*/ 0 h 23"/>
                    <a:gd name="T8" fmla="*/ 0 w 48"/>
                    <a:gd name="T9" fmla="*/ 0 h 23"/>
                    <a:gd name="T10" fmla="*/ 0 w 48"/>
                    <a:gd name="T11" fmla="*/ 0 h 23"/>
                    <a:gd name="T12" fmla="*/ 0 w 48"/>
                    <a:gd name="T13" fmla="*/ 0 h 23"/>
                    <a:gd name="T14" fmla="*/ 0 w 48"/>
                    <a:gd name="T15" fmla="*/ 0 h 23"/>
                    <a:gd name="T16" fmla="*/ 0 w 48"/>
                    <a:gd name="T17" fmla="*/ 0 h 23"/>
                    <a:gd name="T18" fmla="*/ 0 w 48"/>
                    <a:gd name="T19" fmla="*/ 0 h 23"/>
                    <a:gd name="T20" fmla="*/ 0 w 48"/>
                    <a:gd name="T21" fmla="*/ 0 h 23"/>
                    <a:gd name="T22" fmla="*/ 0 w 48"/>
                    <a:gd name="T23" fmla="*/ 0 h 23"/>
                    <a:gd name="T24" fmla="*/ 0 w 48"/>
                    <a:gd name="T25" fmla="*/ 0 h 23"/>
                    <a:gd name="T26" fmla="*/ 0 w 48"/>
                    <a:gd name="T27" fmla="*/ 0 h 23"/>
                    <a:gd name="T28" fmla="*/ 5 w 48"/>
                    <a:gd name="T29" fmla="*/ 0 h 23"/>
                    <a:gd name="T30" fmla="*/ 5 w 48"/>
                    <a:gd name="T31" fmla="*/ 0 h 23"/>
                    <a:gd name="T32" fmla="*/ 5 w 48"/>
                    <a:gd name="T33" fmla="*/ 4 h 23"/>
                    <a:gd name="T34" fmla="*/ 5 w 48"/>
                    <a:gd name="T35" fmla="*/ 4 h 23"/>
                    <a:gd name="T36" fmla="*/ 10 w 48"/>
                    <a:gd name="T37" fmla="*/ 4 h 23"/>
                    <a:gd name="T38" fmla="*/ 10 w 48"/>
                    <a:gd name="T39" fmla="*/ 4 h 23"/>
                    <a:gd name="T40" fmla="*/ 10 w 48"/>
                    <a:gd name="T41" fmla="*/ 4 h 23"/>
                    <a:gd name="T42" fmla="*/ 16 w 48"/>
                    <a:gd name="T43" fmla="*/ 4 h 23"/>
                    <a:gd name="T44" fmla="*/ 16 w 48"/>
                    <a:gd name="T45" fmla="*/ 4 h 23"/>
                    <a:gd name="T46" fmla="*/ 16 w 48"/>
                    <a:gd name="T47" fmla="*/ 4 h 23"/>
                    <a:gd name="T48" fmla="*/ 16 w 48"/>
                    <a:gd name="T49" fmla="*/ 4 h 23"/>
                    <a:gd name="T50" fmla="*/ 21 w 48"/>
                    <a:gd name="T51" fmla="*/ 4 h 23"/>
                    <a:gd name="T52" fmla="*/ 21 w 48"/>
                    <a:gd name="T53" fmla="*/ 4 h 23"/>
                    <a:gd name="T54" fmla="*/ 21 w 48"/>
                    <a:gd name="T55" fmla="*/ 9 h 23"/>
                    <a:gd name="T56" fmla="*/ 21 w 48"/>
                    <a:gd name="T57" fmla="*/ 9 h 23"/>
                    <a:gd name="T58" fmla="*/ 26 w 48"/>
                    <a:gd name="T59" fmla="*/ 9 h 23"/>
                    <a:gd name="T60" fmla="*/ 26 w 48"/>
                    <a:gd name="T61" fmla="*/ 9 h 23"/>
                    <a:gd name="T62" fmla="*/ 26 w 48"/>
                    <a:gd name="T63" fmla="*/ 9 h 23"/>
                    <a:gd name="T64" fmla="*/ 32 w 48"/>
                    <a:gd name="T65" fmla="*/ 13 h 23"/>
                    <a:gd name="T66" fmla="*/ 32 w 48"/>
                    <a:gd name="T67" fmla="*/ 13 h 23"/>
                    <a:gd name="T68" fmla="*/ 32 w 48"/>
                    <a:gd name="T69" fmla="*/ 13 h 23"/>
                    <a:gd name="T70" fmla="*/ 32 w 48"/>
                    <a:gd name="T71" fmla="*/ 13 h 23"/>
                    <a:gd name="T72" fmla="*/ 37 w 48"/>
                    <a:gd name="T73" fmla="*/ 13 h 23"/>
                    <a:gd name="T74" fmla="*/ 37 w 48"/>
                    <a:gd name="T75" fmla="*/ 18 h 23"/>
                    <a:gd name="T76" fmla="*/ 37 w 48"/>
                    <a:gd name="T77" fmla="*/ 18 h 23"/>
                    <a:gd name="T78" fmla="*/ 37 w 48"/>
                    <a:gd name="T79" fmla="*/ 18 h 23"/>
                    <a:gd name="T80" fmla="*/ 42 w 48"/>
                    <a:gd name="T81" fmla="*/ 18 h 23"/>
                    <a:gd name="T82" fmla="*/ 42 w 48"/>
                    <a:gd name="T83" fmla="*/ 18 h 23"/>
                    <a:gd name="T84" fmla="*/ 42 w 48"/>
                    <a:gd name="T85" fmla="*/ 23 h 23"/>
                    <a:gd name="T86" fmla="*/ 48 w 48"/>
                    <a:gd name="T87" fmla="*/ 23 h 23"/>
                    <a:gd name="T88" fmla="*/ 48 w 48"/>
                    <a:gd name="T89" fmla="*/ 23 h 23"/>
                    <a:gd name="T90" fmla="*/ 48 w 48"/>
                    <a:gd name="T91" fmla="*/ 23 h 2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48" h="2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5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1" y="4"/>
                      </a:lnTo>
                      <a:lnTo>
                        <a:pt x="21" y="9"/>
                      </a:lnTo>
                      <a:lnTo>
                        <a:pt x="26" y="9"/>
                      </a:lnTo>
                      <a:lnTo>
                        <a:pt x="32" y="13"/>
                      </a:lnTo>
                      <a:lnTo>
                        <a:pt x="37" y="13"/>
                      </a:lnTo>
                      <a:lnTo>
                        <a:pt x="37" y="18"/>
                      </a:lnTo>
                      <a:lnTo>
                        <a:pt x="42" y="18"/>
                      </a:lnTo>
                      <a:lnTo>
                        <a:pt x="42" y="23"/>
                      </a:lnTo>
                      <a:lnTo>
                        <a:pt x="48" y="23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5" name="Freeform 40"/>
                <p:cNvSpPr>
                  <a:spLocks/>
                </p:cNvSpPr>
                <p:nvPr/>
              </p:nvSpPr>
              <p:spPr bwMode="auto">
                <a:xfrm>
                  <a:off x="4022" y="1015"/>
                  <a:ext cx="53" cy="27"/>
                </a:xfrm>
                <a:custGeom>
                  <a:avLst/>
                  <a:gdLst>
                    <a:gd name="T0" fmla="*/ 0 w 53"/>
                    <a:gd name="T1" fmla="*/ 0 h 27"/>
                    <a:gd name="T2" fmla="*/ 0 w 53"/>
                    <a:gd name="T3" fmla="*/ 4 h 27"/>
                    <a:gd name="T4" fmla="*/ 5 w 53"/>
                    <a:gd name="T5" fmla="*/ 4 h 27"/>
                    <a:gd name="T6" fmla="*/ 5 w 53"/>
                    <a:gd name="T7" fmla="*/ 4 h 27"/>
                    <a:gd name="T8" fmla="*/ 5 w 53"/>
                    <a:gd name="T9" fmla="*/ 4 h 27"/>
                    <a:gd name="T10" fmla="*/ 5 w 53"/>
                    <a:gd name="T11" fmla="*/ 9 h 27"/>
                    <a:gd name="T12" fmla="*/ 10 w 53"/>
                    <a:gd name="T13" fmla="*/ 9 h 27"/>
                    <a:gd name="T14" fmla="*/ 10 w 53"/>
                    <a:gd name="T15" fmla="*/ 9 h 27"/>
                    <a:gd name="T16" fmla="*/ 10 w 53"/>
                    <a:gd name="T17" fmla="*/ 9 h 27"/>
                    <a:gd name="T18" fmla="*/ 10 w 53"/>
                    <a:gd name="T19" fmla="*/ 14 h 27"/>
                    <a:gd name="T20" fmla="*/ 16 w 53"/>
                    <a:gd name="T21" fmla="*/ 14 h 27"/>
                    <a:gd name="T22" fmla="*/ 16 w 53"/>
                    <a:gd name="T23" fmla="*/ 14 h 27"/>
                    <a:gd name="T24" fmla="*/ 16 w 53"/>
                    <a:gd name="T25" fmla="*/ 14 h 27"/>
                    <a:gd name="T26" fmla="*/ 21 w 53"/>
                    <a:gd name="T27" fmla="*/ 18 h 27"/>
                    <a:gd name="T28" fmla="*/ 21 w 53"/>
                    <a:gd name="T29" fmla="*/ 18 h 27"/>
                    <a:gd name="T30" fmla="*/ 21 w 53"/>
                    <a:gd name="T31" fmla="*/ 18 h 27"/>
                    <a:gd name="T32" fmla="*/ 21 w 53"/>
                    <a:gd name="T33" fmla="*/ 18 h 27"/>
                    <a:gd name="T34" fmla="*/ 26 w 53"/>
                    <a:gd name="T35" fmla="*/ 18 h 27"/>
                    <a:gd name="T36" fmla="*/ 26 w 53"/>
                    <a:gd name="T37" fmla="*/ 23 h 27"/>
                    <a:gd name="T38" fmla="*/ 26 w 53"/>
                    <a:gd name="T39" fmla="*/ 23 h 27"/>
                    <a:gd name="T40" fmla="*/ 32 w 53"/>
                    <a:gd name="T41" fmla="*/ 23 h 27"/>
                    <a:gd name="T42" fmla="*/ 32 w 53"/>
                    <a:gd name="T43" fmla="*/ 23 h 27"/>
                    <a:gd name="T44" fmla="*/ 32 w 53"/>
                    <a:gd name="T45" fmla="*/ 23 h 27"/>
                    <a:gd name="T46" fmla="*/ 32 w 53"/>
                    <a:gd name="T47" fmla="*/ 23 h 27"/>
                    <a:gd name="T48" fmla="*/ 37 w 53"/>
                    <a:gd name="T49" fmla="*/ 27 h 27"/>
                    <a:gd name="T50" fmla="*/ 37 w 53"/>
                    <a:gd name="T51" fmla="*/ 27 h 27"/>
                    <a:gd name="T52" fmla="*/ 37 w 53"/>
                    <a:gd name="T53" fmla="*/ 27 h 27"/>
                    <a:gd name="T54" fmla="*/ 37 w 53"/>
                    <a:gd name="T55" fmla="*/ 27 h 27"/>
                    <a:gd name="T56" fmla="*/ 42 w 53"/>
                    <a:gd name="T57" fmla="*/ 27 h 27"/>
                    <a:gd name="T58" fmla="*/ 42 w 53"/>
                    <a:gd name="T59" fmla="*/ 27 h 27"/>
                    <a:gd name="T60" fmla="*/ 42 w 53"/>
                    <a:gd name="T61" fmla="*/ 27 h 27"/>
                    <a:gd name="T62" fmla="*/ 48 w 53"/>
                    <a:gd name="T63" fmla="*/ 27 h 27"/>
                    <a:gd name="T64" fmla="*/ 48 w 53"/>
                    <a:gd name="T65" fmla="*/ 27 h 27"/>
                    <a:gd name="T66" fmla="*/ 48 w 53"/>
                    <a:gd name="T67" fmla="*/ 27 h 27"/>
                    <a:gd name="T68" fmla="*/ 48 w 53"/>
                    <a:gd name="T69" fmla="*/ 27 h 27"/>
                    <a:gd name="T70" fmla="*/ 48 w 53"/>
                    <a:gd name="T71" fmla="*/ 27 h 27"/>
                    <a:gd name="T72" fmla="*/ 48 w 53"/>
                    <a:gd name="T73" fmla="*/ 27 h 27"/>
                    <a:gd name="T74" fmla="*/ 48 w 53"/>
                    <a:gd name="T75" fmla="*/ 27 h 27"/>
                    <a:gd name="T76" fmla="*/ 53 w 53"/>
                    <a:gd name="T77" fmla="*/ 27 h 27"/>
                    <a:gd name="T78" fmla="*/ 53 w 53"/>
                    <a:gd name="T79" fmla="*/ 27 h 27"/>
                    <a:gd name="T80" fmla="*/ 53 w 53"/>
                    <a:gd name="T81" fmla="*/ 27 h 27"/>
                    <a:gd name="T82" fmla="*/ 53 w 53"/>
                    <a:gd name="T83" fmla="*/ 27 h 27"/>
                    <a:gd name="T84" fmla="*/ 53 w 53"/>
                    <a:gd name="T85" fmla="*/ 27 h 27"/>
                    <a:gd name="T86" fmla="*/ 53 w 53"/>
                    <a:gd name="T87" fmla="*/ 27 h 27"/>
                    <a:gd name="T88" fmla="*/ 53 w 53"/>
                    <a:gd name="T89" fmla="*/ 27 h 27"/>
                    <a:gd name="T90" fmla="*/ 53 w 53"/>
                    <a:gd name="T91" fmla="*/ 27 h 27"/>
                    <a:gd name="T92" fmla="*/ 53 w 53"/>
                    <a:gd name="T93" fmla="*/ 27 h 27"/>
                    <a:gd name="T94" fmla="*/ 53 w 53"/>
                    <a:gd name="T95" fmla="*/ 27 h 27"/>
                    <a:gd name="T96" fmla="*/ 53 w 53"/>
                    <a:gd name="T97" fmla="*/ 27 h 27"/>
                    <a:gd name="T98" fmla="*/ 53 w 53"/>
                    <a:gd name="T99" fmla="*/ 27 h 27"/>
                    <a:gd name="T100" fmla="*/ 53 w 53"/>
                    <a:gd name="T101" fmla="*/ 27 h 27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53" h="27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5" y="4"/>
                      </a:lnTo>
                      <a:lnTo>
                        <a:pt x="5" y="9"/>
                      </a:lnTo>
                      <a:lnTo>
                        <a:pt x="10" y="9"/>
                      </a:lnTo>
                      <a:lnTo>
                        <a:pt x="10" y="14"/>
                      </a:lnTo>
                      <a:lnTo>
                        <a:pt x="16" y="14"/>
                      </a:lnTo>
                      <a:lnTo>
                        <a:pt x="21" y="18"/>
                      </a:lnTo>
                      <a:lnTo>
                        <a:pt x="26" y="18"/>
                      </a:lnTo>
                      <a:lnTo>
                        <a:pt x="26" y="23"/>
                      </a:lnTo>
                      <a:lnTo>
                        <a:pt x="32" y="23"/>
                      </a:lnTo>
                      <a:lnTo>
                        <a:pt x="37" y="27"/>
                      </a:lnTo>
                      <a:lnTo>
                        <a:pt x="42" y="27"/>
                      </a:lnTo>
                      <a:lnTo>
                        <a:pt x="48" y="27"/>
                      </a:lnTo>
                      <a:lnTo>
                        <a:pt x="53" y="27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6" name="Freeform 41"/>
                <p:cNvSpPr>
                  <a:spLocks/>
                </p:cNvSpPr>
                <p:nvPr/>
              </p:nvSpPr>
              <p:spPr bwMode="auto">
                <a:xfrm>
                  <a:off x="4075" y="1010"/>
                  <a:ext cx="48" cy="32"/>
                </a:xfrm>
                <a:custGeom>
                  <a:avLst/>
                  <a:gdLst>
                    <a:gd name="T0" fmla="*/ 0 w 48"/>
                    <a:gd name="T1" fmla="*/ 32 h 32"/>
                    <a:gd name="T2" fmla="*/ 0 w 48"/>
                    <a:gd name="T3" fmla="*/ 32 h 32"/>
                    <a:gd name="T4" fmla="*/ 0 w 48"/>
                    <a:gd name="T5" fmla="*/ 32 h 32"/>
                    <a:gd name="T6" fmla="*/ 0 w 48"/>
                    <a:gd name="T7" fmla="*/ 32 h 32"/>
                    <a:gd name="T8" fmla="*/ 0 w 48"/>
                    <a:gd name="T9" fmla="*/ 32 h 32"/>
                    <a:gd name="T10" fmla="*/ 0 w 48"/>
                    <a:gd name="T11" fmla="*/ 32 h 32"/>
                    <a:gd name="T12" fmla="*/ 0 w 48"/>
                    <a:gd name="T13" fmla="*/ 32 h 32"/>
                    <a:gd name="T14" fmla="*/ 0 w 48"/>
                    <a:gd name="T15" fmla="*/ 32 h 32"/>
                    <a:gd name="T16" fmla="*/ 0 w 48"/>
                    <a:gd name="T17" fmla="*/ 32 h 32"/>
                    <a:gd name="T18" fmla="*/ 0 w 48"/>
                    <a:gd name="T19" fmla="*/ 32 h 32"/>
                    <a:gd name="T20" fmla="*/ 0 w 48"/>
                    <a:gd name="T21" fmla="*/ 32 h 32"/>
                    <a:gd name="T22" fmla="*/ 5 w 48"/>
                    <a:gd name="T23" fmla="*/ 32 h 32"/>
                    <a:gd name="T24" fmla="*/ 5 w 48"/>
                    <a:gd name="T25" fmla="*/ 32 h 32"/>
                    <a:gd name="T26" fmla="*/ 5 w 48"/>
                    <a:gd name="T27" fmla="*/ 32 h 32"/>
                    <a:gd name="T28" fmla="*/ 11 w 48"/>
                    <a:gd name="T29" fmla="*/ 32 h 32"/>
                    <a:gd name="T30" fmla="*/ 11 w 48"/>
                    <a:gd name="T31" fmla="*/ 32 h 32"/>
                    <a:gd name="T32" fmla="*/ 11 w 48"/>
                    <a:gd name="T33" fmla="*/ 32 h 32"/>
                    <a:gd name="T34" fmla="*/ 11 w 48"/>
                    <a:gd name="T35" fmla="*/ 32 h 32"/>
                    <a:gd name="T36" fmla="*/ 16 w 48"/>
                    <a:gd name="T37" fmla="*/ 32 h 32"/>
                    <a:gd name="T38" fmla="*/ 16 w 48"/>
                    <a:gd name="T39" fmla="*/ 32 h 32"/>
                    <a:gd name="T40" fmla="*/ 16 w 48"/>
                    <a:gd name="T41" fmla="*/ 28 h 32"/>
                    <a:gd name="T42" fmla="*/ 16 w 48"/>
                    <a:gd name="T43" fmla="*/ 28 h 32"/>
                    <a:gd name="T44" fmla="*/ 21 w 48"/>
                    <a:gd name="T45" fmla="*/ 28 h 32"/>
                    <a:gd name="T46" fmla="*/ 21 w 48"/>
                    <a:gd name="T47" fmla="*/ 28 h 32"/>
                    <a:gd name="T48" fmla="*/ 21 w 48"/>
                    <a:gd name="T49" fmla="*/ 28 h 32"/>
                    <a:gd name="T50" fmla="*/ 21 w 48"/>
                    <a:gd name="T51" fmla="*/ 28 h 32"/>
                    <a:gd name="T52" fmla="*/ 27 w 48"/>
                    <a:gd name="T53" fmla="*/ 23 h 32"/>
                    <a:gd name="T54" fmla="*/ 27 w 48"/>
                    <a:gd name="T55" fmla="*/ 23 h 32"/>
                    <a:gd name="T56" fmla="*/ 27 w 48"/>
                    <a:gd name="T57" fmla="*/ 23 h 32"/>
                    <a:gd name="T58" fmla="*/ 32 w 48"/>
                    <a:gd name="T59" fmla="*/ 23 h 32"/>
                    <a:gd name="T60" fmla="*/ 32 w 48"/>
                    <a:gd name="T61" fmla="*/ 19 h 32"/>
                    <a:gd name="T62" fmla="*/ 32 w 48"/>
                    <a:gd name="T63" fmla="*/ 19 h 32"/>
                    <a:gd name="T64" fmla="*/ 32 w 48"/>
                    <a:gd name="T65" fmla="*/ 19 h 32"/>
                    <a:gd name="T66" fmla="*/ 37 w 48"/>
                    <a:gd name="T67" fmla="*/ 19 h 32"/>
                    <a:gd name="T68" fmla="*/ 37 w 48"/>
                    <a:gd name="T69" fmla="*/ 14 h 32"/>
                    <a:gd name="T70" fmla="*/ 37 w 48"/>
                    <a:gd name="T71" fmla="*/ 14 h 32"/>
                    <a:gd name="T72" fmla="*/ 37 w 48"/>
                    <a:gd name="T73" fmla="*/ 14 h 32"/>
                    <a:gd name="T74" fmla="*/ 43 w 48"/>
                    <a:gd name="T75" fmla="*/ 9 h 32"/>
                    <a:gd name="T76" fmla="*/ 43 w 48"/>
                    <a:gd name="T77" fmla="*/ 9 h 32"/>
                    <a:gd name="T78" fmla="*/ 43 w 48"/>
                    <a:gd name="T79" fmla="*/ 9 h 32"/>
                    <a:gd name="T80" fmla="*/ 48 w 48"/>
                    <a:gd name="T81" fmla="*/ 5 h 32"/>
                    <a:gd name="T82" fmla="*/ 48 w 48"/>
                    <a:gd name="T83" fmla="*/ 5 h 32"/>
                    <a:gd name="T84" fmla="*/ 48 w 48"/>
                    <a:gd name="T85" fmla="*/ 5 h 32"/>
                    <a:gd name="T86" fmla="*/ 48 w 48"/>
                    <a:gd name="T87" fmla="*/ 0 h 32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48" h="32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5" y="32"/>
                      </a:lnTo>
                      <a:lnTo>
                        <a:pt x="11" y="32"/>
                      </a:lnTo>
                      <a:lnTo>
                        <a:pt x="16" y="32"/>
                      </a:lnTo>
                      <a:lnTo>
                        <a:pt x="16" y="28"/>
                      </a:lnTo>
                      <a:lnTo>
                        <a:pt x="21" y="28"/>
                      </a:lnTo>
                      <a:lnTo>
                        <a:pt x="27" y="23"/>
                      </a:lnTo>
                      <a:lnTo>
                        <a:pt x="32" y="23"/>
                      </a:lnTo>
                      <a:lnTo>
                        <a:pt x="32" y="19"/>
                      </a:lnTo>
                      <a:lnTo>
                        <a:pt x="37" y="19"/>
                      </a:lnTo>
                      <a:lnTo>
                        <a:pt x="37" y="14"/>
                      </a:lnTo>
                      <a:lnTo>
                        <a:pt x="43" y="9"/>
                      </a:lnTo>
                      <a:lnTo>
                        <a:pt x="48" y="5"/>
                      </a:lnTo>
                      <a:lnTo>
                        <a:pt x="48" y="0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7" name="Freeform 42"/>
                <p:cNvSpPr>
                  <a:spLocks/>
                </p:cNvSpPr>
                <p:nvPr/>
              </p:nvSpPr>
              <p:spPr bwMode="auto">
                <a:xfrm>
                  <a:off x="4123" y="973"/>
                  <a:ext cx="59" cy="37"/>
                </a:xfrm>
                <a:custGeom>
                  <a:avLst/>
                  <a:gdLst>
                    <a:gd name="T0" fmla="*/ 0 w 59"/>
                    <a:gd name="T1" fmla="*/ 37 h 37"/>
                    <a:gd name="T2" fmla="*/ 5 w 59"/>
                    <a:gd name="T3" fmla="*/ 37 h 37"/>
                    <a:gd name="T4" fmla="*/ 5 w 59"/>
                    <a:gd name="T5" fmla="*/ 37 h 37"/>
                    <a:gd name="T6" fmla="*/ 5 w 59"/>
                    <a:gd name="T7" fmla="*/ 32 h 37"/>
                    <a:gd name="T8" fmla="*/ 11 w 59"/>
                    <a:gd name="T9" fmla="*/ 32 h 37"/>
                    <a:gd name="T10" fmla="*/ 11 w 59"/>
                    <a:gd name="T11" fmla="*/ 32 h 37"/>
                    <a:gd name="T12" fmla="*/ 11 w 59"/>
                    <a:gd name="T13" fmla="*/ 28 h 37"/>
                    <a:gd name="T14" fmla="*/ 11 w 59"/>
                    <a:gd name="T15" fmla="*/ 28 h 37"/>
                    <a:gd name="T16" fmla="*/ 16 w 59"/>
                    <a:gd name="T17" fmla="*/ 28 h 37"/>
                    <a:gd name="T18" fmla="*/ 16 w 59"/>
                    <a:gd name="T19" fmla="*/ 23 h 37"/>
                    <a:gd name="T20" fmla="*/ 16 w 59"/>
                    <a:gd name="T21" fmla="*/ 23 h 37"/>
                    <a:gd name="T22" fmla="*/ 16 w 59"/>
                    <a:gd name="T23" fmla="*/ 23 h 37"/>
                    <a:gd name="T24" fmla="*/ 21 w 59"/>
                    <a:gd name="T25" fmla="*/ 19 h 37"/>
                    <a:gd name="T26" fmla="*/ 21 w 59"/>
                    <a:gd name="T27" fmla="*/ 19 h 37"/>
                    <a:gd name="T28" fmla="*/ 21 w 59"/>
                    <a:gd name="T29" fmla="*/ 19 h 37"/>
                    <a:gd name="T30" fmla="*/ 27 w 59"/>
                    <a:gd name="T31" fmla="*/ 14 h 37"/>
                    <a:gd name="T32" fmla="*/ 27 w 59"/>
                    <a:gd name="T33" fmla="*/ 14 h 37"/>
                    <a:gd name="T34" fmla="*/ 27 w 59"/>
                    <a:gd name="T35" fmla="*/ 14 h 37"/>
                    <a:gd name="T36" fmla="*/ 27 w 59"/>
                    <a:gd name="T37" fmla="*/ 14 h 37"/>
                    <a:gd name="T38" fmla="*/ 32 w 59"/>
                    <a:gd name="T39" fmla="*/ 9 h 37"/>
                    <a:gd name="T40" fmla="*/ 32 w 59"/>
                    <a:gd name="T41" fmla="*/ 9 h 37"/>
                    <a:gd name="T42" fmla="*/ 32 w 59"/>
                    <a:gd name="T43" fmla="*/ 9 h 37"/>
                    <a:gd name="T44" fmla="*/ 32 w 59"/>
                    <a:gd name="T45" fmla="*/ 9 h 37"/>
                    <a:gd name="T46" fmla="*/ 37 w 59"/>
                    <a:gd name="T47" fmla="*/ 5 h 37"/>
                    <a:gd name="T48" fmla="*/ 37 w 59"/>
                    <a:gd name="T49" fmla="*/ 5 h 37"/>
                    <a:gd name="T50" fmla="*/ 37 w 59"/>
                    <a:gd name="T51" fmla="*/ 5 h 37"/>
                    <a:gd name="T52" fmla="*/ 43 w 59"/>
                    <a:gd name="T53" fmla="*/ 5 h 37"/>
                    <a:gd name="T54" fmla="*/ 43 w 59"/>
                    <a:gd name="T55" fmla="*/ 5 h 37"/>
                    <a:gd name="T56" fmla="*/ 43 w 59"/>
                    <a:gd name="T57" fmla="*/ 0 h 37"/>
                    <a:gd name="T58" fmla="*/ 43 w 59"/>
                    <a:gd name="T59" fmla="*/ 0 h 37"/>
                    <a:gd name="T60" fmla="*/ 48 w 59"/>
                    <a:gd name="T61" fmla="*/ 0 h 37"/>
                    <a:gd name="T62" fmla="*/ 48 w 59"/>
                    <a:gd name="T63" fmla="*/ 0 h 37"/>
                    <a:gd name="T64" fmla="*/ 48 w 59"/>
                    <a:gd name="T65" fmla="*/ 0 h 37"/>
                    <a:gd name="T66" fmla="*/ 48 w 59"/>
                    <a:gd name="T67" fmla="*/ 0 h 37"/>
                    <a:gd name="T68" fmla="*/ 53 w 59"/>
                    <a:gd name="T69" fmla="*/ 0 h 37"/>
                    <a:gd name="T70" fmla="*/ 53 w 59"/>
                    <a:gd name="T71" fmla="*/ 0 h 37"/>
                    <a:gd name="T72" fmla="*/ 53 w 59"/>
                    <a:gd name="T73" fmla="*/ 0 h 37"/>
                    <a:gd name="T74" fmla="*/ 53 w 59"/>
                    <a:gd name="T75" fmla="*/ 0 h 37"/>
                    <a:gd name="T76" fmla="*/ 59 w 59"/>
                    <a:gd name="T77" fmla="*/ 0 h 37"/>
                    <a:gd name="T78" fmla="*/ 59 w 59"/>
                    <a:gd name="T79" fmla="*/ 0 h 37"/>
                    <a:gd name="T80" fmla="*/ 59 w 59"/>
                    <a:gd name="T81" fmla="*/ 0 h 37"/>
                    <a:gd name="T82" fmla="*/ 59 w 59"/>
                    <a:gd name="T83" fmla="*/ 0 h 37"/>
                    <a:gd name="T84" fmla="*/ 59 w 59"/>
                    <a:gd name="T85" fmla="*/ 0 h 37"/>
                    <a:gd name="T86" fmla="*/ 59 w 59"/>
                    <a:gd name="T87" fmla="*/ 0 h 37"/>
                    <a:gd name="T88" fmla="*/ 59 w 59"/>
                    <a:gd name="T89" fmla="*/ 0 h 37"/>
                    <a:gd name="T90" fmla="*/ 59 w 59"/>
                    <a:gd name="T91" fmla="*/ 0 h 37"/>
                    <a:gd name="T92" fmla="*/ 59 w 59"/>
                    <a:gd name="T93" fmla="*/ 0 h 37"/>
                    <a:gd name="T94" fmla="*/ 59 w 59"/>
                    <a:gd name="T95" fmla="*/ 0 h 37"/>
                    <a:gd name="T96" fmla="*/ 59 w 59"/>
                    <a:gd name="T97" fmla="*/ 0 h 37"/>
                    <a:gd name="T98" fmla="*/ 59 w 59"/>
                    <a:gd name="T99" fmla="*/ 0 h 37"/>
                    <a:gd name="T100" fmla="*/ 59 w 59"/>
                    <a:gd name="T101" fmla="*/ 0 h 37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59" h="37">
                      <a:moveTo>
                        <a:pt x="0" y="37"/>
                      </a:moveTo>
                      <a:lnTo>
                        <a:pt x="5" y="37"/>
                      </a:lnTo>
                      <a:lnTo>
                        <a:pt x="5" y="32"/>
                      </a:lnTo>
                      <a:lnTo>
                        <a:pt x="11" y="32"/>
                      </a:lnTo>
                      <a:lnTo>
                        <a:pt x="11" y="28"/>
                      </a:lnTo>
                      <a:lnTo>
                        <a:pt x="16" y="28"/>
                      </a:lnTo>
                      <a:lnTo>
                        <a:pt x="16" y="23"/>
                      </a:lnTo>
                      <a:lnTo>
                        <a:pt x="21" y="19"/>
                      </a:lnTo>
                      <a:lnTo>
                        <a:pt x="27" y="14"/>
                      </a:lnTo>
                      <a:lnTo>
                        <a:pt x="32" y="9"/>
                      </a:lnTo>
                      <a:lnTo>
                        <a:pt x="37" y="5"/>
                      </a:lnTo>
                      <a:lnTo>
                        <a:pt x="43" y="5"/>
                      </a:lnTo>
                      <a:lnTo>
                        <a:pt x="43" y="0"/>
                      </a:lnTo>
                      <a:lnTo>
                        <a:pt x="48" y="0"/>
                      </a:lnTo>
                      <a:lnTo>
                        <a:pt x="53" y="0"/>
                      </a:lnTo>
                      <a:lnTo>
                        <a:pt x="59" y="0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8" name="Freeform 43"/>
                <p:cNvSpPr>
                  <a:spLocks/>
                </p:cNvSpPr>
                <p:nvPr/>
              </p:nvSpPr>
              <p:spPr bwMode="auto">
                <a:xfrm>
                  <a:off x="4182" y="973"/>
                  <a:ext cx="48" cy="32"/>
                </a:xfrm>
                <a:custGeom>
                  <a:avLst/>
                  <a:gdLst>
                    <a:gd name="T0" fmla="*/ 0 w 48"/>
                    <a:gd name="T1" fmla="*/ 0 h 32"/>
                    <a:gd name="T2" fmla="*/ 0 w 48"/>
                    <a:gd name="T3" fmla="*/ 0 h 32"/>
                    <a:gd name="T4" fmla="*/ 0 w 48"/>
                    <a:gd name="T5" fmla="*/ 0 h 32"/>
                    <a:gd name="T6" fmla="*/ 0 w 48"/>
                    <a:gd name="T7" fmla="*/ 0 h 32"/>
                    <a:gd name="T8" fmla="*/ 0 w 48"/>
                    <a:gd name="T9" fmla="*/ 0 h 32"/>
                    <a:gd name="T10" fmla="*/ 0 w 48"/>
                    <a:gd name="T11" fmla="*/ 0 h 32"/>
                    <a:gd name="T12" fmla="*/ 0 w 48"/>
                    <a:gd name="T13" fmla="*/ 0 h 32"/>
                    <a:gd name="T14" fmla="*/ 0 w 48"/>
                    <a:gd name="T15" fmla="*/ 0 h 32"/>
                    <a:gd name="T16" fmla="*/ 0 w 48"/>
                    <a:gd name="T17" fmla="*/ 0 h 32"/>
                    <a:gd name="T18" fmla="*/ 0 w 48"/>
                    <a:gd name="T19" fmla="*/ 0 h 32"/>
                    <a:gd name="T20" fmla="*/ 0 w 48"/>
                    <a:gd name="T21" fmla="*/ 0 h 32"/>
                    <a:gd name="T22" fmla="*/ 0 w 48"/>
                    <a:gd name="T23" fmla="*/ 0 h 32"/>
                    <a:gd name="T24" fmla="*/ 0 w 48"/>
                    <a:gd name="T25" fmla="*/ 0 h 32"/>
                    <a:gd name="T26" fmla="*/ 0 w 48"/>
                    <a:gd name="T27" fmla="*/ 0 h 32"/>
                    <a:gd name="T28" fmla="*/ 5 w 48"/>
                    <a:gd name="T29" fmla="*/ 0 h 32"/>
                    <a:gd name="T30" fmla="*/ 5 w 48"/>
                    <a:gd name="T31" fmla="*/ 0 h 32"/>
                    <a:gd name="T32" fmla="*/ 5 w 48"/>
                    <a:gd name="T33" fmla="*/ 0 h 32"/>
                    <a:gd name="T34" fmla="*/ 5 w 48"/>
                    <a:gd name="T35" fmla="*/ 0 h 32"/>
                    <a:gd name="T36" fmla="*/ 5 w 48"/>
                    <a:gd name="T37" fmla="*/ 0 h 32"/>
                    <a:gd name="T38" fmla="*/ 10 w 48"/>
                    <a:gd name="T39" fmla="*/ 0 h 32"/>
                    <a:gd name="T40" fmla="*/ 10 w 48"/>
                    <a:gd name="T41" fmla="*/ 0 h 32"/>
                    <a:gd name="T42" fmla="*/ 10 w 48"/>
                    <a:gd name="T43" fmla="*/ 0 h 32"/>
                    <a:gd name="T44" fmla="*/ 16 w 48"/>
                    <a:gd name="T45" fmla="*/ 0 h 32"/>
                    <a:gd name="T46" fmla="*/ 16 w 48"/>
                    <a:gd name="T47" fmla="*/ 0 h 32"/>
                    <a:gd name="T48" fmla="*/ 16 w 48"/>
                    <a:gd name="T49" fmla="*/ 0 h 32"/>
                    <a:gd name="T50" fmla="*/ 16 w 48"/>
                    <a:gd name="T51" fmla="*/ 5 h 32"/>
                    <a:gd name="T52" fmla="*/ 21 w 48"/>
                    <a:gd name="T53" fmla="*/ 5 h 32"/>
                    <a:gd name="T54" fmla="*/ 21 w 48"/>
                    <a:gd name="T55" fmla="*/ 5 h 32"/>
                    <a:gd name="T56" fmla="*/ 21 w 48"/>
                    <a:gd name="T57" fmla="*/ 5 h 32"/>
                    <a:gd name="T58" fmla="*/ 21 w 48"/>
                    <a:gd name="T59" fmla="*/ 5 h 32"/>
                    <a:gd name="T60" fmla="*/ 26 w 48"/>
                    <a:gd name="T61" fmla="*/ 9 h 32"/>
                    <a:gd name="T62" fmla="*/ 26 w 48"/>
                    <a:gd name="T63" fmla="*/ 9 h 32"/>
                    <a:gd name="T64" fmla="*/ 26 w 48"/>
                    <a:gd name="T65" fmla="*/ 9 h 32"/>
                    <a:gd name="T66" fmla="*/ 32 w 48"/>
                    <a:gd name="T67" fmla="*/ 9 h 32"/>
                    <a:gd name="T68" fmla="*/ 32 w 48"/>
                    <a:gd name="T69" fmla="*/ 14 h 32"/>
                    <a:gd name="T70" fmla="*/ 32 w 48"/>
                    <a:gd name="T71" fmla="*/ 14 h 32"/>
                    <a:gd name="T72" fmla="*/ 32 w 48"/>
                    <a:gd name="T73" fmla="*/ 14 h 32"/>
                    <a:gd name="T74" fmla="*/ 37 w 48"/>
                    <a:gd name="T75" fmla="*/ 19 h 32"/>
                    <a:gd name="T76" fmla="*/ 37 w 48"/>
                    <a:gd name="T77" fmla="*/ 19 h 32"/>
                    <a:gd name="T78" fmla="*/ 37 w 48"/>
                    <a:gd name="T79" fmla="*/ 19 h 32"/>
                    <a:gd name="T80" fmla="*/ 37 w 48"/>
                    <a:gd name="T81" fmla="*/ 23 h 32"/>
                    <a:gd name="T82" fmla="*/ 42 w 48"/>
                    <a:gd name="T83" fmla="*/ 23 h 32"/>
                    <a:gd name="T84" fmla="*/ 42 w 48"/>
                    <a:gd name="T85" fmla="*/ 23 h 32"/>
                    <a:gd name="T86" fmla="*/ 42 w 48"/>
                    <a:gd name="T87" fmla="*/ 28 h 32"/>
                    <a:gd name="T88" fmla="*/ 48 w 48"/>
                    <a:gd name="T89" fmla="*/ 28 h 32"/>
                    <a:gd name="T90" fmla="*/ 48 w 48"/>
                    <a:gd name="T91" fmla="*/ 28 h 32"/>
                    <a:gd name="T92" fmla="*/ 48 w 48"/>
                    <a:gd name="T93" fmla="*/ 32 h 32"/>
                    <a:gd name="T94" fmla="*/ 48 w 48"/>
                    <a:gd name="T95" fmla="*/ 32 h 32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48" h="3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0" y="0"/>
                      </a:lnTo>
                      <a:lnTo>
                        <a:pt x="16" y="0"/>
                      </a:lnTo>
                      <a:lnTo>
                        <a:pt x="16" y="5"/>
                      </a:lnTo>
                      <a:lnTo>
                        <a:pt x="21" y="5"/>
                      </a:lnTo>
                      <a:lnTo>
                        <a:pt x="26" y="9"/>
                      </a:lnTo>
                      <a:lnTo>
                        <a:pt x="32" y="9"/>
                      </a:lnTo>
                      <a:lnTo>
                        <a:pt x="32" y="14"/>
                      </a:lnTo>
                      <a:lnTo>
                        <a:pt x="37" y="19"/>
                      </a:lnTo>
                      <a:lnTo>
                        <a:pt x="37" y="23"/>
                      </a:lnTo>
                      <a:lnTo>
                        <a:pt x="42" y="23"/>
                      </a:lnTo>
                      <a:lnTo>
                        <a:pt x="42" y="28"/>
                      </a:lnTo>
                      <a:lnTo>
                        <a:pt x="48" y="28"/>
                      </a:lnTo>
                      <a:lnTo>
                        <a:pt x="48" y="32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9" name="Freeform 44"/>
                <p:cNvSpPr>
                  <a:spLocks/>
                </p:cNvSpPr>
                <p:nvPr/>
              </p:nvSpPr>
              <p:spPr bwMode="auto">
                <a:xfrm>
                  <a:off x="4230" y="1005"/>
                  <a:ext cx="53" cy="37"/>
                </a:xfrm>
                <a:custGeom>
                  <a:avLst/>
                  <a:gdLst>
                    <a:gd name="T0" fmla="*/ 0 w 53"/>
                    <a:gd name="T1" fmla="*/ 0 h 37"/>
                    <a:gd name="T2" fmla="*/ 5 w 53"/>
                    <a:gd name="T3" fmla="*/ 0 h 37"/>
                    <a:gd name="T4" fmla="*/ 5 w 53"/>
                    <a:gd name="T5" fmla="*/ 5 h 37"/>
                    <a:gd name="T6" fmla="*/ 5 w 53"/>
                    <a:gd name="T7" fmla="*/ 5 h 37"/>
                    <a:gd name="T8" fmla="*/ 5 w 53"/>
                    <a:gd name="T9" fmla="*/ 10 h 37"/>
                    <a:gd name="T10" fmla="*/ 10 w 53"/>
                    <a:gd name="T11" fmla="*/ 10 h 37"/>
                    <a:gd name="T12" fmla="*/ 10 w 53"/>
                    <a:gd name="T13" fmla="*/ 10 h 37"/>
                    <a:gd name="T14" fmla="*/ 10 w 53"/>
                    <a:gd name="T15" fmla="*/ 14 h 37"/>
                    <a:gd name="T16" fmla="*/ 16 w 53"/>
                    <a:gd name="T17" fmla="*/ 14 h 37"/>
                    <a:gd name="T18" fmla="*/ 16 w 53"/>
                    <a:gd name="T19" fmla="*/ 14 h 37"/>
                    <a:gd name="T20" fmla="*/ 16 w 53"/>
                    <a:gd name="T21" fmla="*/ 19 h 37"/>
                    <a:gd name="T22" fmla="*/ 16 w 53"/>
                    <a:gd name="T23" fmla="*/ 19 h 37"/>
                    <a:gd name="T24" fmla="*/ 21 w 53"/>
                    <a:gd name="T25" fmla="*/ 19 h 37"/>
                    <a:gd name="T26" fmla="*/ 21 w 53"/>
                    <a:gd name="T27" fmla="*/ 24 h 37"/>
                    <a:gd name="T28" fmla="*/ 21 w 53"/>
                    <a:gd name="T29" fmla="*/ 24 h 37"/>
                    <a:gd name="T30" fmla="*/ 21 w 53"/>
                    <a:gd name="T31" fmla="*/ 24 h 37"/>
                    <a:gd name="T32" fmla="*/ 26 w 53"/>
                    <a:gd name="T33" fmla="*/ 28 h 37"/>
                    <a:gd name="T34" fmla="*/ 26 w 53"/>
                    <a:gd name="T35" fmla="*/ 28 h 37"/>
                    <a:gd name="T36" fmla="*/ 26 w 53"/>
                    <a:gd name="T37" fmla="*/ 28 h 37"/>
                    <a:gd name="T38" fmla="*/ 32 w 53"/>
                    <a:gd name="T39" fmla="*/ 28 h 37"/>
                    <a:gd name="T40" fmla="*/ 32 w 53"/>
                    <a:gd name="T41" fmla="*/ 33 h 37"/>
                    <a:gd name="T42" fmla="*/ 32 w 53"/>
                    <a:gd name="T43" fmla="*/ 33 h 37"/>
                    <a:gd name="T44" fmla="*/ 32 w 53"/>
                    <a:gd name="T45" fmla="*/ 33 h 37"/>
                    <a:gd name="T46" fmla="*/ 37 w 53"/>
                    <a:gd name="T47" fmla="*/ 33 h 37"/>
                    <a:gd name="T48" fmla="*/ 37 w 53"/>
                    <a:gd name="T49" fmla="*/ 37 h 37"/>
                    <a:gd name="T50" fmla="*/ 37 w 53"/>
                    <a:gd name="T51" fmla="*/ 37 h 37"/>
                    <a:gd name="T52" fmla="*/ 37 w 53"/>
                    <a:gd name="T53" fmla="*/ 37 h 37"/>
                    <a:gd name="T54" fmla="*/ 42 w 53"/>
                    <a:gd name="T55" fmla="*/ 37 h 37"/>
                    <a:gd name="T56" fmla="*/ 42 w 53"/>
                    <a:gd name="T57" fmla="*/ 37 h 37"/>
                    <a:gd name="T58" fmla="*/ 42 w 53"/>
                    <a:gd name="T59" fmla="*/ 37 h 37"/>
                    <a:gd name="T60" fmla="*/ 48 w 53"/>
                    <a:gd name="T61" fmla="*/ 37 h 37"/>
                    <a:gd name="T62" fmla="*/ 48 w 53"/>
                    <a:gd name="T63" fmla="*/ 37 h 37"/>
                    <a:gd name="T64" fmla="*/ 48 w 53"/>
                    <a:gd name="T65" fmla="*/ 37 h 37"/>
                    <a:gd name="T66" fmla="*/ 48 w 53"/>
                    <a:gd name="T67" fmla="*/ 37 h 37"/>
                    <a:gd name="T68" fmla="*/ 48 w 53"/>
                    <a:gd name="T69" fmla="*/ 37 h 37"/>
                    <a:gd name="T70" fmla="*/ 48 w 53"/>
                    <a:gd name="T71" fmla="*/ 37 h 37"/>
                    <a:gd name="T72" fmla="*/ 48 w 53"/>
                    <a:gd name="T73" fmla="*/ 37 h 37"/>
                    <a:gd name="T74" fmla="*/ 48 w 53"/>
                    <a:gd name="T75" fmla="*/ 37 h 37"/>
                    <a:gd name="T76" fmla="*/ 48 w 53"/>
                    <a:gd name="T77" fmla="*/ 37 h 37"/>
                    <a:gd name="T78" fmla="*/ 48 w 53"/>
                    <a:gd name="T79" fmla="*/ 37 h 37"/>
                    <a:gd name="T80" fmla="*/ 48 w 53"/>
                    <a:gd name="T81" fmla="*/ 37 h 37"/>
                    <a:gd name="T82" fmla="*/ 48 w 53"/>
                    <a:gd name="T83" fmla="*/ 37 h 37"/>
                    <a:gd name="T84" fmla="*/ 53 w 53"/>
                    <a:gd name="T85" fmla="*/ 37 h 37"/>
                    <a:gd name="T86" fmla="*/ 53 w 53"/>
                    <a:gd name="T87" fmla="*/ 37 h 37"/>
                    <a:gd name="T88" fmla="*/ 53 w 53"/>
                    <a:gd name="T89" fmla="*/ 37 h 37"/>
                    <a:gd name="T90" fmla="*/ 53 w 53"/>
                    <a:gd name="T91" fmla="*/ 37 h 37"/>
                    <a:gd name="T92" fmla="*/ 53 w 53"/>
                    <a:gd name="T93" fmla="*/ 37 h 37"/>
                    <a:gd name="T94" fmla="*/ 53 w 53"/>
                    <a:gd name="T95" fmla="*/ 37 h 37"/>
                    <a:gd name="T96" fmla="*/ 53 w 53"/>
                    <a:gd name="T97" fmla="*/ 37 h 37"/>
                    <a:gd name="T98" fmla="*/ 53 w 53"/>
                    <a:gd name="T99" fmla="*/ 37 h 37"/>
                    <a:gd name="T100" fmla="*/ 53 w 53"/>
                    <a:gd name="T101" fmla="*/ 37 h 37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53" h="37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5" y="5"/>
                      </a:lnTo>
                      <a:lnTo>
                        <a:pt x="5" y="10"/>
                      </a:lnTo>
                      <a:lnTo>
                        <a:pt x="10" y="10"/>
                      </a:lnTo>
                      <a:lnTo>
                        <a:pt x="10" y="14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21" y="19"/>
                      </a:lnTo>
                      <a:lnTo>
                        <a:pt x="21" y="24"/>
                      </a:lnTo>
                      <a:lnTo>
                        <a:pt x="26" y="28"/>
                      </a:lnTo>
                      <a:lnTo>
                        <a:pt x="32" y="28"/>
                      </a:lnTo>
                      <a:lnTo>
                        <a:pt x="32" y="33"/>
                      </a:lnTo>
                      <a:lnTo>
                        <a:pt x="37" y="33"/>
                      </a:lnTo>
                      <a:lnTo>
                        <a:pt x="37" y="37"/>
                      </a:lnTo>
                      <a:lnTo>
                        <a:pt x="42" y="37"/>
                      </a:lnTo>
                      <a:lnTo>
                        <a:pt x="48" y="37"/>
                      </a:lnTo>
                      <a:lnTo>
                        <a:pt x="53" y="37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0" name="Freeform 45"/>
                <p:cNvSpPr>
                  <a:spLocks/>
                </p:cNvSpPr>
                <p:nvPr/>
              </p:nvSpPr>
              <p:spPr bwMode="auto">
                <a:xfrm>
                  <a:off x="4283" y="987"/>
                  <a:ext cx="48" cy="55"/>
                </a:xfrm>
                <a:custGeom>
                  <a:avLst/>
                  <a:gdLst>
                    <a:gd name="T0" fmla="*/ 0 w 48"/>
                    <a:gd name="T1" fmla="*/ 55 h 55"/>
                    <a:gd name="T2" fmla="*/ 0 w 48"/>
                    <a:gd name="T3" fmla="*/ 55 h 55"/>
                    <a:gd name="T4" fmla="*/ 0 w 48"/>
                    <a:gd name="T5" fmla="*/ 55 h 55"/>
                    <a:gd name="T6" fmla="*/ 0 w 48"/>
                    <a:gd name="T7" fmla="*/ 55 h 55"/>
                    <a:gd name="T8" fmla="*/ 0 w 48"/>
                    <a:gd name="T9" fmla="*/ 55 h 55"/>
                    <a:gd name="T10" fmla="*/ 0 w 48"/>
                    <a:gd name="T11" fmla="*/ 55 h 55"/>
                    <a:gd name="T12" fmla="*/ 0 w 48"/>
                    <a:gd name="T13" fmla="*/ 55 h 55"/>
                    <a:gd name="T14" fmla="*/ 0 w 48"/>
                    <a:gd name="T15" fmla="*/ 55 h 55"/>
                    <a:gd name="T16" fmla="*/ 0 w 48"/>
                    <a:gd name="T17" fmla="*/ 55 h 55"/>
                    <a:gd name="T18" fmla="*/ 0 w 48"/>
                    <a:gd name="T19" fmla="*/ 55 h 55"/>
                    <a:gd name="T20" fmla="*/ 0 w 48"/>
                    <a:gd name="T21" fmla="*/ 55 h 55"/>
                    <a:gd name="T22" fmla="*/ 0 w 48"/>
                    <a:gd name="T23" fmla="*/ 55 h 55"/>
                    <a:gd name="T24" fmla="*/ 0 w 48"/>
                    <a:gd name="T25" fmla="*/ 55 h 55"/>
                    <a:gd name="T26" fmla="*/ 5 w 48"/>
                    <a:gd name="T27" fmla="*/ 55 h 55"/>
                    <a:gd name="T28" fmla="*/ 5 w 48"/>
                    <a:gd name="T29" fmla="*/ 55 h 55"/>
                    <a:gd name="T30" fmla="*/ 5 w 48"/>
                    <a:gd name="T31" fmla="*/ 55 h 55"/>
                    <a:gd name="T32" fmla="*/ 11 w 48"/>
                    <a:gd name="T33" fmla="*/ 55 h 55"/>
                    <a:gd name="T34" fmla="*/ 11 w 48"/>
                    <a:gd name="T35" fmla="*/ 55 h 55"/>
                    <a:gd name="T36" fmla="*/ 11 w 48"/>
                    <a:gd name="T37" fmla="*/ 55 h 55"/>
                    <a:gd name="T38" fmla="*/ 11 w 48"/>
                    <a:gd name="T39" fmla="*/ 51 h 55"/>
                    <a:gd name="T40" fmla="*/ 16 w 48"/>
                    <a:gd name="T41" fmla="*/ 51 h 55"/>
                    <a:gd name="T42" fmla="*/ 16 w 48"/>
                    <a:gd name="T43" fmla="*/ 51 h 55"/>
                    <a:gd name="T44" fmla="*/ 16 w 48"/>
                    <a:gd name="T45" fmla="*/ 51 h 55"/>
                    <a:gd name="T46" fmla="*/ 16 w 48"/>
                    <a:gd name="T47" fmla="*/ 46 h 55"/>
                    <a:gd name="T48" fmla="*/ 21 w 48"/>
                    <a:gd name="T49" fmla="*/ 46 h 55"/>
                    <a:gd name="T50" fmla="*/ 21 w 48"/>
                    <a:gd name="T51" fmla="*/ 46 h 55"/>
                    <a:gd name="T52" fmla="*/ 21 w 48"/>
                    <a:gd name="T53" fmla="*/ 42 h 55"/>
                    <a:gd name="T54" fmla="*/ 27 w 48"/>
                    <a:gd name="T55" fmla="*/ 42 h 55"/>
                    <a:gd name="T56" fmla="*/ 27 w 48"/>
                    <a:gd name="T57" fmla="*/ 42 h 55"/>
                    <a:gd name="T58" fmla="*/ 27 w 48"/>
                    <a:gd name="T59" fmla="*/ 37 h 55"/>
                    <a:gd name="T60" fmla="*/ 27 w 48"/>
                    <a:gd name="T61" fmla="*/ 37 h 55"/>
                    <a:gd name="T62" fmla="*/ 32 w 48"/>
                    <a:gd name="T63" fmla="*/ 32 h 55"/>
                    <a:gd name="T64" fmla="*/ 32 w 48"/>
                    <a:gd name="T65" fmla="*/ 32 h 55"/>
                    <a:gd name="T66" fmla="*/ 32 w 48"/>
                    <a:gd name="T67" fmla="*/ 32 h 55"/>
                    <a:gd name="T68" fmla="*/ 32 w 48"/>
                    <a:gd name="T69" fmla="*/ 28 h 55"/>
                    <a:gd name="T70" fmla="*/ 37 w 48"/>
                    <a:gd name="T71" fmla="*/ 28 h 55"/>
                    <a:gd name="T72" fmla="*/ 37 w 48"/>
                    <a:gd name="T73" fmla="*/ 23 h 55"/>
                    <a:gd name="T74" fmla="*/ 37 w 48"/>
                    <a:gd name="T75" fmla="*/ 23 h 55"/>
                    <a:gd name="T76" fmla="*/ 43 w 48"/>
                    <a:gd name="T77" fmla="*/ 18 h 55"/>
                    <a:gd name="T78" fmla="*/ 43 w 48"/>
                    <a:gd name="T79" fmla="*/ 18 h 55"/>
                    <a:gd name="T80" fmla="*/ 43 w 48"/>
                    <a:gd name="T81" fmla="*/ 14 h 55"/>
                    <a:gd name="T82" fmla="*/ 43 w 48"/>
                    <a:gd name="T83" fmla="*/ 9 h 55"/>
                    <a:gd name="T84" fmla="*/ 48 w 48"/>
                    <a:gd name="T85" fmla="*/ 9 h 55"/>
                    <a:gd name="T86" fmla="*/ 48 w 48"/>
                    <a:gd name="T87" fmla="*/ 5 h 55"/>
                    <a:gd name="T88" fmla="*/ 48 w 48"/>
                    <a:gd name="T89" fmla="*/ 5 h 55"/>
                    <a:gd name="T90" fmla="*/ 48 w 48"/>
                    <a:gd name="T91" fmla="*/ 0 h 55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48" h="55">
                      <a:moveTo>
                        <a:pt x="0" y="55"/>
                      </a:moveTo>
                      <a:lnTo>
                        <a:pt x="0" y="55"/>
                      </a:lnTo>
                      <a:lnTo>
                        <a:pt x="5" y="55"/>
                      </a:lnTo>
                      <a:lnTo>
                        <a:pt x="11" y="55"/>
                      </a:lnTo>
                      <a:lnTo>
                        <a:pt x="11" y="51"/>
                      </a:lnTo>
                      <a:lnTo>
                        <a:pt x="16" y="51"/>
                      </a:lnTo>
                      <a:lnTo>
                        <a:pt x="16" y="46"/>
                      </a:lnTo>
                      <a:lnTo>
                        <a:pt x="21" y="46"/>
                      </a:lnTo>
                      <a:lnTo>
                        <a:pt x="21" y="42"/>
                      </a:lnTo>
                      <a:lnTo>
                        <a:pt x="27" y="42"/>
                      </a:lnTo>
                      <a:lnTo>
                        <a:pt x="27" y="37"/>
                      </a:lnTo>
                      <a:lnTo>
                        <a:pt x="32" y="32"/>
                      </a:lnTo>
                      <a:lnTo>
                        <a:pt x="32" y="28"/>
                      </a:lnTo>
                      <a:lnTo>
                        <a:pt x="37" y="28"/>
                      </a:lnTo>
                      <a:lnTo>
                        <a:pt x="37" y="23"/>
                      </a:lnTo>
                      <a:lnTo>
                        <a:pt x="43" y="18"/>
                      </a:lnTo>
                      <a:lnTo>
                        <a:pt x="43" y="14"/>
                      </a:lnTo>
                      <a:lnTo>
                        <a:pt x="43" y="9"/>
                      </a:lnTo>
                      <a:lnTo>
                        <a:pt x="48" y="9"/>
                      </a:lnTo>
                      <a:lnTo>
                        <a:pt x="48" y="5"/>
                      </a:lnTo>
                      <a:lnTo>
                        <a:pt x="48" y="0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" name="Freeform 46"/>
                <p:cNvSpPr>
                  <a:spLocks/>
                </p:cNvSpPr>
                <p:nvPr/>
              </p:nvSpPr>
              <p:spPr bwMode="auto">
                <a:xfrm>
                  <a:off x="4331" y="913"/>
                  <a:ext cx="59" cy="74"/>
                </a:xfrm>
                <a:custGeom>
                  <a:avLst/>
                  <a:gdLst>
                    <a:gd name="T0" fmla="*/ 0 w 59"/>
                    <a:gd name="T1" fmla="*/ 74 h 74"/>
                    <a:gd name="T2" fmla="*/ 5 w 59"/>
                    <a:gd name="T3" fmla="*/ 74 h 74"/>
                    <a:gd name="T4" fmla="*/ 5 w 59"/>
                    <a:gd name="T5" fmla="*/ 69 h 74"/>
                    <a:gd name="T6" fmla="*/ 5 w 59"/>
                    <a:gd name="T7" fmla="*/ 65 h 74"/>
                    <a:gd name="T8" fmla="*/ 11 w 59"/>
                    <a:gd name="T9" fmla="*/ 65 h 74"/>
                    <a:gd name="T10" fmla="*/ 11 w 59"/>
                    <a:gd name="T11" fmla="*/ 60 h 74"/>
                    <a:gd name="T12" fmla="*/ 11 w 59"/>
                    <a:gd name="T13" fmla="*/ 60 h 74"/>
                    <a:gd name="T14" fmla="*/ 11 w 59"/>
                    <a:gd name="T15" fmla="*/ 55 h 74"/>
                    <a:gd name="T16" fmla="*/ 16 w 59"/>
                    <a:gd name="T17" fmla="*/ 51 h 74"/>
                    <a:gd name="T18" fmla="*/ 16 w 59"/>
                    <a:gd name="T19" fmla="*/ 51 h 74"/>
                    <a:gd name="T20" fmla="*/ 16 w 59"/>
                    <a:gd name="T21" fmla="*/ 46 h 74"/>
                    <a:gd name="T22" fmla="*/ 16 w 59"/>
                    <a:gd name="T23" fmla="*/ 46 h 74"/>
                    <a:gd name="T24" fmla="*/ 21 w 59"/>
                    <a:gd name="T25" fmla="*/ 42 h 74"/>
                    <a:gd name="T26" fmla="*/ 21 w 59"/>
                    <a:gd name="T27" fmla="*/ 42 h 74"/>
                    <a:gd name="T28" fmla="*/ 21 w 59"/>
                    <a:gd name="T29" fmla="*/ 37 h 74"/>
                    <a:gd name="T30" fmla="*/ 27 w 59"/>
                    <a:gd name="T31" fmla="*/ 37 h 74"/>
                    <a:gd name="T32" fmla="*/ 27 w 59"/>
                    <a:gd name="T33" fmla="*/ 32 h 74"/>
                    <a:gd name="T34" fmla="*/ 27 w 59"/>
                    <a:gd name="T35" fmla="*/ 28 h 74"/>
                    <a:gd name="T36" fmla="*/ 27 w 59"/>
                    <a:gd name="T37" fmla="*/ 28 h 74"/>
                    <a:gd name="T38" fmla="*/ 32 w 59"/>
                    <a:gd name="T39" fmla="*/ 23 h 74"/>
                    <a:gd name="T40" fmla="*/ 32 w 59"/>
                    <a:gd name="T41" fmla="*/ 23 h 74"/>
                    <a:gd name="T42" fmla="*/ 32 w 59"/>
                    <a:gd name="T43" fmla="*/ 23 h 74"/>
                    <a:gd name="T44" fmla="*/ 32 w 59"/>
                    <a:gd name="T45" fmla="*/ 18 h 74"/>
                    <a:gd name="T46" fmla="*/ 37 w 59"/>
                    <a:gd name="T47" fmla="*/ 18 h 74"/>
                    <a:gd name="T48" fmla="*/ 37 w 59"/>
                    <a:gd name="T49" fmla="*/ 14 h 74"/>
                    <a:gd name="T50" fmla="*/ 37 w 59"/>
                    <a:gd name="T51" fmla="*/ 14 h 74"/>
                    <a:gd name="T52" fmla="*/ 43 w 59"/>
                    <a:gd name="T53" fmla="*/ 14 h 74"/>
                    <a:gd name="T54" fmla="*/ 43 w 59"/>
                    <a:gd name="T55" fmla="*/ 9 h 74"/>
                    <a:gd name="T56" fmla="*/ 43 w 59"/>
                    <a:gd name="T57" fmla="*/ 9 h 74"/>
                    <a:gd name="T58" fmla="*/ 43 w 59"/>
                    <a:gd name="T59" fmla="*/ 9 h 74"/>
                    <a:gd name="T60" fmla="*/ 48 w 59"/>
                    <a:gd name="T61" fmla="*/ 5 h 74"/>
                    <a:gd name="T62" fmla="*/ 48 w 59"/>
                    <a:gd name="T63" fmla="*/ 5 h 74"/>
                    <a:gd name="T64" fmla="*/ 48 w 59"/>
                    <a:gd name="T65" fmla="*/ 5 h 74"/>
                    <a:gd name="T66" fmla="*/ 48 w 59"/>
                    <a:gd name="T67" fmla="*/ 0 h 74"/>
                    <a:gd name="T68" fmla="*/ 53 w 59"/>
                    <a:gd name="T69" fmla="*/ 0 h 74"/>
                    <a:gd name="T70" fmla="*/ 53 w 59"/>
                    <a:gd name="T71" fmla="*/ 0 h 74"/>
                    <a:gd name="T72" fmla="*/ 53 w 59"/>
                    <a:gd name="T73" fmla="*/ 0 h 74"/>
                    <a:gd name="T74" fmla="*/ 59 w 59"/>
                    <a:gd name="T75" fmla="*/ 0 h 74"/>
                    <a:gd name="T76" fmla="*/ 59 w 59"/>
                    <a:gd name="T77" fmla="*/ 0 h 74"/>
                    <a:gd name="T78" fmla="*/ 59 w 59"/>
                    <a:gd name="T79" fmla="*/ 0 h 74"/>
                    <a:gd name="T80" fmla="*/ 59 w 59"/>
                    <a:gd name="T81" fmla="*/ 0 h 74"/>
                    <a:gd name="T82" fmla="*/ 59 w 59"/>
                    <a:gd name="T83" fmla="*/ 0 h 74"/>
                    <a:gd name="T84" fmla="*/ 59 w 59"/>
                    <a:gd name="T85" fmla="*/ 0 h 74"/>
                    <a:gd name="T86" fmla="*/ 59 w 59"/>
                    <a:gd name="T87" fmla="*/ 0 h 74"/>
                    <a:gd name="T88" fmla="*/ 59 w 59"/>
                    <a:gd name="T89" fmla="*/ 0 h 74"/>
                    <a:gd name="T90" fmla="*/ 59 w 59"/>
                    <a:gd name="T91" fmla="*/ 0 h 74"/>
                    <a:gd name="T92" fmla="*/ 59 w 59"/>
                    <a:gd name="T93" fmla="*/ 0 h 74"/>
                    <a:gd name="T94" fmla="*/ 59 w 59"/>
                    <a:gd name="T95" fmla="*/ 0 h 74"/>
                    <a:gd name="T96" fmla="*/ 59 w 59"/>
                    <a:gd name="T97" fmla="*/ 0 h 74"/>
                    <a:gd name="T98" fmla="*/ 59 w 59"/>
                    <a:gd name="T99" fmla="*/ 0 h 74"/>
                    <a:gd name="T100" fmla="*/ 59 w 59"/>
                    <a:gd name="T101" fmla="*/ 0 h 74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59" h="74">
                      <a:moveTo>
                        <a:pt x="0" y="74"/>
                      </a:moveTo>
                      <a:lnTo>
                        <a:pt x="5" y="74"/>
                      </a:lnTo>
                      <a:lnTo>
                        <a:pt x="5" y="69"/>
                      </a:lnTo>
                      <a:lnTo>
                        <a:pt x="5" y="65"/>
                      </a:lnTo>
                      <a:lnTo>
                        <a:pt x="11" y="65"/>
                      </a:lnTo>
                      <a:lnTo>
                        <a:pt x="11" y="60"/>
                      </a:lnTo>
                      <a:lnTo>
                        <a:pt x="11" y="55"/>
                      </a:lnTo>
                      <a:lnTo>
                        <a:pt x="16" y="51"/>
                      </a:lnTo>
                      <a:lnTo>
                        <a:pt x="16" y="46"/>
                      </a:lnTo>
                      <a:lnTo>
                        <a:pt x="21" y="42"/>
                      </a:lnTo>
                      <a:lnTo>
                        <a:pt x="21" y="37"/>
                      </a:lnTo>
                      <a:lnTo>
                        <a:pt x="27" y="37"/>
                      </a:lnTo>
                      <a:lnTo>
                        <a:pt x="27" y="32"/>
                      </a:lnTo>
                      <a:lnTo>
                        <a:pt x="27" y="28"/>
                      </a:lnTo>
                      <a:lnTo>
                        <a:pt x="32" y="23"/>
                      </a:lnTo>
                      <a:lnTo>
                        <a:pt x="32" y="18"/>
                      </a:lnTo>
                      <a:lnTo>
                        <a:pt x="37" y="18"/>
                      </a:lnTo>
                      <a:lnTo>
                        <a:pt x="37" y="14"/>
                      </a:lnTo>
                      <a:lnTo>
                        <a:pt x="43" y="14"/>
                      </a:lnTo>
                      <a:lnTo>
                        <a:pt x="43" y="9"/>
                      </a:lnTo>
                      <a:lnTo>
                        <a:pt x="48" y="5"/>
                      </a:lnTo>
                      <a:lnTo>
                        <a:pt x="48" y="0"/>
                      </a:lnTo>
                      <a:lnTo>
                        <a:pt x="53" y="0"/>
                      </a:lnTo>
                      <a:lnTo>
                        <a:pt x="59" y="0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2" name="Freeform 47"/>
                <p:cNvSpPr>
                  <a:spLocks/>
                </p:cNvSpPr>
                <p:nvPr/>
              </p:nvSpPr>
              <p:spPr bwMode="auto">
                <a:xfrm>
                  <a:off x="4390" y="913"/>
                  <a:ext cx="53" cy="65"/>
                </a:xfrm>
                <a:custGeom>
                  <a:avLst/>
                  <a:gdLst>
                    <a:gd name="T0" fmla="*/ 0 w 53"/>
                    <a:gd name="T1" fmla="*/ 0 h 65"/>
                    <a:gd name="T2" fmla="*/ 5 w 53"/>
                    <a:gd name="T3" fmla="*/ 0 h 65"/>
                    <a:gd name="T4" fmla="*/ 5 w 53"/>
                    <a:gd name="T5" fmla="*/ 0 h 65"/>
                    <a:gd name="T6" fmla="*/ 5 w 53"/>
                    <a:gd name="T7" fmla="*/ 0 h 65"/>
                    <a:gd name="T8" fmla="*/ 5 w 53"/>
                    <a:gd name="T9" fmla="*/ 0 h 65"/>
                    <a:gd name="T10" fmla="*/ 5 w 53"/>
                    <a:gd name="T11" fmla="*/ 0 h 65"/>
                    <a:gd name="T12" fmla="*/ 5 w 53"/>
                    <a:gd name="T13" fmla="*/ 0 h 65"/>
                    <a:gd name="T14" fmla="*/ 5 w 53"/>
                    <a:gd name="T15" fmla="*/ 0 h 65"/>
                    <a:gd name="T16" fmla="*/ 5 w 53"/>
                    <a:gd name="T17" fmla="*/ 0 h 65"/>
                    <a:gd name="T18" fmla="*/ 5 w 53"/>
                    <a:gd name="T19" fmla="*/ 0 h 65"/>
                    <a:gd name="T20" fmla="*/ 5 w 53"/>
                    <a:gd name="T21" fmla="*/ 0 h 65"/>
                    <a:gd name="T22" fmla="*/ 5 w 53"/>
                    <a:gd name="T23" fmla="*/ 0 h 65"/>
                    <a:gd name="T24" fmla="*/ 5 w 53"/>
                    <a:gd name="T25" fmla="*/ 0 h 65"/>
                    <a:gd name="T26" fmla="*/ 5 w 53"/>
                    <a:gd name="T27" fmla="*/ 0 h 65"/>
                    <a:gd name="T28" fmla="*/ 5 w 53"/>
                    <a:gd name="T29" fmla="*/ 0 h 65"/>
                    <a:gd name="T30" fmla="*/ 5 w 53"/>
                    <a:gd name="T31" fmla="*/ 0 h 65"/>
                    <a:gd name="T32" fmla="*/ 5 w 53"/>
                    <a:gd name="T33" fmla="*/ 0 h 65"/>
                    <a:gd name="T34" fmla="*/ 5 w 53"/>
                    <a:gd name="T35" fmla="*/ 0 h 65"/>
                    <a:gd name="T36" fmla="*/ 5 w 53"/>
                    <a:gd name="T37" fmla="*/ 0 h 65"/>
                    <a:gd name="T38" fmla="*/ 10 w 53"/>
                    <a:gd name="T39" fmla="*/ 0 h 65"/>
                    <a:gd name="T40" fmla="*/ 10 w 53"/>
                    <a:gd name="T41" fmla="*/ 0 h 65"/>
                    <a:gd name="T42" fmla="*/ 10 w 53"/>
                    <a:gd name="T43" fmla="*/ 0 h 65"/>
                    <a:gd name="T44" fmla="*/ 16 w 53"/>
                    <a:gd name="T45" fmla="*/ 5 h 65"/>
                    <a:gd name="T46" fmla="*/ 16 w 53"/>
                    <a:gd name="T47" fmla="*/ 5 h 65"/>
                    <a:gd name="T48" fmla="*/ 16 w 53"/>
                    <a:gd name="T49" fmla="*/ 5 h 65"/>
                    <a:gd name="T50" fmla="*/ 16 w 53"/>
                    <a:gd name="T51" fmla="*/ 5 h 65"/>
                    <a:gd name="T52" fmla="*/ 21 w 53"/>
                    <a:gd name="T53" fmla="*/ 9 h 65"/>
                    <a:gd name="T54" fmla="*/ 21 w 53"/>
                    <a:gd name="T55" fmla="*/ 9 h 65"/>
                    <a:gd name="T56" fmla="*/ 21 w 53"/>
                    <a:gd name="T57" fmla="*/ 9 h 65"/>
                    <a:gd name="T58" fmla="*/ 21 w 53"/>
                    <a:gd name="T59" fmla="*/ 14 h 65"/>
                    <a:gd name="T60" fmla="*/ 26 w 53"/>
                    <a:gd name="T61" fmla="*/ 14 h 65"/>
                    <a:gd name="T62" fmla="*/ 26 w 53"/>
                    <a:gd name="T63" fmla="*/ 14 h 65"/>
                    <a:gd name="T64" fmla="*/ 26 w 53"/>
                    <a:gd name="T65" fmla="*/ 18 h 65"/>
                    <a:gd name="T66" fmla="*/ 32 w 53"/>
                    <a:gd name="T67" fmla="*/ 18 h 65"/>
                    <a:gd name="T68" fmla="*/ 32 w 53"/>
                    <a:gd name="T69" fmla="*/ 23 h 65"/>
                    <a:gd name="T70" fmla="*/ 32 w 53"/>
                    <a:gd name="T71" fmla="*/ 23 h 65"/>
                    <a:gd name="T72" fmla="*/ 32 w 53"/>
                    <a:gd name="T73" fmla="*/ 28 h 65"/>
                    <a:gd name="T74" fmla="*/ 37 w 53"/>
                    <a:gd name="T75" fmla="*/ 32 h 65"/>
                    <a:gd name="T76" fmla="*/ 37 w 53"/>
                    <a:gd name="T77" fmla="*/ 32 h 65"/>
                    <a:gd name="T78" fmla="*/ 37 w 53"/>
                    <a:gd name="T79" fmla="*/ 37 h 65"/>
                    <a:gd name="T80" fmla="*/ 37 w 53"/>
                    <a:gd name="T81" fmla="*/ 37 h 65"/>
                    <a:gd name="T82" fmla="*/ 42 w 53"/>
                    <a:gd name="T83" fmla="*/ 42 h 65"/>
                    <a:gd name="T84" fmla="*/ 42 w 53"/>
                    <a:gd name="T85" fmla="*/ 46 h 65"/>
                    <a:gd name="T86" fmla="*/ 42 w 53"/>
                    <a:gd name="T87" fmla="*/ 46 h 65"/>
                    <a:gd name="T88" fmla="*/ 48 w 53"/>
                    <a:gd name="T89" fmla="*/ 51 h 65"/>
                    <a:gd name="T90" fmla="*/ 48 w 53"/>
                    <a:gd name="T91" fmla="*/ 55 h 65"/>
                    <a:gd name="T92" fmla="*/ 48 w 53"/>
                    <a:gd name="T93" fmla="*/ 55 h 65"/>
                    <a:gd name="T94" fmla="*/ 48 w 53"/>
                    <a:gd name="T95" fmla="*/ 60 h 65"/>
                    <a:gd name="T96" fmla="*/ 53 w 53"/>
                    <a:gd name="T97" fmla="*/ 65 h 65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53" h="65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0" y="0"/>
                      </a:lnTo>
                      <a:lnTo>
                        <a:pt x="16" y="5"/>
                      </a:lnTo>
                      <a:lnTo>
                        <a:pt x="21" y="9"/>
                      </a:lnTo>
                      <a:lnTo>
                        <a:pt x="21" y="14"/>
                      </a:lnTo>
                      <a:lnTo>
                        <a:pt x="26" y="14"/>
                      </a:lnTo>
                      <a:lnTo>
                        <a:pt x="26" y="18"/>
                      </a:lnTo>
                      <a:lnTo>
                        <a:pt x="32" y="18"/>
                      </a:lnTo>
                      <a:lnTo>
                        <a:pt x="32" y="23"/>
                      </a:lnTo>
                      <a:lnTo>
                        <a:pt x="32" y="28"/>
                      </a:lnTo>
                      <a:lnTo>
                        <a:pt x="37" y="32"/>
                      </a:lnTo>
                      <a:lnTo>
                        <a:pt x="37" y="37"/>
                      </a:lnTo>
                      <a:lnTo>
                        <a:pt x="42" y="42"/>
                      </a:lnTo>
                      <a:lnTo>
                        <a:pt x="42" y="46"/>
                      </a:lnTo>
                      <a:lnTo>
                        <a:pt x="48" y="51"/>
                      </a:lnTo>
                      <a:lnTo>
                        <a:pt x="48" y="55"/>
                      </a:lnTo>
                      <a:lnTo>
                        <a:pt x="48" y="60"/>
                      </a:lnTo>
                      <a:lnTo>
                        <a:pt x="53" y="65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3" name="Freeform 48"/>
                <p:cNvSpPr>
                  <a:spLocks/>
                </p:cNvSpPr>
                <p:nvPr/>
              </p:nvSpPr>
              <p:spPr bwMode="auto">
                <a:xfrm>
                  <a:off x="4443" y="978"/>
                  <a:ext cx="43" cy="64"/>
                </a:xfrm>
                <a:custGeom>
                  <a:avLst/>
                  <a:gdLst>
                    <a:gd name="T0" fmla="*/ 0 w 43"/>
                    <a:gd name="T1" fmla="*/ 0 h 64"/>
                    <a:gd name="T2" fmla="*/ 0 w 43"/>
                    <a:gd name="T3" fmla="*/ 0 h 64"/>
                    <a:gd name="T4" fmla="*/ 0 w 43"/>
                    <a:gd name="T5" fmla="*/ 4 h 64"/>
                    <a:gd name="T6" fmla="*/ 0 w 43"/>
                    <a:gd name="T7" fmla="*/ 9 h 64"/>
                    <a:gd name="T8" fmla="*/ 5 w 43"/>
                    <a:gd name="T9" fmla="*/ 9 h 64"/>
                    <a:gd name="T10" fmla="*/ 5 w 43"/>
                    <a:gd name="T11" fmla="*/ 14 h 64"/>
                    <a:gd name="T12" fmla="*/ 5 w 43"/>
                    <a:gd name="T13" fmla="*/ 18 h 64"/>
                    <a:gd name="T14" fmla="*/ 11 w 43"/>
                    <a:gd name="T15" fmla="*/ 18 h 64"/>
                    <a:gd name="T16" fmla="*/ 11 w 43"/>
                    <a:gd name="T17" fmla="*/ 23 h 64"/>
                    <a:gd name="T18" fmla="*/ 11 w 43"/>
                    <a:gd name="T19" fmla="*/ 27 h 64"/>
                    <a:gd name="T20" fmla="*/ 11 w 43"/>
                    <a:gd name="T21" fmla="*/ 27 h 64"/>
                    <a:gd name="T22" fmla="*/ 16 w 43"/>
                    <a:gd name="T23" fmla="*/ 32 h 64"/>
                    <a:gd name="T24" fmla="*/ 16 w 43"/>
                    <a:gd name="T25" fmla="*/ 37 h 64"/>
                    <a:gd name="T26" fmla="*/ 16 w 43"/>
                    <a:gd name="T27" fmla="*/ 37 h 64"/>
                    <a:gd name="T28" fmla="*/ 16 w 43"/>
                    <a:gd name="T29" fmla="*/ 41 h 64"/>
                    <a:gd name="T30" fmla="*/ 21 w 43"/>
                    <a:gd name="T31" fmla="*/ 41 h 64"/>
                    <a:gd name="T32" fmla="*/ 21 w 43"/>
                    <a:gd name="T33" fmla="*/ 46 h 64"/>
                    <a:gd name="T34" fmla="*/ 21 w 43"/>
                    <a:gd name="T35" fmla="*/ 46 h 64"/>
                    <a:gd name="T36" fmla="*/ 27 w 43"/>
                    <a:gd name="T37" fmla="*/ 51 h 64"/>
                    <a:gd name="T38" fmla="*/ 27 w 43"/>
                    <a:gd name="T39" fmla="*/ 51 h 64"/>
                    <a:gd name="T40" fmla="*/ 27 w 43"/>
                    <a:gd name="T41" fmla="*/ 55 h 64"/>
                    <a:gd name="T42" fmla="*/ 27 w 43"/>
                    <a:gd name="T43" fmla="*/ 55 h 64"/>
                    <a:gd name="T44" fmla="*/ 32 w 43"/>
                    <a:gd name="T45" fmla="*/ 60 h 64"/>
                    <a:gd name="T46" fmla="*/ 32 w 43"/>
                    <a:gd name="T47" fmla="*/ 60 h 64"/>
                    <a:gd name="T48" fmla="*/ 32 w 43"/>
                    <a:gd name="T49" fmla="*/ 60 h 64"/>
                    <a:gd name="T50" fmla="*/ 37 w 43"/>
                    <a:gd name="T51" fmla="*/ 64 h 64"/>
                    <a:gd name="T52" fmla="*/ 37 w 43"/>
                    <a:gd name="T53" fmla="*/ 64 h 64"/>
                    <a:gd name="T54" fmla="*/ 37 w 43"/>
                    <a:gd name="T55" fmla="*/ 64 h 64"/>
                    <a:gd name="T56" fmla="*/ 37 w 43"/>
                    <a:gd name="T57" fmla="*/ 64 h 64"/>
                    <a:gd name="T58" fmla="*/ 37 w 43"/>
                    <a:gd name="T59" fmla="*/ 64 h 64"/>
                    <a:gd name="T60" fmla="*/ 43 w 43"/>
                    <a:gd name="T61" fmla="*/ 64 h 64"/>
                    <a:gd name="T62" fmla="*/ 43 w 43"/>
                    <a:gd name="T63" fmla="*/ 64 h 64"/>
                    <a:gd name="T64" fmla="*/ 43 w 43"/>
                    <a:gd name="T65" fmla="*/ 64 h 64"/>
                    <a:gd name="T66" fmla="*/ 43 w 43"/>
                    <a:gd name="T67" fmla="*/ 64 h 64"/>
                    <a:gd name="T68" fmla="*/ 43 w 43"/>
                    <a:gd name="T69" fmla="*/ 64 h 64"/>
                    <a:gd name="T70" fmla="*/ 43 w 43"/>
                    <a:gd name="T71" fmla="*/ 64 h 64"/>
                    <a:gd name="T72" fmla="*/ 43 w 43"/>
                    <a:gd name="T73" fmla="*/ 64 h 64"/>
                    <a:gd name="T74" fmla="*/ 43 w 43"/>
                    <a:gd name="T75" fmla="*/ 64 h 64"/>
                    <a:gd name="T76" fmla="*/ 43 w 43"/>
                    <a:gd name="T77" fmla="*/ 64 h 64"/>
                    <a:gd name="T78" fmla="*/ 43 w 43"/>
                    <a:gd name="T79" fmla="*/ 64 h 64"/>
                    <a:gd name="T80" fmla="*/ 43 w 43"/>
                    <a:gd name="T81" fmla="*/ 64 h 64"/>
                    <a:gd name="T82" fmla="*/ 43 w 43"/>
                    <a:gd name="T83" fmla="*/ 64 h 64"/>
                    <a:gd name="T84" fmla="*/ 43 w 43"/>
                    <a:gd name="T85" fmla="*/ 64 h 64"/>
                    <a:gd name="T86" fmla="*/ 43 w 43"/>
                    <a:gd name="T87" fmla="*/ 64 h 64"/>
                    <a:gd name="T88" fmla="*/ 43 w 43"/>
                    <a:gd name="T89" fmla="*/ 64 h 64"/>
                    <a:gd name="T90" fmla="*/ 43 w 43"/>
                    <a:gd name="T91" fmla="*/ 64 h 64"/>
                    <a:gd name="T92" fmla="*/ 43 w 43"/>
                    <a:gd name="T93" fmla="*/ 64 h 64"/>
                    <a:gd name="T94" fmla="*/ 43 w 43"/>
                    <a:gd name="T95" fmla="*/ 64 h 64"/>
                    <a:gd name="T96" fmla="*/ 43 w 43"/>
                    <a:gd name="T97" fmla="*/ 64 h 64"/>
                    <a:gd name="T98" fmla="*/ 43 w 43"/>
                    <a:gd name="T99" fmla="*/ 64 h 64"/>
                    <a:gd name="T100" fmla="*/ 43 w 43"/>
                    <a:gd name="T101" fmla="*/ 64 h 64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43" h="6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9"/>
                      </a:lnTo>
                      <a:lnTo>
                        <a:pt x="5" y="9"/>
                      </a:lnTo>
                      <a:lnTo>
                        <a:pt x="5" y="14"/>
                      </a:lnTo>
                      <a:lnTo>
                        <a:pt x="5" y="18"/>
                      </a:lnTo>
                      <a:lnTo>
                        <a:pt x="11" y="18"/>
                      </a:lnTo>
                      <a:lnTo>
                        <a:pt x="11" y="23"/>
                      </a:lnTo>
                      <a:lnTo>
                        <a:pt x="11" y="27"/>
                      </a:lnTo>
                      <a:lnTo>
                        <a:pt x="16" y="32"/>
                      </a:lnTo>
                      <a:lnTo>
                        <a:pt x="16" y="37"/>
                      </a:lnTo>
                      <a:lnTo>
                        <a:pt x="16" y="41"/>
                      </a:lnTo>
                      <a:lnTo>
                        <a:pt x="21" y="41"/>
                      </a:lnTo>
                      <a:lnTo>
                        <a:pt x="21" y="46"/>
                      </a:lnTo>
                      <a:lnTo>
                        <a:pt x="27" y="51"/>
                      </a:lnTo>
                      <a:lnTo>
                        <a:pt x="27" y="55"/>
                      </a:lnTo>
                      <a:lnTo>
                        <a:pt x="32" y="60"/>
                      </a:lnTo>
                      <a:lnTo>
                        <a:pt x="37" y="64"/>
                      </a:lnTo>
                      <a:lnTo>
                        <a:pt x="43" y="64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4" name="Freeform 49"/>
                <p:cNvSpPr>
                  <a:spLocks/>
                </p:cNvSpPr>
                <p:nvPr/>
              </p:nvSpPr>
              <p:spPr bwMode="auto">
                <a:xfrm>
                  <a:off x="4486" y="862"/>
                  <a:ext cx="58" cy="180"/>
                </a:xfrm>
                <a:custGeom>
                  <a:avLst/>
                  <a:gdLst>
                    <a:gd name="T0" fmla="*/ 0 w 58"/>
                    <a:gd name="T1" fmla="*/ 180 h 180"/>
                    <a:gd name="T2" fmla="*/ 0 w 58"/>
                    <a:gd name="T3" fmla="*/ 180 h 180"/>
                    <a:gd name="T4" fmla="*/ 0 w 58"/>
                    <a:gd name="T5" fmla="*/ 180 h 180"/>
                    <a:gd name="T6" fmla="*/ 0 w 58"/>
                    <a:gd name="T7" fmla="*/ 180 h 180"/>
                    <a:gd name="T8" fmla="*/ 0 w 58"/>
                    <a:gd name="T9" fmla="*/ 180 h 180"/>
                    <a:gd name="T10" fmla="*/ 0 w 58"/>
                    <a:gd name="T11" fmla="*/ 180 h 180"/>
                    <a:gd name="T12" fmla="*/ 0 w 58"/>
                    <a:gd name="T13" fmla="*/ 180 h 180"/>
                    <a:gd name="T14" fmla="*/ 5 w 58"/>
                    <a:gd name="T15" fmla="*/ 180 h 180"/>
                    <a:gd name="T16" fmla="*/ 5 w 58"/>
                    <a:gd name="T17" fmla="*/ 180 h 180"/>
                    <a:gd name="T18" fmla="*/ 5 w 58"/>
                    <a:gd name="T19" fmla="*/ 180 h 180"/>
                    <a:gd name="T20" fmla="*/ 5 w 58"/>
                    <a:gd name="T21" fmla="*/ 180 h 180"/>
                    <a:gd name="T22" fmla="*/ 5 w 58"/>
                    <a:gd name="T23" fmla="*/ 180 h 180"/>
                    <a:gd name="T24" fmla="*/ 10 w 58"/>
                    <a:gd name="T25" fmla="*/ 180 h 180"/>
                    <a:gd name="T26" fmla="*/ 10 w 58"/>
                    <a:gd name="T27" fmla="*/ 180 h 180"/>
                    <a:gd name="T28" fmla="*/ 10 w 58"/>
                    <a:gd name="T29" fmla="*/ 176 h 180"/>
                    <a:gd name="T30" fmla="*/ 10 w 58"/>
                    <a:gd name="T31" fmla="*/ 176 h 180"/>
                    <a:gd name="T32" fmla="*/ 16 w 58"/>
                    <a:gd name="T33" fmla="*/ 176 h 180"/>
                    <a:gd name="T34" fmla="*/ 16 w 58"/>
                    <a:gd name="T35" fmla="*/ 171 h 180"/>
                    <a:gd name="T36" fmla="*/ 16 w 58"/>
                    <a:gd name="T37" fmla="*/ 171 h 180"/>
                    <a:gd name="T38" fmla="*/ 16 w 58"/>
                    <a:gd name="T39" fmla="*/ 167 h 180"/>
                    <a:gd name="T40" fmla="*/ 21 w 58"/>
                    <a:gd name="T41" fmla="*/ 162 h 180"/>
                    <a:gd name="T42" fmla="*/ 21 w 58"/>
                    <a:gd name="T43" fmla="*/ 162 h 180"/>
                    <a:gd name="T44" fmla="*/ 21 w 58"/>
                    <a:gd name="T45" fmla="*/ 157 h 180"/>
                    <a:gd name="T46" fmla="*/ 26 w 58"/>
                    <a:gd name="T47" fmla="*/ 153 h 180"/>
                    <a:gd name="T48" fmla="*/ 26 w 58"/>
                    <a:gd name="T49" fmla="*/ 148 h 180"/>
                    <a:gd name="T50" fmla="*/ 26 w 58"/>
                    <a:gd name="T51" fmla="*/ 143 h 180"/>
                    <a:gd name="T52" fmla="*/ 26 w 58"/>
                    <a:gd name="T53" fmla="*/ 139 h 180"/>
                    <a:gd name="T54" fmla="*/ 32 w 58"/>
                    <a:gd name="T55" fmla="*/ 134 h 180"/>
                    <a:gd name="T56" fmla="*/ 32 w 58"/>
                    <a:gd name="T57" fmla="*/ 130 h 180"/>
                    <a:gd name="T58" fmla="*/ 32 w 58"/>
                    <a:gd name="T59" fmla="*/ 125 h 180"/>
                    <a:gd name="T60" fmla="*/ 32 w 58"/>
                    <a:gd name="T61" fmla="*/ 116 h 180"/>
                    <a:gd name="T62" fmla="*/ 37 w 58"/>
                    <a:gd name="T63" fmla="*/ 111 h 180"/>
                    <a:gd name="T64" fmla="*/ 37 w 58"/>
                    <a:gd name="T65" fmla="*/ 106 h 180"/>
                    <a:gd name="T66" fmla="*/ 37 w 58"/>
                    <a:gd name="T67" fmla="*/ 97 h 180"/>
                    <a:gd name="T68" fmla="*/ 42 w 58"/>
                    <a:gd name="T69" fmla="*/ 93 h 180"/>
                    <a:gd name="T70" fmla="*/ 42 w 58"/>
                    <a:gd name="T71" fmla="*/ 83 h 180"/>
                    <a:gd name="T72" fmla="*/ 42 w 58"/>
                    <a:gd name="T73" fmla="*/ 79 h 180"/>
                    <a:gd name="T74" fmla="*/ 42 w 58"/>
                    <a:gd name="T75" fmla="*/ 69 h 180"/>
                    <a:gd name="T76" fmla="*/ 48 w 58"/>
                    <a:gd name="T77" fmla="*/ 60 h 180"/>
                    <a:gd name="T78" fmla="*/ 48 w 58"/>
                    <a:gd name="T79" fmla="*/ 56 h 180"/>
                    <a:gd name="T80" fmla="*/ 48 w 58"/>
                    <a:gd name="T81" fmla="*/ 46 h 180"/>
                    <a:gd name="T82" fmla="*/ 48 w 58"/>
                    <a:gd name="T83" fmla="*/ 37 h 180"/>
                    <a:gd name="T84" fmla="*/ 53 w 58"/>
                    <a:gd name="T85" fmla="*/ 28 h 180"/>
                    <a:gd name="T86" fmla="*/ 53 w 58"/>
                    <a:gd name="T87" fmla="*/ 19 h 180"/>
                    <a:gd name="T88" fmla="*/ 53 w 58"/>
                    <a:gd name="T89" fmla="*/ 9 h 180"/>
                    <a:gd name="T90" fmla="*/ 58 w 58"/>
                    <a:gd name="T91" fmla="*/ 0 h 180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58" h="180">
                      <a:moveTo>
                        <a:pt x="0" y="180"/>
                      </a:moveTo>
                      <a:lnTo>
                        <a:pt x="0" y="180"/>
                      </a:lnTo>
                      <a:lnTo>
                        <a:pt x="5" y="180"/>
                      </a:lnTo>
                      <a:lnTo>
                        <a:pt x="10" y="180"/>
                      </a:lnTo>
                      <a:lnTo>
                        <a:pt x="10" y="176"/>
                      </a:lnTo>
                      <a:lnTo>
                        <a:pt x="16" y="176"/>
                      </a:lnTo>
                      <a:lnTo>
                        <a:pt x="16" y="171"/>
                      </a:lnTo>
                      <a:lnTo>
                        <a:pt x="16" y="167"/>
                      </a:lnTo>
                      <a:lnTo>
                        <a:pt x="21" y="162"/>
                      </a:lnTo>
                      <a:lnTo>
                        <a:pt x="21" y="157"/>
                      </a:lnTo>
                      <a:lnTo>
                        <a:pt x="26" y="153"/>
                      </a:lnTo>
                      <a:lnTo>
                        <a:pt x="26" y="148"/>
                      </a:lnTo>
                      <a:lnTo>
                        <a:pt x="26" y="143"/>
                      </a:lnTo>
                      <a:lnTo>
                        <a:pt x="26" y="139"/>
                      </a:lnTo>
                      <a:lnTo>
                        <a:pt x="32" y="134"/>
                      </a:lnTo>
                      <a:lnTo>
                        <a:pt x="32" y="130"/>
                      </a:lnTo>
                      <a:lnTo>
                        <a:pt x="32" y="125"/>
                      </a:lnTo>
                      <a:lnTo>
                        <a:pt x="32" y="116"/>
                      </a:lnTo>
                      <a:lnTo>
                        <a:pt x="37" y="111"/>
                      </a:lnTo>
                      <a:lnTo>
                        <a:pt x="37" y="106"/>
                      </a:lnTo>
                      <a:lnTo>
                        <a:pt x="37" y="97"/>
                      </a:lnTo>
                      <a:lnTo>
                        <a:pt x="42" y="93"/>
                      </a:lnTo>
                      <a:lnTo>
                        <a:pt x="42" y="83"/>
                      </a:lnTo>
                      <a:lnTo>
                        <a:pt x="42" y="79"/>
                      </a:lnTo>
                      <a:lnTo>
                        <a:pt x="42" y="69"/>
                      </a:lnTo>
                      <a:lnTo>
                        <a:pt x="48" y="60"/>
                      </a:lnTo>
                      <a:lnTo>
                        <a:pt x="48" y="56"/>
                      </a:lnTo>
                      <a:lnTo>
                        <a:pt x="48" y="46"/>
                      </a:lnTo>
                      <a:lnTo>
                        <a:pt x="48" y="37"/>
                      </a:lnTo>
                      <a:lnTo>
                        <a:pt x="53" y="28"/>
                      </a:lnTo>
                      <a:lnTo>
                        <a:pt x="53" y="19"/>
                      </a:lnTo>
                      <a:lnTo>
                        <a:pt x="53" y="9"/>
                      </a:lnTo>
                      <a:lnTo>
                        <a:pt x="58" y="0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5" name="Freeform 50"/>
                <p:cNvSpPr>
                  <a:spLocks/>
                </p:cNvSpPr>
                <p:nvPr/>
              </p:nvSpPr>
              <p:spPr bwMode="auto">
                <a:xfrm>
                  <a:off x="4544" y="312"/>
                  <a:ext cx="70" cy="550"/>
                </a:xfrm>
                <a:custGeom>
                  <a:avLst/>
                  <a:gdLst>
                    <a:gd name="T0" fmla="*/ 0 w 70"/>
                    <a:gd name="T1" fmla="*/ 550 h 550"/>
                    <a:gd name="T2" fmla="*/ 0 w 70"/>
                    <a:gd name="T3" fmla="*/ 541 h 550"/>
                    <a:gd name="T4" fmla="*/ 0 w 70"/>
                    <a:gd name="T5" fmla="*/ 532 h 550"/>
                    <a:gd name="T6" fmla="*/ 0 w 70"/>
                    <a:gd name="T7" fmla="*/ 522 h 550"/>
                    <a:gd name="T8" fmla="*/ 6 w 70"/>
                    <a:gd name="T9" fmla="*/ 509 h 550"/>
                    <a:gd name="T10" fmla="*/ 6 w 70"/>
                    <a:gd name="T11" fmla="*/ 499 h 550"/>
                    <a:gd name="T12" fmla="*/ 6 w 70"/>
                    <a:gd name="T13" fmla="*/ 490 h 550"/>
                    <a:gd name="T14" fmla="*/ 6 w 70"/>
                    <a:gd name="T15" fmla="*/ 481 h 550"/>
                    <a:gd name="T16" fmla="*/ 11 w 70"/>
                    <a:gd name="T17" fmla="*/ 467 h 550"/>
                    <a:gd name="T18" fmla="*/ 11 w 70"/>
                    <a:gd name="T19" fmla="*/ 458 h 550"/>
                    <a:gd name="T20" fmla="*/ 11 w 70"/>
                    <a:gd name="T21" fmla="*/ 444 h 550"/>
                    <a:gd name="T22" fmla="*/ 16 w 70"/>
                    <a:gd name="T23" fmla="*/ 435 h 550"/>
                    <a:gd name="T24" fmla="*/ 16 w 70"/>
                    <a:gd name="T25" fmla="*/ 421 h 550"/>
                    <a:gd name="T26" fmla="*/ 16 w 70"/>
                    <a:gd name="T27" fmla="*/ 411 h 550"/>
                    <a:gd name="T28" fmla="*/ 16 w 70"/>
                    <a:gd name="T29" fmla="*/ 398 h 550"/>
                    <a:gd name="T30" fmla="*/ 22 w 70"/>
                    <a:gd name="T31" fmla="*/ 388 h 550"/>
                    <a:gd name="T32" fmla="*/ 22 w 70"/>
                    <a:gd name="T33" fmla="*/ 375 h 550"/>
                    <a:gd name="T34" fmla="*/ 22 w 70"/>
                    <a:gd name="T35" fmla="*/ 365 h 550"/>
                    <a:gd name="T36" fmla="*/ 22 w 70"/>
                    <a:gd name="T37" fmla="*/ 351 h 550"/>
                    <a:gd name="T38" fmla="*/ 27 w 70"/>
                    <a:gd name="T39" fmla="*/ 338 h 550"/>
                    <a:gd name="T40" fmla="*/ 27 w 70"/>
                    <a:gd name="T41" fmla="*/ 328 h 550"/>
                    <a:gd name="T42" fmla="*/ 27 w 70"/>
                    <a:gd name="T43" fmla="*/ 314 h 550"/>
                    <a:gd name="T44" fmla="*/ 32 w 70"/>
                    <a:gd name="T45" fmla="*/ 301 h 550"/>
                    <a:gd name="T46" fmla="*/ 32 w 70"/>
                    <a:gd name="T47" fmla="*/ 291 h 550"/>
                    <a:gd name="T48" fmla="*/ 32 w 70"/>
                    <a:gd name="T49" fmla="*/ 277 h 550"/>
                    <a:gd name="T50" fmla="*/ 32 w 70"/>
                    <a:gd name="T51" fmla="*/ 268 h 550"/>
                    <a:gd name="T52" fmla="*/ 38 w 70"/>
                    <a:gd name="T53" fmla="*/ 254 h 550"/>
                    <a:gd name="T54" fmla="*/ 38 w 70"/>
                    <a:gd name="T55" fmla="*/ 241 h 550"/>
                    <a:gd name="T56" fmla="*/ 38 w 70"/>
                    <a:gd name="T57" fmla="*/ 231 h 550"/>
                    <a:gd name="T58" fmla="*/ 38 w 70"/>
                    <a:gd name="T59" fmla="*/ 217 h 550"/>
                    <a:gd name="T60" fmla="*/ 43 w 70"/>
                    <a:gd name="T61" fmla="*/ 208 h 550"/>
                    <a:gd name="T62" fmla="*/ 43 w 70"/>
                    <a:gd name="T63" fmla="*/ 194 h 550"/>
                    <a:gd name="T64" fmla="*/ 43 w 70"/>
                    <a:gd name="T65" fmla="*/ 180 h 550"/>
                    <a:gd name="T66" fmla="*/ 48 w 70"/>
                    <a:gd name="T67" fmla="*/ 171 h 550"/>
                    <a:gd name="T68" fmla="*/ 48 w 70"/>
                    <a:gd name="T69" fmla="*/ 157 h 550"/>
                    <a:gd name="T70" fmla="*/ 48 w 70"/>
                    <a:gd name="T71" fmla="*/ 148 h 550"/>
                    <a:gd name="T72" fmla="*/ 48 w 70"/>
                    <a:gd name="T73" fmla="*/ 139 h 550"/>
                    <a:gd name="T74" fmla="*/ 54 w 70"/>
                    <a:gd name="T75" fmla="*/ 125 h 550"/>
                    <a:gd name="T76" fmla="*/ 54 w 70"/>
                    <a:gd name="T77" fmla="*/ 116 h 550"/>
                    <a:gd name="T78" fmla="*/ 54 w 70"/>
                    <a:gd name="T79" fmla="*/ 102 h 550"/>
                    <a:gd name="T80" fmla="*/ 54 w 70"/>
                    <a:gd name="T81" fmla="*/ 93 h 550"/>
                    <a:gd name="T82" fmla="*/ 59 w 70"/>
                    <a:gd name="T83" fmla="*/ 83 h 550"/>
                    <a:gd name="T84" fmla="*/ 59 w 70"/>
                    <a:gd name="T85" fmla="*/ 74 h 550"/>
                    <a:gd name="T86" fmla="*/ 59 w 70"/>
                    <a:gd name="T87" fmla="*/ 65 h 550"/>
                    <a:gd name="T88" fmla="*/ 64 w 70"/>
                    <a:gd name="T89" fmla="*/ 56 h 550"/>
                    <a:gd name="T90" fmla="*/ 64 w 70"/>
                    <a:gd name="T91" fmla="*/ 46 h 550"/>
                    <a:gd name="T92" fmla="*/ 64 w 70"/>
                    <a:gd name="T93" fmla="*/ 37 h 550"/>
                    <a:gd name="T94" fmla="*/ 64 w 70"/>
                    <a:gd name="T95" fmla="*/ 28 h 550"/>
                    <a:gd name="T96" fmla="*/ 70 w 70"/>
                    <a:gd name="T97" fmla="*/ 19 h 550"/>
                    <a:gd name="T98" fmla="*/ 70 w 70"/>
                    <a:gd name="T99" fmla="*/ 9 h 550"/>
                    <a:gd name="T100" fmla="*/ 70 w 70"/>
                    <a:gd name="T101" fmla="*/ 0 h 550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70" h="550">
                      <a:moveTo>
                        <a:pt x="0" y="550"/>
                      </a:moveTo>
                      <a:lnTo>
                        <a:pt x="0" y="541"/>
                      </a:lnTo>
                      <a:lnTo>
                        <a:pt x="0" y="532"/>
                      </a:lnTo>
                      <a:lnTo>
                        <a:pt x="0" y="522"/>
                      </a:lnTo>
                      <a:lnTo>
                        <a:pt x="6" y="509"/>
                      </a:lnTo>
                      <a:lnTo>
                        <a:pt x="6" y="499"/>
                      </a:lnTo>
                      <a:lnTo>
                        <a:pt x="6" y="490"/>
                      </a:lnTo>
                      <a:lnTo>
                        <a:pt x="6" y="481"/>
                      </a:lnTo>
                      <a:lnTo>
                        <a:pt x="11" y="467"/>
                      </a:lnTo>
                      <a:lnTo>
                        <a:pt x="11" y="458"/>
                      </a:lnTo>
                      <a:lnTo>
                        <a:pt x="11" y="444"/>
                      </a:lnTo>
                      <a:lnTo>
                        <a:pt x="16" y="435"/>
                      </a:lnTo>
                      <a:lnTo>
                        <a:pt x="16" y="421"/>
                      </a:lnTo>
                      <a:lnTo>
                        <a:pt x="16" y="411"/>
                      </a:lnTo>
                      <a:lnTo>
                        <a:pt x="16" y="398"/>
                      </a:lnTo>
                      <a:lnTo>
                        <a:pt x="22" y="388"/>
                      </a:lnTo>
                      <a:lnTo>
                        <a:pt x="22" y="375"/>
                      </a:lnTo>
                      <a:lnTo>
                        <a:pt x="22" y="365"/>
                      </a:lnTo>
                      <a:lnTo>
                        <a:pt x="22" y="351"/>
                      </a:lnTo>
                      <a:lnTo>
                        <a:pt x="27" y="338"/>
                      </a:lnTo>
                      <a:lnTo>
                        <a:pt x="27" y="328"/>
                      </a:lnTo>
                      <a:lnTo>
                        <a:pt x="27" y="314"/>
                      </a:lnTo>
                      <a:lnTo>
                        <a:pt x="32" y="301"/>
                      </a:lnTo>
                      <a:lnTo>
                        <a:pt x="32" y="291"/>
                      </a:lnTo>
                      <a:lnTo>
                        <a:pt x="32" y="277"/>
                      </a:lnTo>
                      <a:lnTo>
                        <a:pt x="32" y="268"/>
                      </a:lnTo>
                      <a:lnTo>
                        <a:pt x="38" y="254"/>
                      </a:lnTo>
                      <a:lnTo>
                        <a:pt x="38" y="241"/>
                      </a:lnTo>
                      <a:lnTo>
                        <a:pt x="38" y="231"/>
                      </a:lnTo>
                      <a:lnTo>
                        <a:pt x="38" y="217"/>
                      </a:lnTo>
                      <a:lnTo>
                        <a:pt x="43" y="208"/>
                      </a:lnTo>
                      <a:lnTo>
                        <a:pt x="43" y="194"/>
                      </a:lnTo>
                      <a:lnTo>
                        <a:pt x="43" y="180"/>
                      </a:lnTo>
                      <a:lnTo>
                        <a:pt x="48" y="171"/>
                      </a:lnTo>
                      <a:lnTo>
                        <a:pt x="48" y="157"/>
                      </a:lnTo>
                      <a:lnTo>
                        <a:pt x="48" y="148"/>
                      </a:lnTo>
                      <a:lnTo>
                        <a:pt x="48" y="139"/>
                      </a:lnTo>
                      <a:lnTo>
                        <a:pt x="54" y="125"/>
                      </a:lnTo>
                      <a:lnTo>
                        <a:pt x="54" y="116"/>
                      </a:lnTo>
                      <a:lnTo>
                        <a:pt x="54" y="102"/>
                      </a:lnTo>
                      <a:lnTo>
                        <a:pt x="54" y="93"/>
                      </a:lnTo>
                      <a:lnTo>
                        <a:pt x="59" y="83"/>
                      </a:lnTo>
                      <a:lnTo>
                        <a:pt x="59" y="74"/>
                      </a:lnTo>
                      <a:lnTo>
                        <a:pt x="59" y="65"/>
                      </a:lnTo>
                      <a:lnTo>
                        <a:pt x="64" y="56"/>
                      </a:lnTo>
                      <a:lnTo>
                        <a:pt x="64" y="46"/>
                      </a:lnTo>
                      <a:lnTo>
                        <a:pt x="64" y="37"/>
                      </a:lnTo>
                      <a:lnTo>
                        <a:pt x="64" y="28"/>
                      </a:lnTo>
                      <a:lnTo>
                        <a:pt x="70" y="19"/>
                      </a:lnTo>
                      <a:lnTo>
                        <a:pt x="70" y="9"/>
                      </a:lnTo>
                      <a:lnTo>
                        <a:pt x="70" y="0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6" name="Freeform 51"/>
                <p:cNvSpPr>
                  <a:spLocks/>
                </p:cNvSpPr>
                <p:nvPr/>
              </p:nvSpPr>
              <p:spPr bwMode="auto">
                <a:xfrm>
                  <a:off x="4614" y="229"/>
                  <a:ext cx="32" cy="83"/>
                </a:xfrm>
                <a:custGeom>
                  <a:avLst/>
                  <a:gdLst>
                    <a:gd name="T0" fmla="*/ 0 w 32"/>
                    <a:gd name="T1" fmla="*/ 83 h 83"/>
                    <a:gd name="T2" fmla="*/ 0 w 32"/>
                    <a:gd name="T3" fmla="*/ 79 h 83"/>
                    <a:gd name="T4" fmla="*/ 5 w 32"/>
                    <a:gd name="T5" fmla="*/ 69 h 83"/>
                    <a:gd name="T6" fmla="*/ 5 w 32"/>
                    <a:gd name="T7" fmla="*/ 65 h 83"/>
                    <a:gd name="T8" fmla="*/ 5 w 32"/>
                    <a:gd name="T9" fmla="*/ 55 h 83"/>
                    <a:gd name="T10" fmla="*/ 10 w 32"/>
                    <a:gd name="T11" fmla="*/ 51 h 83"/>
                    <a:gd name="T12" fmla="*/ 10 w 32"/>
                    <a:gd name="T13" fmla="*/ 42 h 83"/>
                    <a:gd name="T14" fmla="*/ 10 w 32"/>
                    <a:gd name="T15" fmla="*/ 37 h 83"/>
                    <a:gd name="T16" fmla="*/ 10 w 32"/>
                    <a:gd name="T17" fmla="*/ 32 h 83"/>
                    <a:gd name="T18" fmla="*/ 16 w 32"/>
                    <a:gd name="T19" fmla="*/ 28 h 83"/>
                    <a:gd name="T20" fmla="*/ 16 w 32"/>
                    <a:gd name="T21" fmla="*/ 23 h 83"/>
                    <a:gd name="T22" fmla="*/ 16 w 32"/>
                    <a:gd name="T23" fmla="*/ 18 h 83"/>
                    <a:gd name="T24" fmla="*/ 16 w 32"/>
                    <a:gd name="T25" fmla="*/ 14 h 83"/>
                    <a:gd name="T26" fmla="*/ 21 w 32"/>
                    <a:gd name="T27" fmla="*/ 14 h 83"/>
                    <a:gd name="T28" fmla="*/ 21 w 32"/>
                    <a:gd name="T29" fmla="*/ 9 h 83"/>
                    <a:gd name="T30" fmla="*/ 21 w 32"/>
                    <a:gd name="T31" fmla="*/ 5 h 83"/>
                    <a:gd name="T32" fmla="*/ 26 w 32"/>
                    <a:gd name="T33" fmla="*/ 5 h 83"/>
                    <a:gd name="T34" fmla="*/ 26 w 32"/>
                    <a:gd name="T35" fmla="*/ 0 h 83"/>
                    <a:gd name="T36" fmla="*/ 26 w 32"/>
                    <a:gd name="T37" fmla="*/ 0 h 83"/>
                    <a:gd name="T38" fmla="*/ 26 w 32"/>
                    <a:gd name="T39" fmla="*/ 0 h 83"/>
                    <a:gd name="T40" fmla="*/ 26 w 32"/>
                    <a:gd name="T41" fmla="*/ 0 h 83"/>
                    <a:gd name="T42" fmla="*/ 26 w 32"/>
                    <a:gd name="T43" fmla="*/ 0 h 83"/>
                    <a:gd name="T44" fmla="*/ 32 w 32"/>
                    <a:gd name="T45" fmla="*/ 0 h 83"/>
                    <a:gd name="T46" fmla="*/ 32 w 32"/>
                    <a:gd name="T47" fmla="*/ 0 h 83"/>
                    <a:gd name="T48" fmla="*/ 32 w 32"/>
                    <a:gd name="T49" fmla="*/ 0 h 83"/>
                    <a:gd name="T50" fmla="*/ 32 w 32"/>
                    <a:gd name="T51" fmla="*/ 0 h 83"/>
                    <a:gd name="T52" fmla="*/ 32 w 32"/>
                    <a:gd name="T53" fmla="*/ 0 h 83"/>
                    <a:gd name="T54" fmla="*/ 32 w 32"/>
                    <a:gd name="T55" fmla="*/ 0 h 83"/>
                    <a:gd name="T56" fmla="*/ 32 w 32"/>
                    <a:gd name="T57" fmla="*/ 0 h 83"/>
                    <a:gd name="T58" fmla="*/ 32 w 32"/>
                    <a:gd name="T59" fmla="*/ 0 h 83"/>
                    <a:gd name="T60" fmla="*/ 32 w 32"/>
                    <a:gd name="T61" fmla="*/ 0 h 83"/>
                    <a:gd name="T62" fmla="*/ 32 w 32"/>
                    <a:gd name="T63" fmla="*/ 0 h 83"/>
                    <a:gd name="T64" fmla="*/ 32 w 32"/>
                    <a:gd name="T65" fmla="*/ 0 h 83"/>
                    <a:gd name="T66" fmla="*/ 32 w 32"/>
                    <a:gd name="T67" fmla="*/ 0 h 83"/>
                    <a:gd name="T68" fmla="*/ 32 w 32"/>
                    <a:gd name="T69" fmla="*/ 0 h 83"/>
                    <a:gd name="T70" fmla="*/ 32 w 32"/>
                    <a:gd name="T71" fmla="*/ 0 h 83"/>
                    <a:gd name="T72" fmla="*/ 32 w 32"/>
                    <a:gd name="T73" fmla="*/ 0 h 83"/>
                    <a:gd name="T74" fmla="*/ 32 w 32"/>
                    <a:gd name="T75" fmla="*/ 0 h 83"/>
                    <a:gd name="T76" fmla="*/ 32 w 32"/>
                    <a:gd name="T77" fmla="*/ 0 h 83"/>
                    <a:gd name="T78" fmla="*/ 32 w 32"/>
                    <a:gd name="T79" fmla="*/ 0 h 83"/>
                    <a:gd name="T80" fmla="*/ 32 w 32"/>
                    <a:gd name="T81" fmla="*/ 0 h 83"/>
                    <a:gd name="T82" fmla="*/ 32 w 32"/>
                    <a:gd name="T83" fmla="*/ 0 h 83"/>
                    <a:gd name="T84" fmla="*/ 32 w 32"/>
                    <a:gd name="T85" fmla="*/ 0 h 83"/>
                    <a:gd name="T86" fmla="*/ 32 w 32"/>
                    <a:gd name="T87" fmla="*/ 0 h 83"/>
                    <a:gd name="T88" fmla="*/ 32 w 32"/>
                    <a:gd name="T89" fmla="*/ 0 h 83"/>
                    <a:gd name="T90" fmla="*/ 32 w 32"/>
                    <a:gd name="T91" fmla="*/ 0 h 83"/>
                    <a:gd name="T92" fmla="*/ 32 w 32"/>
                    <a:gd name="T93" fmla="*/ 0 h 83"/>
                    <a:gd name="T94" fmla="*/ 32 w 32"/>
                    <a:gd name="T95" fmla="*/ 0 h 83"/>
                    <a:gd name="T96" fmla="*/ 32 w 32"/>
                    <a:gd name="T97" fmla="*/ 0 h 83"/>
                    <a:gd name="T98" fmla="*/ 32 w 32"/>
                    <a:gd name="T99" fmla="*/ 0 h 83"/>
                    <a:gd name="T100" fmla="*/ 32 w 32"/>
                    <a:gd name="T101" fmla="*/ 0 h 83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32" h="83">
                      <a:moveTo>
                        <a:pt x="0" y="83"/>
                      </a:moveTo>
                      <a:lnTo>
                        <a:pt x="0" y="79"/>
                      </a:lnTo>
                      <a:lnTo>
                        <a:pt x="5" y="69"/>
                      </a:lnTo>
                      <a:lnTo>
                        <a:pt x="5" y="65"/>
                      </a:lnTo>
                      <a:lnTo>
                        <a:pt x="5" y="55"/>
                      </a:lnTo>
                      <a:lnTo>
                        <a:pt x="10" y="51"/>
                      </a:lnTo>
                      <a:lnTo>
                        <a:pt x="10" y="42"/>
                      </a:lnTo>
                      <a:lnTo>
                        <a:pt x="10" y="37"/>
                      </a:lnTo>
                      <a:lnTo>
                        <a:pt x="10" y="32"/>
                      </a:lnTo>
                      <a:lnTo>
                        <a:pt x="16" y="28"/>
                      </a:lnTo>
                      <a:lnTo>
                        <a:pt x="16" y="23"/>
                      </a:lnTo>
                      <a:lnTo>
                        <a:pt x="16" y="18"/>
                      </a:lnTo>
                      <a:lnTo>
                        <a:pt x="16" y="14"/>
                      </a:lnTo>
                      <a:lnTo>
                        <a:pt x="21" y="14"/>
                      </a:lnTo>
                      <a:lnTo>
                        <a:pt x="21" y="9"/>
                      </a:lnTo>
                      <a:lnTo>
                        <a:pt x="21" y="5"/>
                      </a:lnTo>
                      <a:lnTo>
                        <a:pt x="26" y="5"/>
                      </a:lnTo>
                      <a:lnTo>
                        <a:pt x="26" y="0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7" name="Freeform 52"/>
                <p:cNvSpPr>
                  <a:spLocks/>
                </p:cNvSpPr>
                <p:nvPr/>
              </p:nvSpPr>
              <p:spPr bwMode="auto">
                <a:xfrm>
                  <a:off x="4646" y="229"/>
                  <a:ext cx="74" cy="388"/>
                </a:xfrm>
                <a:custGeom>
                  <a:avLst/>
                  <a:gdLst>
                    <a:gd name="T0" fmla="*/ 0 w 74"/>
                    <a:gd name="T1" fmla="*/ 0 h 388"/>
                    <a:gd name="T2" fmla="*/ 0 w 74"/>
                    <a:gd name="T3" fmla="*/ 0 h 388"/>
                    <a:gd name="T4" fmla="*/ 5 w 74"/>
                    <a:gd name="T5" fmla="*/ 0 h 388"/>
                    <a:gd name="T6" fmla="*/ 5 w 74"/>
                    <a:gd name="T7" fmla="*/ 0 h 388"/>
                    <a:gd name="T8" fmla="*/ 5 w 74"/>
                    <a:gd name="T9" fmla="*/ 0 h 388"/>
                    <a:gd name="T10" fmla="*/ 5 w 74"/>
                    <a:gd name="T11" fmla="*/ 0 h 388"/>
                    <a:gd name="T12" fmla="*/ 10 w 74"/>
                    <a:gd name="T13" fmla="*/ 5 h 388"/>
                    <a:gd name="T14" fmla="*/ 10 w 74"/>
                    <a:gd name="T15" fmla="*/ 5 h 388"/>
                    <a:gd name="T16" fmla="*/ 10 w 74"/>
                    <a:gd name="T17" fmla="*/ 9 h 388"/>
                    <a:gd name="T18" fmla="*/ 10 w 74"/>
                    <a:gd name="T19" fmla="*/ 14 h 388"/>
                    <a:gd name="T20" fmla="*/ 16 w 74"/>
                    <a:gd name="T21" fmla="*/ 14 h 388"/>
                    <a:gd name="T22" fmla="*/ 16 w 74"/>
                    <a:gd name="T23" fmla="*/ 18 h 388"/>
                    <a:gd name="T24" fmla="*/ 16 w 74"/>
                    <a:gd name="T25" fmla="*/ 23 h 388"/>
                    <a:gd name="T26" fmla="*/ 16 w 74"/>
                    <a:gd name="T27" fmla="*/ 28 h 388"/>
                    <a:gd name="T28" fmla="*/ 21 w 74"/>
                    <a:gd name="T29" fmla="*/ 32 h 388"/>
                    <a:gd name="T30" fmla="*/ 21 w 74"/>
                    <a:gd name="T31" fmla="*/ 37 h 388"/>
                    <a:gd name="T32" fmla="*/ 21 w 74"/>
                    <a:gd name="T33" fmla="*/ 46 h 388"/>
                    <a:gd name="T34" fmla="*/ 26 w 74"/>
                    <a:gd name="T35" fmla="*/ 51 h 388"/>
                    <a:gd name="T36" fmla="*/ 26 w 74"/>
                    <a:gd name="T37" fmla="*/ 55 h 388"/>
                    <a:gd name="T38" fmla="*/ 26 w 74"/>
                    <a:gd name="T39" fmla="*/ 65 h 388"/>
                    <a:gd name="T40" fmla="*/ 26 w 74"/>
                    <a:gd name="T41" fmla="*/ 69 h 388"/>
                    <a:gd name="T42" fmla="*/ 32 w 74"/>
                    <a:gd name="T43" fmla="*/ 79 h 388"/>
                    <a:gd name="T44" fmla="*/ 32 w 74"/>
                    <a:gd name="T45" fmla="*/ 88 h 388"/>
                    <a:gd name="T46" fmla="*/ 32 w 74"/>
                    <a:gd name="T47" fmla="*/ 92 h 388"/>
                    <a:gd name="T48" fmla="*/ 32 w 74"/>
                    <a:gd name="T49" fmla="*/ 102 h 388"/>
                    <a:gd name="T50" fmla="*/ 37 w 74"/>
                    <a:gd name="T51" fmla="*/ 111 h 388"/>
                    <a:gd name="T52" fmla="*/ 37 w 74"/>
                    <a:gd name="T53" fmla="*/ 120 h 388"/>
                    <a:gd name="T54" fmla="*/ 37 w 74"/>
                    <a:gd name="T55" fmla="*/ 129 h 388"/>
                    <a:gd name="T56" fmla="*/ 42 w 74"/>
                    <a:gd name="T57" fmla="*/ 139 h 388"/>
                    <a:gd name="T58" fmla="*/ 42 w 74"/>
                    <a:gd name="T59" fmla="*/ 148 h 388"/>
                    <a:gd name="T60" fmla="*/ 42 w 74"/>
                    <a:gd name="T61" fmla="*/ 157 h 388"/>
                    <a:gd name="T62" fmla="*/ 42 w 74"/>
                    <a:gd name="T63" fmla="*/ 166 h 388"/>
                    <a:gd name="T64" fmla="*/ 48 w 74"/>
                    <a:gd name="T65" fmla="*/ 180 h 388"/>
                    <a:gd name="T66" fmla="*/ 48 w 74"/>
                    <a:gd name="T67" fmla="*/ 189 h 388"/>
                    <a:gd name="T68" fmla="*/ 48 w 74"/>
                    <a:gd name="T69" fmla="*/ 199 h 388"/>
                    <a:gd name="T70" fmla="*/ 48 w 74"/>
                    <a:gd name="T71" fmla="*/ 208 h 388"/>
                    <a:gd name="T72" fmla="*/ 53 w 74"/>
                    <a:gd name="T73" fmla="*/ 222 h 388"/>
                    <a:gd name="T74" fmla="*/ 53 w 74"/>
                    <a:gd name="T75" fmla="*/ 231 h 388"/>
                    <a:gd name="T76" fmla="*/ 53 w 74"/>
                    <a:gd name="T77" fmla="*/ 245 h 388"/>
                    <a:gd name="T78" fmla="*/ 58 w 74"/>
                    <a:gd name="T79" fmla="*/ 254 h 388"/>
                    <a:gd name="T80" fmla="*/ 58 w 74"/>
                    <a:gd name="T81" fmla="*/ 268 h 388"/>
                    <a:gd name="T82" fmla="*/ 58 w 74"/>
                    <a:gd name="T83" fmla="*/ 277 h 388"/>
                    <a:gd name="T84" fmla="*/ 58 w 74"/>
                    <a:gd name="T85" fmla="*/ 291 h 388"/>
                    <a:gd name="T86" fmla="*/ 64 w 74"/>
                    <a:gd name="T87" fmla="*/ 300 h 388"/>
                    <a:gd name="T88" fmla="*/ 64 w 74"/>
                    <a:gd name="T89" fmla="*/ 314 h 388"/>
                    <a:gd name="T90" fmla="*/ 64 w 74"/>
                    <a:gd name="T91" fmla="*/ 328 h 388"/>
                    <a:gd name="T92" fmla="*/ 64 w 74"/>
                    <a:gd name="T93" fmla="*/ 337 h 388"/>
                    <a:gd name="T94" fmla="*/ 69 w 74"/>
                    <a:gd name="T95" fmla="*/ 351 h 388"/>
                    <a:gd name="T96" fmla="*/ 69 w 74"/>
                    <a:gd name="T97" fmla="*/ 360 h 388"/>
                    <a:gd name="T98" fmla="*/ 69 w 74"/>
                    <a:gd name="T99" fmla="*/ 374 h 388"/>
                    <a:gd name="T100" fmla="*/ 74 w 74"/>
                    <a:gd name="T101" fmla="*/ 388 h 388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74" h="38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0" y="5"/>
                      </a:lnTo>
                      <a:lnTo>
                        <a:pt x="10" y="9"/>
                      </a:lnTo>
                      <a:lnTo>
                        <a:pt x="10" y="14"/>
                      </a:lnTo>
                      <a:lnTo>
                        <a:pt x="16" y="14"/>
                      </a:lnTo>
                      <a:lnTo>
                        <a:pt x="16" y="18"/>
                      </a:lnTo>
                      <a:lnTo>
                        <a:pt x="16" y="23"/>
                      </a:lnTo>
                      <a:lnTo>
                        <a:pt x="16" y="28"/>
                      </a:lnTo>
                      <a:lnTo>
                        <a:pt x="21" y="32"/>
                      </a:lnTo>
                      <a:lnTo>
                        <a:pt x="21" y="37"/>
                      </a:lnTo>
                      <a:lnTo>
                        <a:pt x="21" y="46"/>
                      </a:lnTo>
                      <a:lnTo>
                        <a:pt x="26" y="51"/>
                      </a:lnTo>
                      <a:lnTo>
                        <a:pt x="26" y="55"/>
                      </a:lnTo>
                      <a:lnTo>
                        <a:pt x="26" y="65"/>
                      </a:lnTo>
                      <a:lnTo>
                        <a:pt x="26" y="69"/>
                      </a:lnTo>
                      <a:lnTo>
                        <a:pt x="32" y="79"/>
                      </a:lnTo>
                      <a:lnTo>
                        <a:pt x="32" y="88"/>
                      </a:lnTo>
                      <a:lnTo>
                        <a:pt x="32" y="92"/>
                      </a:lnTo>
                      <a:lnTo>
                        <a:pt x="32" y="102"/>
                      </a:lnTo>
                      <a:lnTo>
                        <a:pt x="37" y="111"/>
                      </a:lnTo>
                      <a:lnTo>
                        <a:pt x="37" y="120"/>
                      </a:lnTo>
                      <a:lnTo>
                        <a:pt x="37" y="129"/>
                      </a:lnTo>
                      <a:lnTo>
                        <a:pt x="42" y="139"/>
                      </a:lnTo>
                      <a:lnTo>
                        <a:pt x="42" y="148"/>
                      </a:lnTo>
                      <a:lnTo>
                        <a:pt x="42" y="157"/>
                      </a:lnTo>
                      <a:lnTo>
                        <a:pt x="42" y="166"/>
                      </a:lnTo>
                      <a:lnTo>
                        <a:pt x="48" y="180"/>
                      </a:lnTo>
                      <a:lnTo>
                        <a:pt x="48" y="189"/>
                      </a:lnTo>
                      <a:lnTo>
                        <a:pt x="48" y="199"/>
                      </a:lnTo>
                      <a:lnTo>
                        <a:pt x="48" y="208"/>
                      </a:lnTo>
                      <a:lnTo>
                        <a:pt x="53" y="222"/>
                      </a:lnTo>
                      <a:lnTo>
                        <a:pt x="53" y="231"/>
                      </a:lnTo>
                      <a:lnTo>
                        <a:pt x="53" y="245"/>
                      </a:lnTo>
                      <a:lnTo>
                        <a:pt x="58" y="254"/>
                      </a:lnTo>
                      <a:lnTo>
                        <a:pt x="58" y="268"/>
                      </a:lnTo>
                      <a:lnTo>
                        <a:pt x="58" y="277"/>
                      </a:lnTo>
                      <a:lnTo>
                        <a:pt x="58" y="291"/>
                      </a:lnTo>
                      <a:lnTo>
                        <a:pt x="64" y="300"/>
                      </a:lnTo>
                      <a:lnTo>
                        <a:pt x="64" y="314"/>
                      </a:lnTo>
                      <a:lnTo>
                        <a:pt x="64" y="328"/>
                      </a:lnTo>
                      <a:lnTo>
                        <a:pt x="64" y="337"/>
                      </a:lnTo>
                      <a:lnTo>
                        <a:pt x="69" y="351"/>
                      </a:lnTo>
                      <a:lnTo>
                        <a:pt x="69" y="360"/>
                      </a:lnTo>
                      <a:lnTo>
                        <a:pt x="69" y="374"/>
                      </a:lnTo>
                      <a:lnTo>
                        <a:pt x="74" y="388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8" name="Freeform 53"/>
                <p:cNvSpPr>
                  <a:spLocks/>
                </p:cNvSpPr>
                <p:nvPr/>
              </p:nvSpPr>
              <p:spPr bwMode="auto">
                <a:xfrm>
                  <a:off x="4720" y="617"/>
                  <a:ext cx="70" cy="416"/>
                </a:xfrm>
                <a:custGeom>
                  <a:avLst/>
                  <a:gdLst>
                    <a:gd name="T0" fmla="*/ 0 w 70"/>
                    <a:gd name="T1" fmla="*/ 0 h 416"/>
                    <a:gd name="T2" fmla="*/ 0 w 70"/>
                    <a:gd name="T3" fmla="*/ 9 h 416"/>
                    <a:gd name="T4" fmla="*/ 0 w 70"/>
                    <a:gd name="T5" fmla="*/ 23 h 416"/>
                    <a:gd name="T6" fmla="*/ 0 w 70"/>
                    <a:gd name="T7" fmla="*/ 37 h 416"/>
                    <a:gd name="T8" fmla="*/ 6 w 70"/>
                    <a:gd name="T9" fmla="*/ 46 h 416"/>
                    <a:gd name="T10" fmla="*/ 6 w 70"/>
                    <a:gd name="T11" fmla="*/ 60 h 416"/>
                    <a:gd name="T12" fmla="*/ 6 w 70"/>
                    <a:gd name="T13" fmla="*/ 74 h 416"/>
                    <a:gd name="T14" fmla="*/ 6 w 70"/>
                    <a:gd name="T15" fmla="*/ 83 h 416"/>
                    <a:gd name="T16" fmla="*/ 11 w 70"/>
                    <a:gd name="T17" fmla="*/ 97 h 416"/>
                    <a:gd name="T18" fmla="*/ 11 w 70"/>
                    <a:gd name="T19" fmla="*/ 106 h 416"/>
                    <a:gd name="T20" fmla="*/ 11 w 70"/>
                    <a:gd name="T21" fmla="*/ 120 h 416"/>
                    <a:gd name="T22" fmla="*/ 16 w 70"/>
                    <a:gd name="T23" fmla="*/ 130 h 416"/>
                    <a:gd name="T24" fmla="*/ 16 w 70"/>
                    <a:gd name="T25" fmla="*/ 143 h 416"/>
                    <a:gd name="T26" fmla="*/ 16 w 70"/>
                    <a:gd name="T27" fmla="*/ 153 h 416"/>
                    <a:gd name="T28" fmla="*/ 16 w 70"/>
                    <a:gd name="T29" fmla="*/ 167 h 416"/>
                    <a:gd name="T30" fmla="*/ 22 w 70"/>
                    <a:gd name="T31" fmla="*/ 176 h 416"/>
                    <a:gd name="T32" fmla="*/ 22 w 70"/>
                    <a:gd name="T33" fmla="*/ 185 h 416"/>
                    <a:gd name="T34" fmla="*/ 22 w 70"/>
                    <a:gd name="T35" fmla="*/ 199 h 416"/>
                    <a:gd name="T36" fmla="*/ 22 w 70"/>
                    <a:gd name="T37" fmla="*/ 208 h 416"/>
                    <a:gd name="T38" fmla="*/ 27 w 70"/>
                    <a:gd name="T39" fmla="*/ 217 h 416"/>
                    <a:gd name="T40" fmla="*/ 27 w 70"/>
                    <a:gd name="T41" fmla="*/ 227 h 416"/>
                    <a:gd name="T42" fmla="*/ 27 w 70"/>
                    <a:gd name="T43" fmla="*/ 236 h 416"/>
                    <a:gd name="T44" fmla="*/ 32 w 70"/>
                    <a:gd name="T45" fmla="*/ 245 h 416"/>
                    <a:gd name="T46" fmla="*/ 32 w 70"/>
                    <a:gd name="T47" fmla="*/ 259 h 416"/>
                    <a:gd name="T48" fmla="*/ 32 w 70"/>
                    <a:gd name="T49" fmla="*/ 268 h 416"/>
                    <a:gd name="T50" fmla="*/ 32 w 70"/>
                    <a:gd name="T51" fmla="*/ 277 h 416"/>
                    <a:gd name="T52" fmla="*/ 38 w 70"/>
                    <a:gd name="T53" fmla="*/ 282 h 416"/>
                    <a:gd name="T54" fmla="*/ 38 w 70"/>
                    <a:gd name="T55" fmla="*/ 291 h 416"/>
                    <a:gd name="T56" fmla="*/ 38 w 70"/>
                    <a:gd name="T57" fmla="*/ 301 h 416"/>
                    <a:gd name="T58" fmla="*/ 38 w 70"/>
                    <a:gd name="T59" fmla="*/ 310 h 416"/>
                    <a:gd name="T60" fmla="*/ 43 w 70"/>
                    <a:gd name="T61" fmla="*/ 314 h 416"/>
                    <a:gd name="T62" fmla="*/ 43 w 70"/>
                    <a:gd name="T63" fmla="*/ 324 h 416"/>
                    <a:gd name="T64" fmla="*/ 43 w 70"/>
                    <a:gd name="T65" fmla="*/ 333 h 416"/>
                    <a:gd name="T66" fmla="*/ 48 w 70"/>
                    <a:gd name="T67" fmla="*/ 338 h 416"/>
                    <a:gd name="T68" fmla="*/ 48 w 70"/>
                    <a:gd name="T69" fmla="*/ 347 h 416"/>
                    <a:gd name="T70" fmla="*/ 48 w 70"/>
                    <a:gd name="T71" fmla="*/ 351 h 416"/>
                    <a:gd name="T72" fmla="*/ 48 w 70"/>
                    <a:gd name="T73" fmla="*/ 361 h 416"/>
                    <a:gd name="T74" fmla="*/ 54 w 70"/>
                    <a:gd name="T75" fmla="*/ 365 h 416"/>
                    <a:gd name="T76" fmla="*/ 54 w 70"/>
                    <a:gd name="T77" fmla="*/ 370 h 416"/>
                    <a:gd name="T78" fmla="*/ 54 w 70"/>
                    <a:gd name="T79" fmla="*/ 375 h 416"/>
                    <a:gd name="T80" fmla="*/ 54 w 70"/>
                    <a:gd name="T81" fmla="*/ 379 h 416"/>
                    <a:gd name="T82" fmla="*/ 59 w 70"/>
                    <a:gd name="T83" fmla="*/ 384 h 416"/>
                    <a:gd name="T84" fmla="*/ 59 w 70"/>
                    <a:gd name="T85" fmla="*/ 388 h 416"/>
                    <a:gd name="T86" fmla="*/ 59 w 70"/>
                    <a:gd name="T87" fmla="*/ 393 h 416"/>
                    <a:gd name="T88" fmla="*/ 64 w 70"/>
                    <a:gd name="T89" fmla="*/ 398 h 416"/>
                    <a:gd name="T90" fmla="*/ 64 w 70"/>
                    <a:gd name="T91" fmla="*/ 402 h 416"/>
                    <a:gd name="T92" fmla="*/ 64 w 70"/>
                    <a:gd name="T93" fmla="*/ 407 h 416"/>
                    <a:gd name="T94" fmla="*/ 64 w 70"/>
                    <a:gd name="T95" fmla="*/ 407 h 416"/>
                    <a:gd name="T96" fmla="*/ 70 w 70"/>
                    <a:gd name="T97" fmla="*/ 412 h 416"/>
                    <a:gd name="T98" fmla="*/ 70 w 70"/>
                    <a:gd name="T99" fmla="*/ 416 h 416"/>
                    <a:gd name="T100" fmla="*/ 70 w 70"/>
                    <a:gd name="T101" fmla="*/ 416 h 41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70" h="416">
                      <a:moveTo>
                        <a:pt x="0" y="0"/>
                      </a:moveTo>
                      <a:lnTo>
                        <a:pt x="0" y="9"/>
                      </a:lnTo>
                      <a:lnTo>
                        <a:pt x="0" y="23"/>
                      </a:lnTo>
                      <a:lnTo>
                        <a:pt x="0" y="37"/>
                      </a:lnTo>
                      <a:lnTo>
                        <a:pt x="6" y="46"/>
                      </a:lnTo>
                      <a:lnTo>
                        <a:pt x="6" y="60"/>
                      </a:lnTo>
                      <a:lnTo>
                        <a:pt x="6" y="74"/>
                      </a:lnTo>
                      <a:lnTo>
                        <a:pt x="6" y="83"/>
                      </a:lnTo>
                      <a:lnTo>
                        <a:pt x="11" y="97"/>
                      </a:lnTo>
                      <a:lnTo>
                        <a:pt x="11" y="106"/>
                      </a:lnTo>
                      <a:lnTo>
                        <a:pt x="11" y="120"/>
                      </a:lnTo>
                      <a:lnTo>
                        <a:pt x="16" y="130"/>
                      </a:lnTo>
                      <a:lnTo>
                        <a:pt x="16" y="143"/>
                      </a:lnTo>
                      <a:lnTo>
                        <a:pt x="16" y="153"/>
                      </a:lnTo>
                      <a:lnTo>
                        <a:pt x="16" y="167"/>
                      </a:lnTo>
                      <a:lnTo>
                        <a:pt x="22" y="176"/>
                      </a:lnTo>
                      <a:lnTo>
                        <a:pt x="22" y="185"/>
                      </a:lnTo>
                      <a:lnTo>
                        <a:pt x="22" y="199"/>
                      </a:lnTo>
                      <a:lnTo>
                        <a:pt x="22" y="208"/>
                      </a:lnTo>
                      <a:lnTo>
                        <a:pt x="27" y="217"/>
                      </a:lnTo>
                      <a:lnTo>
                        <a:pt x="27" y="227"/>
                      </a:lnTo>
                      <a:lnTo>
                        <a:pt x="27" y="236"/>
                      </a:lnTo>
                      <a:lnTo>
                        <a:pt x="32" y="245"/>
                      </a:lnTo>
                      <a:lnTo>
                        <a:pt x="32" y="259"/>
                      </a:lnTo>
                      <a:lnTo>
                        <a:pt x="32" y="268"/>
                      </a:lnTo>
                      <a:lnTo>
                        <a:pt x="32" y="277"/>
                      </a:lnTo>
                      <a:lnTo>
                        <a:pt x="38" y="282"/>
                      </a:lnTo>
                      <a:lnTo>
                        <a:pt x="38" y="291"/>
                      </a:lnTo>
                      <a:lnTo>
                        <a:pt x="38" y="301"/>
                      </a:lnTo>
                      <a:lnTo>
                        <a:pt x="38" y="310"/>
                      </a:lnTo>
                      <a:lnTo>
                        <a:pt x="43" y="314"/>
                      </a:lnTo>
                      <a:lnTo>
                        <a:pt x="43" y="324"/>
                      </a:lnTo>
                      <a:lnTo>
                        <a:pt x="43" y="333"/>
                      </a:lnTo>
                      <a:lnTo>
                        <a:pt x="48" y="338"/>
                      </a:lnTo>
                      <a:lnTo>
                        <a:pt x="48" y="347"/>
                      </a:lnTo>
                      <a:lnTo>
                        <a:pt x="48" y="351"/>
                      </a:lnTo>
                      <a:lnTo>
                        <a:pt x="48" y="361"/>
                      </a:lnTo>
                      <a:lnTo>
                        <a:pt x="54" y="365"/>
                      </a:lnTo>
                      <a:lnTo>
                        <a:pt x="54" y="370"/>
                      </a:lnTo>
                      <a:lnTo>
                        <a:pt x="54" y="375"/>
                      </a:lnTo>
                      <a:lnTo>
                        <a:pt x="54" y="379"/>
                      </a:lnTo>
                      <a:lnTo>
                        <a:pt x="59" y="384"/>
                      </a:lnTo>
                      <a:lnTo>
                        <a:pt x="59" y="388"/>
                      </a:lnTo>
                      <a:lnTo>
                        <a:pt x="59" y="393"/>
                      </a:lnTo>
                      <a:lnTo>
                        <a:pt x="64" y="398"/>
                      </a:lnTo>
                      <a:lnTo>
                        <a:pt x="64" y="402"/>
                      </a:lnTo>
                      <a:lnTo>
                        <a:pt x="64" y="407"/>
                      </a:lnTo>
                      <a:lnTo>
                        <a:pt x="70" y="412"/>
                      </a:lnTo>
                      <a:lnTo>
                        <a:pt x="70" y="416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9" name="Freeform 54"/>
                <p:cNvSpPr>
                  <a:spLocks/>
                </p:cNvSpPr>
                <p:nvPr/>
              </p:nvSpPr>
              <p:spPr bwMode="auto">
                <a:xfrm>
                  <a:off x="4790" y="1033"/>
                  <a:ext cx="32" cy="9"/>
                </a:xfrm>
                <a:custGeom>
                  <a:avLst/>
                  <a:gdLst>
                    <a:gd name="T0" fmla="*/ 0 w 32"/>
                    <a:gd name="T1" fmla="*/ 0 h 9"/>
                    <a:gd name="T2" fmla="*/ 0 w 32"/>
                    <a:gd name="T3" fmla="*/ 5 h 9"/>
                    <a:gd name="T4" fmla="*/ 5 w 32"/>
                    <a:gd name="T5" fmla="*/ 5 h 9"/>
                    <a:gd name="T6" fmla="*/ 5 w 32"/>
                    <a:gd name="T7" fmla="*/ 5 h 9"/>
                    <a:gd name="T8" fmla="*/ 5 w 32"/>
                    <a:gd name="T9" fmla="*/ 9 h 9"/>
                    <a:gd name="T10" fmla="*/ 10 w 32"/>
                    <a:gd name="T11" fmla="*/ 9 h 9"/>
                    <a:gd name="T12" fmla="*/ 10 w 32"/>
                    <a:gd name="T13" fmla="*/ 9 h 9"/>
                    <a:gd name="T14" fmla="*/ 10 w 32"/>
                    <a:gd name="T15" fmla="*/ 9 h 9"/>
                    <a:gd name="T16" fmla="*/ 10 w 32"/>
                    <a:gd name="T17" fmla="*/ 9 h 9"/>
                    <a:gd name="T18" fmla="*/ 10 w 32"/>
                    <a:gd name="T19" fmla="*/ 9 h 9"/>
                    <a:gd name="T20" fmla="*/ 10 w 32"/>
                    <a:gd name="T21" fmla="*/ 9 h 9"/>
                    <a:gd name="T22" fmla="*/ 10 w 32"/>
                    <a:gd name="T23" fmla="*/ 9 h 9"/>
                    <a:gd name="T24" fmla="*/ 16 w 32"/>
                    <a:gd name="T25" fmla="*/ 9 h 9"/>
                    <a:gd name="T26" fmla="*/ 16 w 32"/>
                    <a:gd name="T27" fmla="*/ 9 h 9"/>
                    <a:gd name="T28" fmla="*/ 16 w 32"/>
                    <a:gd name="T29" fmla="*/ 9 h 9"/>
                    <a:gd name="T30" fmla="*/ 16 w 32"/>
                    <a:gd name="T31" fmla="*/ 9 h 9"/>
                    <a:gd name="T32" fmla="*/ 16 w 32"/>
                    <a:gd name="T33" fmla="*/ 9 h 9"/>
                    <a:gd name="T34" fmla="*/ 16 w 32"/>
                    <a:gd name="T35" fmla="*/ 9 h 9"/>
                    <a:gd name="T36" fmla="*/ 16 w 32"/>
                    <a:gd name="T37" fmla="*/ 9 h 9"/>
                    <a:gd name="T38" fmla="*/ 16 w 32"/>
                    <a:gd name="T39" fmla="*/ 9 h 9"/>
                    <a:gd name="T40" fmla="*/ 16 w 32"/>
                    <a:gd name="T41" fmla="*/ 9 h 9"/>
                    <a:gd name="T42" fmla="*/ 16 w 32"/>
                    <a:gd name="T43" fmla="*/ 9 h 9"/>
                    <a:gd name="T44" fmla="*/ 16 w 32"/>
                    <a:gd name="T45" fmla="*/ 9 h 9"/>
                    <a:gd name="T46" fmla="*/ 16 w 32"/>
                    <a:gd name="T47" fmla="*/ 9 h 9"/>
                    <a:gd name="T48" fmla="*/ 16 w 32"/>
                    <a:gd name="T49" fmla="*/ 9 h 9"/>
                    <a:gd name="T50" fmla="*/ 16 w 32"/>
                    <a:gd name="T51" fmla="*/ 9 h 9"/>
                    <a:gd name="T52" fmla="*/ 16 w 32"/>
                    <a:gd name="T53" fmla="*/ 9 h 9"/>
                    <a:gd name="T54" fmla="*/ 16 w 32"/>
                    <a:gd name="T55" fmla="*/ 9 h 9"/>
                    <a:gd name="T56" fmla="*/ 16 w 32"/>
                    <a:gd name="T57" fmla="*/ 9 h 9"/>
                    <a:gd name="T58" fmla="*/ 16 w 32"/>
                    <a:gd name="T59" fmla="*/ 9 h 9"/>
                    <a:gd name="T60" fmla="*/ 16 w 32"/>
                    <a:gd name="T61" fmla="*/ 9 h 9"/>
                    <a:gd name="T62" fmla="*/ 16 w 32"/>
                    <a:gd name="T63" fmla="*/ 9 h 9"/>
                    <a:gd name="T64" fmla="*/ 16 w 32"/>
                    <a:gd name="T65" fmla="*/ 9 h 9"/>
                    <a:gd name="T66" fmla="*/ 16 w 32"/>
                    <a:gd name="T67" fmla="*/ 9 h 9"/>
                    <a:gd name="T68" fmla="*/ 16 w 32"/>
                    <a:gd name="T69" fmla="*/ 9 h 9"/>
                    <a:gd name="T70" fmla="*/ 16 w 32"/>
                    <a:gd name="T71" fmla="*/ 9 h 9"/>
                    <a:gd name="T72" fmla="*/ 16 w 32"/>
                    <a:gd name="T73" fmla="*/ 9 h 9"/>
                    <a:gd name="T74" fmla="*/ 16 w 32"/>
                    <a:gd name="T75" fmla="*/ 9 h 9"/>
                    <a:gd name="T76" fmla="*/ 16 w 32"/>
                    <a:gd name="T77" fmla="*/ 9 h 9"/>
                    <a:gd name="T78" fmla="*/ 16 w 32"/>
                    <a:gd name="T79" fmla="*/ 9 h 9"/>
                    <a:gd name="T80" fmla="*/ 16 w 32"/>
                    <a:gd name="T81" fmla="*/ 9 h 9"/>
                    <a:gd name="T82" fmla="*/ 16 w 32"/>
                    <a:gd name="T83" fmla="*/ 9 h 9"/>
                    <a:gd name="T84" fmla="*/ 16 w 32"/>
                    <a:gd name="T85" fmla="*/ 9 h 9"/>
                    <a:gd name="T86" fmla="*/ 21 w 32"/>
                    <a:gd name="T87" fmla="*/ 9 h 9"/>
                    <a:gd name="T88" fmla="*/ 21 w 32"/>
                    <a:gd name="T89" fmla="*/ 9 h 9"/>
                    <a:gd name="T90" fmla="*/ 21 w 32"/>
                    <a:gd name="T91" fmla="*/ 9 h 9"/>
                    <a:gd name="T92" fmla="*/ 26 w 32"/>
                    <a:gd name="T93" fmla="*/ 9 h 9"/>
                    <a:gd name="T94" fmla="*/ 26 w 32"/>
                    <a:gd name="T95" fmla="*/ 5 h 9"/>
                    <a:gd name="T96" fmla="*/ 26 w 32"/>
                    <a:gd name="T97" fmla="*/ 5 h 9"/>
                    <a:gd name="T98" fmla="*/ 26 w 32"/>
                    <a:gd name="T99" fmla="*/ 5 h 9"/>
                    <a:gd name="T100" fmla="*/ 32 w 32"/>
                    <a:gd name="T101" fmla="*/ 0 h 9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32" h="9">
                      <a:moveTo>
                        <a:pt x="0" y="0"/>
                      </a:moveTo>
                      <a:lnTo>
                        <a:pt x="0" y="5"/>
                      </a:lnTo>
                      <a:lnTo>
                        <a:pt x="5" y="5"/>
                      </a:lnTo>
                      <a:lnTo>
                        <a:pt x="5" y="9"/>
                      </a:lnTo>
                      <a:lnTo>
                        <a:pt x="10" y="9"/>
                      </a:lnTo>
                      <a:lnTo>
                        <a:pt x="16" y="9"/>
                      </a:lnTo>
                      <a:lnTo>
                        <a:pt x="21" y="9"/>
                      </a:lnTo>
                      <a:lnTo>
                        <a:pt x="26" y="9"/>
                      </a:lnTo>
                      <a:lnTo>
                        <a:pt x="26" y="5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0" name="Freeform 55"/>
                <p:cNvSpPr>
                  <a:spLocks/>
                </p:cNvSpPr>
                <p:nvPr/>
              </p:nvSpPr>
              <p:spPr bwMode="auto">
                <a:xfrm>
                  <a:off x="4822" y="913"/>
                  <a:ext cx="69" cy="120"/>
                </a:xfrm>
                <a:custGeom>
                  <a:avLst/>
                  <a:gdLst>
                    <a:gd name="T0" fmla="*/ 0 w 69"/>
                    <a:gd name="T1" fmla="*/ 120 h 120"/>
                    <a:gd name="T2" fmla="*/ 0 w 69"/>
                    <a:gd name="T3" fmla="*/ 120 h 120"/>
                    <a:gd name="T4" fmla="*/ 0 w 69"/>
                    <a:gd name="T5" fmla="*/ 116 h 120"/>
                    <a:gd name="T6" fmla="*/ 0 w 69"/>
                    <a:gd name="T7" fmla="*/ 116 h 120"/>
                    <a:gd name="T8" fmla="*/ 5 w 69"/>
                    <a:gd name="T9" fmla="*/ 111 h 120"/>
                    <a:gd name="T10" fmla="*/ 5 w 69"/>
                    <a:gd name="T11" fmla="*/ 111 h 120"/>
                    <a:gd name="T12" fmla="*/ 5 w 69"/>
                    <a:gd name="T13" fmla="*/ 106 h 120"/>
                    <a:gd name="T14" fmla="*/ 10 w 69"/>
                    <a:gd name="T15" fmla="*/ 106 h 120"/>
                    <a:gd name="T16" fmla="*/ 10 w 69"/>
                    <a:gd name="T17" fmla="*/ 102 h 120"/>
                    <a:gd name="T18" fmla="*/ 10 w 69"/>
                    <a:gd name="T19" fmla="*/ 102 h 120"/>
                    <a:gd name="T20" fmla="*/ 10 w 69"/>
                    <a:gd name="T21" fmla="*/ 97 h 120"/>
                    <a:gd name="T22" fmla="*/ 16 w 69"/>
                    <a:gd name="T23" fmla="*/ 92 h 120"/>
                    <a:gd name="T24" fmla="*/ 16 w 69"/>
                    <a:gd name="T25" fmla="*/ 92 h 120"/>
                    <a:gd name="T26" fmla="*/ 16 w 69"/>
                    <a:gd name="T27" fmla="*/ 88 h 120"/>
                    <a:gd name="T28" fmla="*/ 16 w 69"/>
                    <a:gd name="T29" fmla="*/ 83 h 120"/>
                    <a:gd name="T30" fmla="*/ 21 w 69"/>
                    <a:gd name="T31" fmla="*/ 83 h 120"/>
                    <a:gd name="T32" fmla="*/ 21 w 69"/>
                    <a:gd name="T33" fmla="*/ 79 h 120"/>
                    <a:gd name="T34" fmla="*/ 21 w 69"/>
                    <a:gd name="T35" fmla="*/ 74 h 120"/>
                    <a:gd name="T36" fmla="*/ 26 w 69"/>
                    <a:gd name="T37" fmla="*/ 74 h 120"/>
                    <a:gd name="T38" fmla="*/ 26 w 69"/>
                    <a:gd name="T39" fmla="*/ 69 h 120"/>
                    <a:gd name="T40" fmla="*/ 26 w 69"/>
                    <a:gd name="T41" fmla="*/ 65 h 120"/>
                    <a:gd name="T42" fmla="*/ 26 w 69"/>
                    <a:gd name="T43" fmla="*/ 65 h 120"/>
                    <a:gd name="T44" fmla="*/ 32 w 69"/>
                    <a:gd name="T45" fmla="*/ 60 h 120"/>
                    <a:gd name="T46" fmla="*/ 32 w 69"/>
                    <a:gd name="T47" fmla="*/ 55 h 120"/>
                    <a:gd name="T48" fmla="*/ 32 w 69"/>
                    <a:gd name="T49" fmla="*/ 51 h 120"/>
                    <a:gd name="T50" fmla="*/ 32 w 69"/>
                    <a:gd name="T51" fmla="*/ 51 h 120"/>
                    <a:gd name="T52" fmla="*/ 37 w 69"/>
                    <a:gd name="T53" fmla="*/ 46 h 120"/>
                    <a:gd name="T54" fmla="*/ 37 w 69"/>
                    <a:gd name="T55" fmla="*/ 46 h 120"/>
                    <a:gd name="T56" fmla="*/ 37 w 69"/>
                    <a:gd name="T57" fmla="*/ 42 h 120"/>
                    <a:gd name="T58" fmla="*/ 42 w 69"/>
                    <a:gd name="T59" fmla="*/ 37 h 120"/>
                    <a:gd name="T60" fmla="*/ 42 w 69"/>
                    <a:gd name="T61" fmla="*/ 37 h 120"/>
                    <a:gd name="T62" fmla="*/ 42 w 69"/>
                    <a:gd name="T63" fmla="*/ 32 h 120"/>
                    <a:gd name="T64" fmla="*/ 42 w 69"/>
                    <a:gd name="T65" fmla="*/ 32 h 120"/>
                    <a:gd name="T66" fmla="*/ 48 w 69"/>
                    <a:gd name="T67" fmla="*/ 28 h 120"/>
                    <a:gd name="T68" fmla="*/ 48 w 69"/>
                    <a:gd name="T69" fmla="*/ 23 h 120"/>
                    <a:gd name="T70" fmla="*/ 48 w 69"/>
                    <a:gd name="T71" fmla="*/ 23 h 120"/>
                    <a:gd name="T72" fmla="*/ 48 w 69"/>
                    <a:gd name="T73" fmla="*/ 18 h 120"/>
                    <a:gd name="T74" fmla="*/ 53 w 69"/>
                    <a:gd name="T75" fmla="*/ 18 h 120"/>
                    <a:gd name="T76" fmla="*/ 53 w 69"/>
                    <a:gd name="T77" fmla="*/ 14 h 120"/>
                    <a:gd name="T78" fmla="*/ 53 w 69"/>
                    <a:gd name="T79" fmla="*/ 14 h 120"/>
                    <a:gd name="T80" fmla="*/ 58 w 69"/>
                    <a:gd name="T81" fmla="*/ 14 h 120"/>
                    <a:gd name="T82" fmla="*/ 58 w 69"/>
                    <a:gd name="T83" fmla="*/ 9 h 120"/>
                    <a:gd name="T84" fmla="*/ 58 w 69"/>
                    <a:gd name="T85" fmla="*/ 9 h 120"/>
                    <a:gd name="T86" fmla="*/ 58 w 69"/>
                    <a:gd name="T87" fmla="*/ 9 h 120"/>
                    <a:gd name="T88" fmla="*/ 64 w 69"/>
                    <a:gd name="T89" fmla="*/ 5 h 120"/>
                    <a:gd name="T90" fmla="*/ 64 w 69"/>
                    <a:gd name="T91" fmla="*/ 5 h 120"/>
                    <a:gd name="T92" fmla="*/ 64 w 69"/>
                    <a:gd name="T93" fmla="*/ 5 h 120"/>
                    <a:gd name="T94" fmla="*/ 64 w 69"/>
                    <a:gd name="T95" fmla="*/ 5 h 120"/>
                    <a:gd name="T96" fmla="*/ 69 w 69"/>
                    <a:gd name="T97" fmla="*/ 0 h 120"/>
                    <a:gd name="T98" fmla="*/ 69 w 69"/>
                    <a:gd name="T99" fmla="*/ 0 h 120"/>
                    <a:gd name="T100" fmla="*/ 69 w 69"/>
                    <a:gd name="T101" fmla="*/ 0 h 120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69" h="120">
                      <a:moveTo>
                        <a:pt x="0" y="120"/>
                      </a:moveTo>
                      <a:lnTo>
                        <a:pt x="0" y="120"/>
                      </a:lnTo>
                      <a:lnTo>
                        <a:pt x="0" y="116"/>
                      </a:lnTo>
                      <a:lnTo>
                        <a:pt x="5" y="111"/>
                      </a:lnTo>
                      <a:lnTo>
                        <a:pt x="5" y="106"/>
                      </a:lnTo>
                      <a:lnTo>
                        <a:pt x="10" y="106"/>
                      </a:lnTo>
                      <a:lnTo>
                        <a:pt x="10" y="102"/>
                      </a:lnTo>
                      <a:lnTo>
                        <a:pt x="10" y="97"/>
                      </a:lnTo>
                      <a:lnTo>
                        <a:pt x="16" y="92"/>
                      </a:lnTo>
                      <a:lnTo>
                        <a:pt x="16" y="88"/>
                      </a:lnTo>
                      <a:lnTo>
                        <a:pt x="16" y="83"/>
                      </a:lnTo>
                      <a:lnTo>
                        <a:pt x="21" y="83"/>
                      </a:lnTo>
                      <a:lnTo>
                        <a:pt x="21" y="79"/>
                      </a:lnTo>
                      <a:lnTo>
                        <a:pt x="21" y="74"/>
                      </a:lnTo>
                      <a:lnTo>
                        <a:pt x="26" y="74"/>
                      </a:lnTo>
                      <a:lnTo>
                        <a:pt x="26" y="69"/>
                      </a:lnTo>
                      <a:lnTo>
                        <a:pt x="26" y="65"/>
                      </a:lnTo>
                      <a:lnTo>
                        <a:pt x="32" y="60"/>
                      </a:lnTo>
                      <a:lnTo>
                        <a:pt x="32" y="55"/>
                      </a:lnTo>
                      <a:lnTo>
                        <a:pt x="32" y="51"/>
                      </a:lnTo>
                      <a:lnTo>
                        <a:pt x="37" y="46"/>
                      </a:lnTo>
                      <a:lnTo>
                        <a:pt x="37" y="42"/>
                      </a:lnTo>
                      <a:lnTo>
                        <a:pt x="42" y="37"/>
                      </a:lnTo>
                      <a:lnTo>
                        <a:pt x="42" y="32"/>
                      </a:lnTo>
                      <a:lnTo>
                        <a:pt x="48" y="28"/>
                      </a:lnTo>
                      <a:lnTo>
                        <a:pt x="48" y="23"/>
                      </a:lnTo>
                      <a:lnTo>
                        <a:pt x="48" y="18"/>
                      </a:lnTo>
                      <a:lnTo>
                        <a:pt x="53" y="18"/>
                      </a:lnTo>
                      <a:lnTo>
                        <a:pt x="53" y="14"/>
                      </a:lnTo>
                      <a:lnTo>
                        <a:pt x="58" y="14"/>
                      </a:lnTo>
                      <a:lnTo>
                        <a:pt x="58" y="9"/>
                      </a:lnTo>
                      <a:lnTo>
                        <a:pt x="64" y="5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1" name="Freeform 56"/>
                <p:cNvSpPr>
                  <a:spLocks/>
                </p:cNvSpPr>
                <p:nvPr/>
              </p:nvSpPr>
              <p:spPr bwMode="auto">
                <a:xfrm>
                  <a:off x="4891" y="913"/>
                  <a:ext cx="32" cy="14"/>
                </a:xfrm>
                <a:custGeom>
                  <a:avLst/>
                  <a:gdLst>
                    <a:gd name="T0" fmla="*/ 0 w 32"/>
                    <a:gd name="T1" fmla="*/ 0 h 14"/>
                    <a:gd name="T2" fmla="*/ 5 w 32"/>
                    <a:gd name="T3" fmla="*/ 0 h 14"/>
                    <a:gd name="T4" fmla="*/ 5 w 32"/>
                    <a:gd name="T5" fmla="*/ 0 h 14"/>
                    <a:gd name="T6" fmla="*/ 5 w 32"/>
                    <a:gd name="T7" fmla="*/ 0 h 14"/>
                    <a:gd name="T8" fmla="*/ 5 w 32"/>
                    <a:gd name="T9" fmla="*/ 0 h 14"/>
                    <a:gd name="T10" fmla="*/ 5 w 32"/>
                    <a:gd name="T11" fmla="*/ 0 h 14"/>
                    <a:gd name="T12" fmla="*/ 5 w 32"/>
                    <a:gd name="T13" fmla="*/ 0 h 14"/>
                    <a:gd name="T14" fmla="*/ 5 w 32"/>
                    <a:gd name="T15" fmla="*/ 0 h 14"/>
                    <a:gd name="T16" fmla="*/ 5 w 32"/>
                    <a:gd name="T17" fmla="*/ 0 h 14"/>
                    <a:gd name="T18" fmla="*/ 5 w 32"/>
                    <a:gd name="T19" fmla="*/ 0 h 14"/>
                    <a:gd name="T20" fmla="*/ 5 w 32"/>
                    <a:gd name="T21" fmla="*/ 0 h 14"/>
                    <a:gd name="T22" fmla="*/ 5 w 32"/>
                    <a:gd name="T23" fmla="*/ 0 h 14"/>
                    <a:gd name="T24" fmla="*/ 5 w 32"/>
                    <a:gd name="T25" fmla="*/ 0 h 14"/>
                    <a:gd name="T26" fmla="*/ 5 w 32"/>
                    <a:gd name="T27" fmla="*/ 0 h 14"/>
                    <a:gd name="T28" fmla="*/ 5 w 32"/>
                    <a:gd name="T29" fmla="*/ 0 h 14"/>
                    <a:gd name="T30" fmla="*/ 5 w 32"/>
                    <a:gd name="T31" fmla="*/ 0 h 14"/>
                    <a:gd name="T32" fmla="*/ 5 w 32"/>
                    <a:gd name="T33" fmla="*/ 0 h 14"/>
                    <a:gd name="T34" fmla="*/ 5 w 32"/>
                    <a:gd name="T35" fmla="*/ 0 h 14"/>
                    <a:gd name="T36" fmla="*/ 5 w 32"/>
                    <a:gd name="T37" fmla="*/ 0 h 14"/>
                    <a:gd name="T38" fmla="*/ 5 w 32"/>
                    <a:gd name="T39" fmla="*/ 0 h 14"/>
                    <a:gd name="T40" fmla="*/ 5 w 32"/>
                    <a:gd name="T41" fmla="*/ 0 h 14"/>
                    <a:gd name="T42" fmla="*/ 11 w 32"/>
                    <a:gd name="T43" fmla="*/ 0 h 14"/>
                    <a:gd name="T44" fmla="*/ 11 w 32"/>
                    <a:gd name="T45" fmla="*/ 0 h 14"/>
                    <a:gd name="T46" fmla="*/ 11 w 32"/>
                    <a:gd name="T47" fmla="*/ 0 h 14"/>
                    <a:gd name="T48" fmla="*/ 11 w 32"/>
                    <a:gd name="T49" fmla="*/ 0 h 14"/>
                    <a:gd name="T50" fmla="*/ 11 w 32"/>
                    <a:gd name="T51" fmla="*/ 0 h 14"/>
                    <a:gd name="T52" fmla="*/ 11 w 32"/>
                    <a:gd name="T53" fmla="*/ 0 h 14"/>
                    <a:gd name="T54" fmla="*/ 11 w 32"/>
                    <a:gd name="T55" fmla="*/ 0 h 14"/>
                    <a:gd name="T56" fmla="*/ 11 w 32"/>
                    <a:gd name="T57" fmla="*/ 0 h 14"/>
                    <a:gd name="T58" fmla="*/ 11 w 32"/>
                    <a:gd name="T59" fmla="*/ 0 h 14"/>
                    <a:gd name="T60" fmla="*/ 11 w 32"/>
                    <a:gd name="T61" fmla="*/ 0 h 14"/>
                    <a:gd name="T62" fmla="*/ 11 w 32"/>
                    <a:gd name="T63" fmla="*/ 0 h 14"/>
                    <a:gd name="T64" fmla="*/ 11 w 32"/>
                    <a:gd name="T65" fmla="*/ 0 h 14"/>
                    <a:gd name="T66" fmla="*/ 11 w 32"/>
                    <a:gd name="T67" fmla="*/ 0 h 14"/>
                    <a:gd name="T68" fmla="*/ 11 w 32"/>
                    <a:gd name="T69" fmla="*/ 0 h 14"/>
                    <a:gd name="T70" fmla="*/ 11 w 32"/>
                    <a:gd name="T71" fmla="*/ 0 h 14"/>
                    <a:gd name="T72" fmla="*/ 11 w 32"/>
                    <a:gd name="T73" fmla="*/ 0 h 14"/>
                    <a:gd name="T74" fmla="*/ 11 w 32"/>
                    <a:gd name="T75" fmla="*/ 0 h 14"/>
                    <a:gd name="T76" fmla="*/ 11 w 32"/>
                    <a:gd name="T77" fmla="*/ 0 h 14"/>
                    <a:gd name="T78" fmla="*/ 16 w 32"/>
                    <a:gd name="T79" fmla="*/ 0 h 14"/>
                    <a:gd name="T80" fmla="*/ 16 w 32"/>
                    <a:gd name="T81" fmla="*/ 0 h 14"/>
                    <a:gd name="T82" fmla="*/ 16 w 32"/>
                    <a:gd name="T83" fmla="*/ 0 h 14"/>
                    <a:gd name="T84" fmla="*/ 21 w 32"/>
                    <a:gd name="T85" fmla="*/ 5 h 14"/>
                    <a:gd name="T86" fmla="*/ 21 w 32"/>
                    <a:gd name="T87" fmla="*/ 5 h 14"/>
                    <a:gd name="T88" fmla="*/ 21 w 32"/>
                    <a:gd name="T89" fmla="*/ 5 h 14"/>
                    <a:gd name="T90" fmla="*/ 21 w 32"/>
                    <a:gd name="T91" fmla="*/ 5 h 14"/>
                    <a:gd name="T92" fmla="*/ 27 w 32"/>
                    <a:gd name="T93" fmla="*/ 9 h 14"/>
                    <a:gd name="T94" fmla="*/ 27 w 32"/>
                    <a:gd name="T95" fmla="*/ 9 h 14"/>
                    <a:gd name="T96" fmla="*/ 27 w 32"/>
                    <a:gd name="T97" fmla="*/ 9 h 14"/>
                    <a:gd name="T98" fmla="*/ 27 w 32"/>
                    <a:gd name="T99" fmla="*/ 14 h 14"/>
                    <a:gd name="T100" fmla="*/ 32 w 32"/>
                    <a:gd name="T101" fmla="*/ 14 h 14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32" h="14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1" y="0"/>
                      </a:lnTo>
                      <a:lnTo>
                        <a:pt x="16" y="0"/>
                      </a:lnTo>
                      <a:lnTo>
                        <a:pt x="21" y="5"/>
                      </a:lnTo>
                      <a:lnTo>
                        <a:pt x="27" y="9"/>
                      </a:lnTo>
                      <a:lnTo>
                        <a:pt x="27" y="14"/>
                      </a:lnTo>
                      <a:lnTo>
                        <a:pt x="32" y="14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2" name="Freeform 57"/>
                <p:cNvSpPr>
                  <a:spLocks/>
                </p:cNvSpPr>
                <p:nvPr/>
              </p:nvSpPr>
              <p:spPr bwMode="auto">
                <a:xfrm>
                  <a:off x="4923" y="927"/>
                  <a:ext cx="69" cy="111"/>
                </a:xfrm>
                <a:custGeom>
                  <a:avLst/>
                  <a:gdLst>
                    <a:gd name="T0" fmla="*/ 0 w 69"/>
                    <a:gd name="T1" fmla="*/ 0 h 111"/>
                    <a:gd name="T2" fmla="*/ 0 w 69"/>
                    <a:gd name="T3" fmla="*/ 0 h 111"/>
                    <a:gd name="T4" fmla="*/ 0 w 69"/>
                    <a:gd name="T5" fmla="*/ 4 h 111"/>
                    <a:gd name="T6" fmla="*/ 5 w 69"/>
                    <a:gd name="T7" fmla="*/ 4 h 111"/>
                    <a:gd name="T8" fmla="*/ 5 w 69"/>
                    <a:gd name="T9" fmla="*/ 9 h 111"/>
                    <a:gd name="T10" fmla="*/ 5 w 69"/>
                    <a:gd name="T11" fmla="*/ 9 h 111"/>
                    <a:gd name="T12" fmla="*/ 5 w 69"/>
                    <a:gd name="T13" fmla="*/ 14 h 111"/>
                    <a:gd name="T14" fmla="*/ 11 w 69"/>
                    <a:gd name="T15" fmla="*/ 14 h 111"/>
                    <a:gd name="T16" fmla="*/ 11 w 69"/>
                    <a:gd name="T17" fmla="*/ 18 h 111"/>
                    <a:gd name="T18" fmla="*/ 11 w 69"/>
                    <a:gd name="T19" fmla="*/ 18 h 111"/>
                    <a:gd name="T20" fmla="*/ 11 w 69"/>
                    <a:gd name="T21" fmla="*/ 23 h 111"/>
                    <a:gd name="T22" fmla="*/ 16 w 69"/>
                    <a:gd name="T23" fmla="*/ 23 h 111"/>
                    <a:gd name="T24" fmla="*/ 16 w 69"/>
                    <a:gd name="T25" fmla="*/ 28 h 111"/>
                    <a:gd name="T26" fmla="*/ 16 w 69"/>
                    <a:gd name="T27" fmla="*/ 28 h 111"/>
                    <a:gd name="T28" fmla="*/ 21 w 69"/>
                    <a:gd name="T29" fmla="*/ 32 h 111"/>
                    <a:gd name="T30" fmla="*/ 21 w 69"/>
                    <a:gd name="T31" fmla="*/ 32 h 111"/>
                    <a:gd name="T32" fmla="*/ 21 w 69"/>
                    <a:gd name="T33" fmla="*/ 37 h 111"/>
                    <a:gd name="T34" fmla="*/ 21 w 69"/>
                    <a:gd name="T35" fmla="*/ 41 h 111"/>
                    <a:gd name="T36" fmla="*/ 27 w 69"/>
                    <a:gd name="T37" fmla="*/ 41 h 111"/>
                    <a:gd name="T38" fmla="*/ 27 w 69"/>
                    <a:gd name="T39" fmla="*/ 46 h 111"/>
                    <a:gd name="T40" fmla="*/ 27 w 69"/>
                    <a:gd name="T41" fmla="*/ 46 h 111"/>
                    <a:gd name="T42" fmla="*/ 27 w 69"/>
                    <a:gd name="T43" fmla="*/ 51 h 111"/>
                    <a:gd name="T44" fmla="*/ 32 w 69"/>
                    <a:gd name="T45" fmla="*/ 51 h 111"/>
                    <a:gd name="T46" fmla="*/ 32 w 69"/>
                    <a:gd name="T47" fmla="*/ 55 h 111"/>
                    <a:gd name="T48" fmla="*/ 32 w 69"/>
                    <a:gd name="T49" fmla="*/ 60 h 111"/>
                    <a:gd name="T50" fmla="*/ 37 w 69"/>
                    <a:gd name="T51" fmla="*/ 60 h 111"/>
                    <a:gd name="T52" fmla="*/ 37 w 69"/>
                    <a:gd name="T53" fmla="*/ 65 h 111"/>
                    <a:gd name="T54" fmla="*/ 37 w 69"/>
                    <a:gd name="T55" fmla="*/ 65 h 111"/>
                    <a:gd name="T56" fmla="*/ 37 w 69"/>
                    <a:gd name="T57" fmla="*/ 69 h 111"/>
                    <a:gd name="T58" fmla="*/ 43 w 69"/>
                    <a:gd name="T59" fmla="*/ 74 h 111"/>
                    <a:gd name="T60" fmla="*/ 43 w 69"/>
                    <a:gd name="T61" fmla="*/ 74 h 111"/>
                    <a:gd name="T62" fmla="*/ 43 w 69"/>
                    <a:gd name="T63" fmla="*/ 78 h 111"/>
                    <a:gd name="T64" fmla="*/ 43 w 69"/>
                    <a:gd name="T65" fmla="*/ 78 h 111"/>
                    <a:gd name="T66" fmla="*/ 48 w 69"/>
                    <a:gd name="T67" fmla="*/ 83 h 111"/>
                    <a:gd name="T68" fmla="*/ 48 w 69"/>
                    <a:gd name="T69" fmla="*/ 83 h 111"/>
                    <a:gd name="T70" fmla="*/ 48 w 69"/>
                    <a:gd name="T71" fmla="*/ 88 h 111"/>
                    <a:gd name="T72" fmla="*/ 53 w 69"/>
                    <a:gd name="T73" fmla="*/ 88 h 111"/>
                    <a:gd name="T74" fmla="*/ 53 w 69"/>
                    <a:gd name="T75" fmla="*/ 92 h 111"/>
                    <a:gd name="T76" fmla="*/ 53 w 69"/>
                    <a:gd name="T77" fmla="*/ 92 h 111"/>
                    <a:gd name="T78" fmla="*/ 53 w 69"/>
                    <a:gd name="T79" fmla="*/ 97 h 111"/>
                    <a:gd name="T80" fmla="*/ 59 w 69"/>
                    <a:gd name="T81" fmla="*/ 97 h 111"/>
                    <a:gd name="T82" fmla="*/ 59 w 69"/>
                    <a:gd name="T83" fmla="*/ 97 h 111"/>
                    <a:gd name="T84" fmla="*/ 59 w 69"/>
                    <a:gd name="T85" fmla="*/ 102 h 111"/>
                    <a:gd name="T86" fmla="*/ 59 w 69"/>
                    <a:gd name="T87" fmla="*/ 102 h 111"/>
                    <a:gd name="T88" fmla="*/ 64 w 69"/>
                    <a:gd name="T89" fmla="*/ 102 h 111"/>
                    <a:gd name="T90" fmla="*/ 64 w 69"/>
                    <a:gd name="T91" fmla="*/ 106 h 111"/>
                    <a:gd name="T92" fmla="*/ 64 w 69"/>
                    <a:gd name="T93" fmla="*/ 106 h 111"/>
                    <a:gd name="T94" fmla="*/ 69 w 69"/>
                    <a:gd name="T95" fmla="*/ 106 h 111"/>
                    <a:gd name="T96" fmla="*/ 69 w 69"/>
                    <a:gd name="T97" fmla="*/ 111 h 111"/>
                    <a:gd name="T98" fmla="*/ 69 w 69"/>
                    <a:gd name="T99" fmla="*/ 111 h 111"/>
                    <a:gd name="T100" fmla="*/ 69 w 69"/>
                    <a:gd name="T101" fmla="*/ 111 h 111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69" h="11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5" y="4"/>
                      </a:lnTo>
                      <a:lnTo>
                        <a:pt x="5" y="9"/>
                      </a:lnTo>
                      <a:lnTo>
                        <a:pt x="5" y="14"/>
                      </a:lnTo>
                      <a:lnTo>
                        <a:pt x="11" y="14"/>
                      </a:lnTo>
                      <a:lnTo>
                        <a:pt x="11" y="18"/>
                      </a:lnTo>
                      <a:lnTo>
                        <a:pt x="11" y="23"/>
                      </a:lnTo>
                      <a:lnTo>
                        <a:pt x="16" y="23"/>
                      </a:lnTo>
                      <a:lnTo>
                        <a:pt x="16" y="28"/>
                      </a:lnTo>
                      <a:lnTo>
                        <a:pt x="21" y="32"/>
                      </a:lnTo>
                      <a:lnTo>
                        <a:pt x="21" y="37"/>
                      </a:lnTo>
                      <a:lnTo>
                        <a:pt x="21" y="41"/>
                      </a:lnTo>
                      <a:lnTo>
                        <a:pt x="27" y="41"/>
                      </a:lnTo>
                      <a:lnTo>
                        <a:pt x="27" y="46"/>
                      </a:lnTo>
                      <a:lnTo>
                        <a:pt x="27" y="51"/>
                      </a:lnTo>
                      <a:lnTo>
                        <a:pt x="32" y="51"/>
                      </a:lnTo>
                      <a:lnTo>
                        <a:pt x="32" y="55"/>
                      </a:lnTo>
                      <a:lnTo>
                        <a:pt x="32" y="60"/>
                      </a:lnTo>
                      <a:lnTo>
                        <a:pt x="37" y="60"/>
                      </a:lnTo>
                      <a:lnTo>
                        <a:pt x="37" y="65"/>
                      </a:lnTo>
                      <a:lnTo>
                        <a:pt x="37" y="69"/>
                      </a:lnTo>
                      <a:lnTo>
                        <a:pt x="43" y="74"/>
                      </a:lnTo>
                      <a:lnTo>
                        <a:pt x="43" y="78"/>
                      </a:lnTo>
                      <a:lnTo>
                        <a:pt x="48" y="83"/>
                      </a:lnTo>
                      <a:lnTo>
                        <a:pt x="48" y="88"/>
                      </a:lnTo>
                      <a:lnTo>
                        <a:pt x="53" y="88"/>
                      </a:lnTo>
                      <a:lnTo>
                        <a:pt x="53" y="92"/>
                      </a:lnTo>
                      <a:lnTo>
                        <a:pt x="53" y="97"/>
                      </a:lnTo>
                      <a:lnTo>
                        <a:pt x="59" y="97"/>
                      </a:lnTo>
                      <a:lnTo>
                        <a:pt x="59" y="102"/>
                      </a:lnTo>
                      <a:lnTo>
                        <a:pt x="64" y="102"/>
                      </a:lnTo>
                      <a:lnTo>
                        <a:pt x="64" y="106"/>
                      </a:lnTo>
                      <a:lnTo>
                        <a:pt x="69" y="106"/>
                      </a:lnTo>
                      <a:lnTo>
                        <a:pt x="69" y="111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3" name="Freeform 58"/>
                <p:cNvSpPr>
                  <a:spLocks/>
                </p:cNvSpPr>
                <p:nvPr/>
              </p:nvSpPr>
              <p:spPr bwMode="auto">
                <a:xfrm>
                  <a:off x="4992" y="1038"/>
                  <a:ext cx="32" cy="4"/>
                </a:xfrm>
                <a:custGeom>
                  <a:avLst/>
                  <a:gdLst>
                    <a:gd name="T0" fmla="*/ 0 w 32"/>
                    <a:gd name="T1" fmla="*/ 0 h 4"/>
                    <a:gd name="T2" fmla="*/ 6 w 32"/>
                    <a:gd name="T3" fmla="*/ 0 h 4"/>
                    <a:gd name="T4" fmla="*/ 6 w 32"/>
                    <a:gd name="T5" fmla="*/ 4 h 4"/>
                    <a:gd name="T6" fmla="*/ 6 w 32"/>
                    <a:gd name="T7" fmla="*/ 4 h 4"/>
                    <a:gd name="T8" fmla="*/ 6 w 32"/>
                    <a:gd name="T9" fmla="*/ 4 h 4"/>
                    <a:gd name="T10" fmla="*/ 11 w 32"/>
                    <a:gd name="T11" fmla="*/ 4 h 4"/>
                    <a:gd name="T12" fmla="*/ 11 w 32"/>
                    <a:gd name="T13" fmla="*/ 4 h 4"/>
                    <a:gd name="T14" fmla="*/ 11 w 32"/>
                    <a:gd name="T15" fmla="*/ 4 h 4"/>
                    <a:gd name="T16" fmla="*/ 16 w 32"/>
                    <a:gd name="T17" fmla="*/ 4 h 4"/>
                    <a:gd name="T18" fmla="*/ 16 w 32"/>
                    <a:gd name="T19" fmla="*/ 4 h 4"/>
                    <a:gd name="T20" fmla="*/ 16 w 32"/>
                    <a:gd name="T21" fmla="*/ 4 h 4"/>
                    <a:gd name="T22" fmla="*/ 16 w 32"/>
                    <a:gd name="T23" fmla="*/ 4 h 4"/>
                    <a:gd name="T24" fmla="*/ 16 w 32"/>
                    <a:gd name="T25" fmla="*/ 4 h 4"/>
                    <a:gd name="T26" fmla="*/ 16 w 32"/>
                    <a:gd name="T27" fmla="*/ 4 h 4"/>
                    <a:gd name="T28" fmla="*/ 16 w 32"/>
                    <a:gd name="T29" fmla="*/ 4 h 4"/>
                    <a:gd name="T30" fmla="*/ 16 w 32"/>
                    <a:gd name="T31" fmla="*/ 4 h 4"/>
                    <a:gd name="T32" fmla="*/ 16 w 32"/>
                    <a:gd name="T33" fmla="*/ 4 h 4"/>
                    <a:gd name="T34" fmla="*/ 16 w 32"/>
                    <a:gd name="T35" fmla="*/ 4 h 4"/>
                    <a:gd name="T36" fmla="*/ 16 w 32"/>
                    <a:gd name="T37" fmla="*/ 4 h 4"/>
                    <a:gd name="T38" fmla="*/ 16 w 32"/>
                    <a:gd name="T39" fmla="*/ 4 h 4"/>
                    <a:gd name="T40" fmla="*/ 16 w 32"/>
                    <a:gd name="T41" fmla="*/ 4 h 4"/>
                    <a:gd name="T42" fmla="*/ 16 w 32"/>
                    <a:gd name="T43" fmla="*/ 4 h 4"/>
                    <a:gd name="T44" fmla="*/ 16 w 32"/>
                    <a:gd name="T45" fmla="*/ 4 h 4"/>
                    <a:gd name="T46" fmla="*/ 16 w 32"/>
                    <a:gd name="T47" fmla="*/ 4 h 4"/>
                    <a:gd name="T48" fmla="*/ 16 w 32"/>
                    <a:gd name="T49" fmla="*/ 4 h 4"/>
                    <a:gd name="T50" fmla="*/ 16 w 32"/>
                    <a:gd name="T51" fmla="*/ 4 h 4"/>
                    <a:gd name="T52" fmla="*/ 16 w 32"/>
                    <a:gd name="T53" fmla="*/ 4 h 4"/>
                    <a:gd name="T54" fmla="*/ 16 w 32"/>
                    <a:gd name="T55" fmla="*/ 4 h 4"/>
                    <a:gd name="T56" fmla="*/ 16 w 32"/>
                    <a:gd name="T57" fmla="*/ 4 h 4"/>
                    <a:gd name="T58" fmla="*/ 16 w 32"/>
                    <a:gd name="T59" fmla="*/ 4 h 4"/>
                    <a:gd name="T60" fmla="*/ 16 w 32"/>
                    <a:gd name="T61" fmla="*/ 4 h 4"/>
                    <a:gd name="T62" fmla="*/ 16 w 32"/>
                    <a:gd name="T63" fmla="*/ 4 h 4"/>
                    <a:gd name="T64" fmla="*/ 16 w 32"/>
                    <a:gd name="T65" fmla="*/ 4 h 4"/>
                    <a:gd name="T66" fmla="*/ 16 w 32"/>
                    <a:gd name="T67" fmla="*/ 4 h 4"/>
                    <a:gd name="T68" fmla="*/ 16 w 32"/>
                    <a:gd name="T69" fmla="*/ 4 h 4"/>
                    <a:gd name="T70" fmla="*/ 22 w 32"/>
                    <a:gd name="T71" fmla="*/ 4 h 4"/>
                    <a:gd name="T72" fmla="*/ 22 w 32"/>
                    <a:gd name="T73" fmla="*/ 4 h 4"/>
                    <a:gd name="T74" fmla="*/ 22 w 32"/>
                    <a:gd name="T75" fmla="*/ 4 h 4"/>
                    <a:gd name="T76" fmla="*/ 22 w 32"/>
                    <a:gd name="T77" fmla="*/ 4 h 4"/>
                    <a:gd name="T78" fmla="*/ 22 w 32"/>
                    <a:gd name="T79" fmla="*/ 4 h 4"/>
                    <a:gd name="T80" fmla="*/ 22 w 32"/>
                    <a:gd name="T81" fmla="*/ 4 h 4"/>
                    <a:gd name="T82" fmla="*/ 22 w 32"/>
                    <a:gd name="T83" fmla="*/ 4 h 4"/>
                    <a:gd name="T84" fmla="*/ 22 w 32"/>
                    <a:gd name="T85" fmla="*/ 4 h 4"/>
                    <a:gd name="T86" fmla="*/ 22 w 32"/>
                    <a:gd name="T87" fmla="*/ 4 h 4"/>
                    <a:gd name="T88" fmla="*/ 22 w 32"/>
                    <a:gd name="T89" fmla="*/ 4 h 4"/>
                    <a:gd name="T90" fmla="*/ 27 w 32"/>
                    <a:gd name="T91" fmla="*/ 4 h 4"/>
                    <a:gd name="T92" fmla="*/ 27 w 32"/>
                    <a:gd name="T93" fmla="*/ 4 h 4"/>
                    <a:gd name="T94" fmla="*/ 27 w 32"/>
                    <a:gd name="T95" fmla="*/ 4 h 4"/>
                    <a:gd name="T96" fmla="*/ 32 w 32"/>
                    <a:gd name="T97" fmla="*/ 4 h 4"/>
                    <a:gd name="T98" fmla="*/ 32 w 32"/>
                    <a:gd name="T99" fmla="*/ 4 h 4"/>
                    <a:gd name="T100" fmla="*/ 32 w 32"/>
                    <a:gd name="T101" fmla="*/ 4 h 4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32" h="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4"/>
                      </a:lnTo>
                      <a:lnTo>
                        <a:pt x="11" y="4"/>
                      </a:lnTo>
                      <a:lnTo>
                        <a:pt x="16" y="4"/>
                      </a:lnTo>
                      <a:lnTo>
                        <a:pt x="22" y="4"/>
                      </a:lnTo>
                      <a:lnTo>
                        <a:pt x="27" y="4"/>
                      </a:lnTo>
                      <a:lnTo>
                        <a:pt x="32" y="4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4" name="Freeform 59"/>
                <p:cNvSpPr>
                  <a:spLocks/>
                </p:cNvSpPr>
                <p:nvPr/>
              </p:nvSpPr>
              <p:spPr bwMode="auto">
                <a:xfrm>
                  <a:off x="5024" y="973"/>
                  <a:ext cx="75" cy="69"/>
                </a:xfrm>
                <a:custGeom>
                  <a:avLst/>
                  <a:gdLst>
                    <a:gd name="T0" fmla="*/ 0 w 75"/>
                    <a:gd name="T1" fmla="*/ 69 h 69"/>
                    <a:gd name="T2" fmla="*/ 0 w 75"/>
                    <a:gd name="T3" fmla="*/ 65 h 69"/>
                    <a:gd name="T4" fmla="*/ 6 w 75"/>
                    <a:gd name="T5" fmla="*/ 65 h 69"/>
                    <a:gd name="T6" fmla="*/ 6 w 75"/>
                    <a:gd name="T7" fmla="*/ 65 h 69"/>
                    <a:gd name="T8" fmla="*/ 6 w 75"/>
                    <a:gd name="T9" fmla="*/ 65 h 69"/>
                    <a:gd name="T10" fmla="*/ 6 w 75"/>
                    <a:gd name="T11" fmla="*/ 60 h 69"/>
                    <a:gd name="T12" fmla="*/ 11 w 75"/>
                    <a:gd name="T13" fmla="*/ 60 h 69"/>
                    <a:gd name="T14" fmla="*/ 11 w 75"/>
                    <a:gd name="T15" fmla="*/ 60 h 69"/>
                    <a:gd name="T16" fmla="*/ 11 w 75"/>
                    <a:gd name="T17" fmla="*/ 60 h 69"/>
                    <a:gd name="T18" fmla="*/ 16 w 75"/>
                    <a:gd name="T19" fmla="*/ 56 h 69"/>
                    <a:gd name="T20" fmla="*/ 16 w 75"/>
                    <a:gd name="T21" fmla="*/ 56 h 69"/>
                    <a:gd name="T22" fmla="*/ 16 w 75"/>
                    <a:gd name="T23" fmla="*/ 56 h 69"/>
                    <a:gd name="T24" fmla="*/ 16 w 75"/>
                    <a:gd name="T25" fmla="*/ 51 h 69"/>
                    <a:gd name="T26" fmla="*/ 22 w 75"/>
                    <a:gd name="T27" fmla="*/ 51 h 69"/>
                    <a:gd name="T28" fmla="*/ 22 w 75"/>
                    <a:gd name="T29" fmla="*/ 51 h 69"/>
                    <a:gd name="T30" fmla="*/ 22 w 75"/>
                    <a:gd name="T31" fmla="*/ 46 h 69"/>
                    <a:gd name="T32" fmla="*/ 22 w 75"/>
                    <a:gd name="T33" fmla="*/ 46 h 69"/>
                    <a:gd name="T34" fmla="*/ 27 w 75"/>
                    <a:gd name="T35" fmla="*/ 46 h 69"/>
                    <a:gd name="T36" fmla="*/ 27 w 75"/>
                    <a:gd name="T37" fmla="*/ 42 h 69"/>
                    <a:gd name="T38" fmla="*/ 27 w 75"/>
                    <a:gd name="T39" fmla="*/ 42 h 69"/>
                    <a:gd name="T40" fmla="*/ 32 w 75"/>
                    <a:gd name="T41" fmla="*/ 42 h 69"/>
                    <a:gd name="T42" fmla="*/ 32 w 75"/>
                    <a:gd name="T43" fmla="*/ 37 h 69"/>
                    <a:gd name="T44" fmla="*/ 32 w 75"/>
                    <a:gd name="T45" fmla="*/ 37 h 69"/>
                    <a:gd name="T46" fmla="*/ 32 w 75"/>
                    <a:gd name="T47" fmla="*/ 37 h 69"/>
                    <a:gd name="T48" fmla="*/ 38 w 75"/>
                    <a:gd name="T49" fmla="*/ 32 h 69"/>
                    <a:gd name="T50" fmla="*/ 38 w 75"/>
                    <a:gd name="T51" fmla="*/ 32 h 69"/>
                    <a:gd name="T52" fmla="*/ 38 w 75"/>
                    <a:gd name="T53" fmla="*/ 28 h 69"/>
                    <a:gd name="T54" fmla="*/ 38 w 75"/>
                    <a:gd name="T55" fmla="*/ 28 h 69"/>
                    <a:gd name="T56" fmla="*/ 43 w 75"/>
                    <a:gd name="T57" fmla="*/ 28 h 69"/>
                    <a:gd name="T58" fmla="*/ 43 w 75"/>
                    <a:gd name="T59" fmla="*/ 23 h 69"/>
                    <a:gd name="T60" fmla="*/ 43 w 75"/>
                    <a:gd name="T61" fmla="*/ 23 h 69"/>
                    <a:gd name="T62" fmla="*/ 48 w 75"/>
                    <a:gd name="T63" fmla="*/ 23 h 69"/>
                    <a:gd name="T64" fmla="*/ 48 w 75"/>
                    <a:gd name="T65" fmla="*/ 19 h 69"/>
                    <a:gd name="T66" fmla="*/ 48 w 75"/>
                    <a:gd name="T67" fmla="*/ 19 h 69"/>
                    <a:gd name="T68" fmla="*/ 48 w 75"/>
                    <a:gd name="T69" fmla="*/ 19 h 69"/>
                    <a:gd name="T70" fmla="*/ 54 w 75"/>
                    <a:gd name="T71" fmla="*/ 14 h 69"/>
                    <a:gd name="T72" fmla="*/ 54 w 75"/>
                    <a:gd name="T73" fmla="*/ 14 h 69"/>
                    <a:gd name="T74" fmla="*/ 54 w 75"/>
                    <a:gd name="T75" fmla="*/ 14 h 69"/>
                    <a:gd name="T76" fmla="*/ 54 w 75"/>
                    <a:gd name="T77" fmla="*/ 9 h 69"/>
                    <a:gd name="T78" fmla="*/ 59 w 75"/>
                    <a:gd name="T79" fmla="*/ 9 h 69"/>
                    <a:gd name="T80" fmla="*/ 59 w 75"/>
                    <a:gd name="T81" fmla="*/ 9 h 69"/>
                    <a:gd name="T82" fmla="*/ 59 w 75"/>
                    <a:gd name="T83" fmla="*/ 9 h 69"/>
                    <a:gd name="T84" fmla="*/ 64 w 75"/>
                    <a:gd name="T85" fmla="*/ 5 h 69"/>
                    <a:gd name="T86" fmla="*/ 64 w 75"/>
                    <a:gd name="T87" fmla="*/ 5 h 69"/>
                    <a:gd name="T88" fmla="*/ 64 w 75"/>
                    <a:gd name="T89" fmla="*/ 5 h 69"/>
                    <a:gd name="T90" fmla="*/ 64 w 75"/>
                    <a:gd name="T91" fmla="*/ 5 h 69"/>
                    <a:gd name="T92" fmla="*/ 70 w 75"/>
                    <a:gd name="T93" fmla="*/ 5 h 69"/>
                    <a:gd name="T94" fmla="*/ 70 w 75"/>
                    <a:gd name="T95" fmla="*/ 0 h 69"/>
                    <a:gd name="T96" fmla="*/ 70 w 75"/>
                    <a:gd name="T97" fmla="*/ 0 h 69"/>
                    <a:gd name="T98" fmla="*/ 70 w 75"/>
                    <a:gd name="T99" fmla="*/ 0 h 69"/>
                    <a:gd name="T100" fmla="*/ 75 w 75"/>
                    <a:gd name="T101" fmla="*/ 0 h 69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75" h="69">
                      <a:moveTo>
                        <a:pt x="0" y="69"/>
                      </a:moveTo>
                      <a:lnTo>
                        <a:pt x="0" y="65"/>
                      </a:lnTo>
                      <a:lnTo>
                        <a:pt x="6" y="65"/>
                      </a:lnTo>
                      <a:lnTo>
                        <a:pt x="6" y="60"/>
                      </a:lnTo>
                      <a:lnTo>
                        <a:pt x="11" y="60"/>
                      </a:lnTo>
                      <a:lnTo>
                        <a:pt x="16" y="56"/>
                      </a:lnTo>
                      <a:lnTo>
                        <a:pt x="16" y="51"/>
                      </a:lnTo>
                      <a:lnTo>
                        <a:pt x="22" y="51"/>
                      </a:lnTo>
                      <a:lnTo>
                        <a:pt x="22" y="46"/>
                      </a:lnTo>
                      <a:lnTo>
                        <a:pt x="27" y="46"/>
                      </a:lnTo>
                      <a:lnTo>
                        <a:pt x="27" y="42"/>
                      </a:lnTo>
                      <a:lnTo>
                        <a:pt x="32" y="42"/>
                      </a:lnTo>
                      <a:lnTo>
                        <a:pt x="32" y="37"/>
                      </a:lnTo>
                      <a:lnTo>
                        <a:pt x="38" y="32"/>
                      </a:lnTo>
                      <a:lnTo>
                        <a:pt x="38" y="28"/>
                      </a:lnTo>
                      <a:lnTo>
                        <a:pt x="43" y="28"/>
                      </a:lnTo>
                      <a:lnTo>
                        <a:pt x="43" y="23"/>
                      </a:lnTo>
                      <a:lnTo>
                        <a:pt x="48" y="23"/>
                      </a:lnTo>
                      <a:lnTo>
                        <a:pt x="48" y="19"/>
                      </a:lnTo>
                      <a:lnTo>
                        <a:pt x="54" y="14"/>
                      </a:lnTo>
                      <a:lnTo>
                        <a:pt x="54" y="9"/>
                      </a:lnTo>
                      <a:lnTo>
                        <a:pt x="59" y="9"/>
                      </a:lnTo>
                      <a:lnTo>
                        <a:pt x="64" y="5"/>
                      </a:lnTo>
                      <a:lnTo>
                        <a:pt x="70" y="5"/>
                      </a:lnTo>
                      <a:lnTo>
                        <a:pt x="70" y="0"/>
                      </a:lnTo>
                      <a:lnTo>
                        <a:pt x="75" y="0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5" name="Freeform 60"/>
                <p:cNvSpPr>
                  <a:spLocks/>
                </p:cNvSpPr>
                <p:nvPr/>
              </p:nvSpPr>
              <p:spPr bwMode="auto">
                <a:xfrm>
                  <a:off x="5099" y="973"/>
                  <a:ext cx="27" cy="5"/>
                </a:xfrm>
                <a:custGeom>
                  <a:avLst/>
                  <a:gdLst>
                    <a:gd name="T0" fmla="*/ 0 w 27"/>
                    <a:gd name="T1" fmla="*/ 0 h 5"/>
                    <a:gd name="T2" fmla="*/ 0 w 27"/>
                    <a:gd name="T3" fmla="*/ 0 h 5"/>
                    <a:gd name="T4" fmla="*/ 0 w 27"/>
                    <a:gd name="T5" fmla="*/ 0 h 5"/>
                    <a:gd name="T6" fmla="*/ 5 w 27"/>
                    <a:gd name="T7" fmla="*/ 0 h 5"/>
                    <a:gd name="T8" fmla="*/ 5 w 27"/>
                    <a:gd name="T9" fmla="*/ 0 h 5"/>
                    <a:gd name="T10" fmla="*/ 5 w 27"/>
                    <a:gd name="T11" fmla="*/ 0 h 5"/>
                    <a:gd name="T12" fmla="*/ 5 w 27"/>
                    <a:gd name="T13" fmla="*/ 0 h 5"/>
                    <a:gd name="T14" fmla="*/ 5 w 27"/>
                    <a:gd name="T15" fmla="*/ 0 h 5"/>
                    <a:gd name="T16" fmla="*/ 11 w 27"/>
                    <a:gd name="T17" fmla="*/ 0 h 5"/>
                    <a:gd name="T18" fmla="*/ 11 w 27"/>
                    <a:gd name="T19" fmla="*/ 0 h 5"/>
                    <a:gd name="T20" fmla="*/ 11 w 27"/>
                    <a:gd name="T21" fmla="*/ 0 h 5"/>
                    <a:gd name="T22" fmla="*/ 11 w 27"/>
                    <a:gd name="T23" fmla="*/ 0 h 5"/>
                    <a:gd name="T24" fmla="*/ 11 w 27"/>
                    <a:gd name="T25" fmla="*/ 0 h 5"/>
                    <a:gd name="T26" fmla="*/ 11 w 27"/>
                    <a:gd name="T27" fmla="*/ 0 h 5"/>
                    <a:gd name="T28" fmla="*/ 11 w 27"/>
                    <a:gd name="T29" fmla="*/ 0 h 5"/>
                    <a:gd name="T30" fmla="*/ 11 w 27"/>
                    <a:gd name="T31" fmla="*/ 0 h 5"/>
                    <a:gd name="T32" fmla="*/ 11 w 27"/>
                    <a:gd name="T33" fmla="*/ 0 h 5"/>
                    <a:gd name="T34" fmla="*/ 11 w 27"/>
                    <a:gd name="T35" fmla="*/ 0 h 5"/>
                    <a:gd name="T36" fmla="*/ 11 w 27"/>
                    <a:gd name="T37" fmla="*/ 0 h 5"/>
                    <a:gd name="T38" fmla="*/ 11 w 27"/>
                    <a:gd name="T39" fmla="*/ 0 h 5"/>
                    <a:gd name="T40" fmla="*/ 11 w 27"/>
                    <a:gd name="T41" fmla="*/ 0 h 5"/>
                    <a:gd name="T42" fmla="*/ 11 w 27"/>
                    <a:gd name="T43" fmla="*/ 0 h 5"/>
                    <a:gd name="T44" fmla="*/ 11 w 27"/>
                    <a:gd name="T45" fmla="*/ 0 h 5"/>
                    <a:gd name="T46" fmla="*/ 11 w 27"/>
                    <a:gd name="T47" fmla="*/ 0 h 5"/>
                    <a:gd name="T48" fmla="*/ 11 w 27"/>
                    <a:gd name="T49" fmla="*/ 0 h 5"/>
                    <a:gd name="T50" fmla="*/ 11 w 27"/>
                    <a:gd name="T51" fmla="*/ 0 h 5"/>
                    <a:gd name="T52" fmla="*/ 11 w 27"/>
                    <a:gd name="T53" fmla="*/ 0 h 5"/>
                    <a:gd name="T54" fmla="*/ 11 w 27"/>
                    <a:gd name="T55" fmla="*/ 0 h 5"/>
                    <a:gd name="T56" fmla="*/ 11 w 27"/>
                    <a:gd name="T57" fmla="*/ 0 h 5"/>
                    <a:gd name="T58" fmla="*/ 11 w 27"/>
                    <a:gd name="T59" fmla="*/ 0 h 5"/>
                    <a:gd name="T60" fmla="*/ 11 w 27"/>
                    <a:gd name="T61" fmla="*/ 0 h 5"/>
                    <a:gd name="T62" fmla="*/ 11 w 27"/>
                    <a:gd name="T63" fmla="*/ 0 h 5"/>
                    <a:gd name="T64" fmla="*/ 11 w 27"/>
                    <a:gd name="T65" fmla="*/ 0 h 5"/>
                    <a:gd name="T66" fmla="*/ 11 w 27"/>
                    <a:gd name="T67" fmla="*/ 0 h 5"/>
                    <a:gd name="T68" fmla="*/ 11 w 27"/>
                    <a:gd name="T69" fmla="*/ 0 h 5"/>
                    <a:gd name="T70" fmla="*/ 11 w 27"/>
                    <a:gd name="T71" fmla="*/ 0 h 5"/>
                    <a:gd name="T72" fmla="*/ 11 w 27"/>
                    <a:gd name="T73" fmla="*/ 0 h 5"/>
                    <a:gd name="T74" fmla="*/ 11 w 27"/>
                    <a:gd name="T75" fmla="*/ 0 h 5"/>
                    <a:gd name="T76" fmla="*/ 11 w 27"/>
                    <a:gd name="T77" fmla="*/ 0 h 5"/>
                    <a:gd name="T78" fmla="*/ 16 w 27"/>
                    <a:gd name="T79" fmla="*/ 0 h 5"/>
                    <a:gd name="T80" fmla="*/ 16 w 27"/>
                    <a:gd name="T81" fmla="*/ 0 h 5"/>
                    <a:gd name="T82" fmla="*/ 16 w 27"/>
                    <a:gd name="T83" fmla="*/ 0 h 5"/>
                    <a:gd name="T84" fmla="*/ 16 w 27"/>
                    <a:gd name="T85" fmla="*/ 0 h 5"/>
                    <a:gd name="T86" fmla="*/ 21 w 27"/>
                    <a:gd name="T87" fmla="*/ 0 h 5"/>
                    <a:gd name="T88" fmla="*/ 21 w 27"/>
                    <a:gd name="T89" fmla="*/ 0 h 5"/>
                    <a:gd name="T90" fmla="*/ 21 w 27"/>
                    <a:gd name="T91" fmla="*/ 0 h 5"/>
                    <a:gd name="T92" fmla="*/ 21 w 27"/>
                    <a:gd name="T93" fmla="*/ 0 h 5"/>
                    <a:gd name="T94" fmla="*/ 27 w 27"/>
                    <a:gd name="T95" fmla="*/ 0 h 5"/>
                    <a:gd name="T96" fmla="*/ 27 w 27"/>
                    <a:gd name="T97" fmla="*/ 0 h 5"/>
                    <a:gd name="T98" fmla="*/ 27 w 27"/>
                    <a:gd name="T99" fmla="*/ 5 h 5"/>
                    <a:gd name="T100" fmla="*/ 27 w 27"/>
                    <a:gd name="T101" fmla="*/ 5 h 5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27" h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1" y="0"/>
                      </a:lnTo>
                      <a:lnTo>
                        <a:pt x="16" y="0"/>
                      </a:lnTo>
                      <a:lnTo>
                        <a:pt x="21" y="0"/>
                      </a:lnTo>
                      <a:lnTo>
                        <a:pt x="27" y="0"/>
                      </a:lnTo>
                      <a:lnTo>
                        <a:pt x="27" y="5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6" name="Freeform 61"/>
                <p:cNvSpPr>
                  <a:spLocks/>
                </p:cNvSpPr>
                <p:nvPr/>
              </p:nvSpPr>
              <p:spPr bwMode="auto">
                <a:xfrm>
                  <a:off x="5126" y="978"/>
                  <a:ext cx="74" cy="64"/>
                </a:xfrm>
                <a:custGeom>
                  <a:avLst/>
                  <a:gdLst>
                    <a:gd name="T0" fmla="*/ 0 w 74"/>
                    <a:gd name="T1" fmla="*/ 0 h 64"/>
                    <a:gd name="T2" fmla="*/ 5 w 74"/>
                    <a:gd name="T3" fmla="*/ 0 h 64"/>
                    <a:gd name="T4" fmla="*/ 5 w 74"/>
                    <a:gd name="T5" fmla="*/ 0 h 64"/>
                    <a:gd name="T6" fmla="*/ 5 w 74"/>
                    <a:gd name="T7" fmla="*/ 0 h 64"/>
                    <a:gd name="T8" fmla="*/ 10 w 74"/>
                    <a:gd name="T9" fmla="*/ 4 h 64"/>
                    <a:gd name="T10" fmla="*/ 10 w 74"/>
                    <a:gd name="T11" fmla="*/ 4 h 64"/>
                    <a:gd name="T12" fmla="*/ 10 w 74"/>
                    <a:gd name="T13" fmla="*/ 4 h 64"/>
                    <a:gd name="T14" fmla="*/ 10 w 74"/>
                    <a:gd name="T15" fmla="*/ 4 h 64"/>
                    <a:gd name="T16" fmla="*/ 16 w 74"/>
                    <a:gd name="T17" fmla="*/ 9 h 64"/>
                    <a:gd name="T18" fmla="*/ 16 w 74"/>
                    <a:gd name="T19" fmla="*/ 9 h 64"/>
                    <a:gd name="T20" fmla="*/ 16 w 74"/>
                    <a:gd name="T21" fmla="*/ 9 h 64"/>
                    <a:gd name="T22" fmla="*/ 16 w 74"/>
                    <a:gd name="T23" fmla="*/ 9 h 64"/>
                    <a:gd name="T24" fmla="*/ 21 w 74"/>
                    <a:gd name="T25" fmla="*/ 14 h 64"/>
                    <a:gd name="T26" fmla="*/ 21 w 74"/>
                    <a:gd name="T27" fmla="*/ 14 h 64"/>
                    <a:gd name="T28" fmla="*/ 21 w 74"/>
                    <a:gd name="T29" fmla="*/ 14 h 64"/>
                    <a:gd name="T30" fmla="*/ 26 w 74"/>
                    <a:gd name="T31" fmla="*/ 18 h 64"/>
                    <a:gd name="T32" fmla="*/ 26 w 74"/>
                    <a:gd name="T33" fmla="*/ 18 h 64"/>
                    <a:gd name="T34" fmla="*/ 26 w 74"/>
                    <a:gd name="T35" fmla="*/ 18 h 64"/>
                    <a:gd name="T36" fmla="*/ 26 w 74"/>
                    <a:gd name="T37" fmla="*/ 23 h 64"/>
                    <a:gd name="T38" fmla="*/ 32 w 74"/>
                    <a:gd name="T39" fmla="*/ 23 h 64"/>
                    <a:gd name="T40" fmla="*/ 32 w 74"/>
                    <a:gd name="T41" fmla="*/ 23 h 64"/>
                    <a:gd name="T42" fmla="*/ 32 w 74"/>
                    <a:gd name="T43" fmla="*/ 27 h 64"/>
                    <a:gd name="T44" fmla="*/ 32 w 74"/>
                    <a:gd name="T45" fmla="*/ 27 h 64"/>
                    <a:gd name="T46" fmla="*/ 37 w 74"/>
                    <a:gd name="T47" fmla="*/ 27 h 64"/>
                    <a:gd name="T48" fmla="*/ 37 w 74"/>
                    <a:gd name="T49" fmla="*/ 32 h 64"/>
                    <a:gd name="T50" fmla="*/ 37 w 74"/>
                    <a:gd name="T51" fmla="*/ 32 h 64"/>
                    <a:gd name="T52" fmla="*/ 42 w 74"/>
                    <a:gd name="T53" fmla="*/ 32 h 64"/>
                    <a:gd name="T54" fmla="*/ 42 w 74"/>
                    <a:gd name="T55" fmla="*/ 37 h 64"/>
                    <a:gd name="T56" fmla="*/ 42 w 74"/>
                    <a:gd name="T57" fmla="*/ 37 h 64"/>
                    <a:gd name="T58" fmla="*/ 42 w 74"/>
                    <a:gd name="T59" fmla="*/ 37 h 64"/>
                    <a:gd name="T60" fmla="*/ 48 w 74"/>
                    <a:gd name="T61" fmla="*/ 41 h 64"/>
                    <a:gd name="T62" fmla="*/ 48 w 74"/>
                    <a:gd name="T63" fmla="*/ 41 h 64"/>
                    <a:gd name="T64" fmla="*/ 48 w 74"/>
                    <a:gd name="T65" fmla="*/ 41 h 64"/>
                    <a:gd name="T66" fmla="*/ 48 w 74"/>
                    <a:gd name="T67" fmla="*/ 46 h 64"/>
                    <a:gd name="T68" fmla="*/ 53 w 74"/>
                    <a:gd name="T69" fmla="*/ 46 h 64"/>
                    <a:gd name="T70" fmla="*/ 53 w 74"/>
                    <a:gd name="T71" fmla="*/ 46 h 64"/>
                    <a:gd name="T72" fmla="*/ 53 w 74"/>
                    <a:gd name="T73" fmla="*/ 46 h 64"/>
                    <a:gd name="T74" fmla="*/ 58 w 74"/>
                    <a:gd name="T75" fmla="*/ 51 h 64"/>
                    <a:gd name="T76" fmla="*/ 58 w 74"/>
                    <a:gd name="T77" fmla="*/ 51 h 64"/>
                    <a:gd name="T78" fmla="*/ 58 w 74"/>
                    <a:gd name="T79" fmla="*/ 51 h 64"/>
                    <a:gd name="T80" fmla="*/ 58 w 74"/>
                    <a:gd name="T81" fmla="*/ 55 h 64"/>
                    <a:gd name="T82" fmla="*/ 64 w 74"/>
                    <a:gd name="T83" fmla="*/ 55 h 64"/>
                    <a:gd name="T84" fmla="*/ 64 w 74"/>
                    <a:gd name="T85" fmla="*/ 55 h 64"/>
                    <a:gd name="T86" fmla="*/ 64 w 74"/>
                    <a:gd name="T87" fmla="*/ 55 h 64"/>
                    <a:gd name="T88" fmla="*/ 64 w 74"/>
                    <a:gd name="T89" fmla="*/ 60 h 64"/>
                    <a:gd name="T90" fmla="*/ 69 w 74"/>
                    <a:gd name="T91" fmla="*/ 60 h 64"/>
                    <a:gd name="T92" fmla="*/ 69 w 74"/>
                    <a:gd name="T93" fmla="*/ 60 h 64"/>
                    <a:gd name="T94" fmla="*/ 69 w 74"/>
                    <a:gd name="T95" fmla="*/ 60 h 64"/>
                    <a:gd name="T96" fmla="*/ 74 w 74"/>
                    <a:gd name="T97" fmla="*/ 60 h 64"/>
                    <a:gd name="T98" fmla="*/ 74 w 74"/>
                    <a:gd name="T99" fmla="*/ 60 h 64"/>
                    <a:gd name="T100" fmla="*/ 74 w 74"/>
                    <a:gd name="T101" fmla="*/ 64 h 64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74" h="64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0" y="4"/>
                      </a:lnTo>
                      <a:lnTo>
                        <a:pt x="16" y="9"/>
                      </a:lnTo>
                      <a:lnTo>
                        <a:pt x="21" y="14"/>
                      </a:lnTo>
                      <a:lnTo>
                        <a:pt x="26" y="18"/>
                      </a:lnTo>
                      <a:lnTo>
                        <a:pt x="26" y="23"/>
                      </a:lnTo>
                      <a:lnTo>
                        <a:pt x="32" y="23"/>
                      </a:lnTo>
                      <a:lnTo>
                        <a:pt x="32" y="27"/>
                      </a:lnTo>
                      <a:lnTo>
                        <a:pt x="37" y="27"/>
                      </a:lnTo>
                      <a:lnTo>
                        <a:pt x="37" y="32"/>
                      </a:lnTo>
                      <a:lnTo>
                        <a:pt x="42" y="32"/>
                      </a:lnTo>
                      <a:lnTo>
                        <a:pt x="42" y="37"/>
                      </a:lnTo>
                      <a:lnTo>
                        <a:pt x="48" y="41"/>
                      </a:lnTo>
                      <a:lnTo>
                        <a:pt x="48" y="46"/>
                      </a:lnTo>
                      <a:lnTo>
                        <a:pt x="53" y="46"/>
                      </a:lnTo>
                      <a:lnTo>
                        <a:pt x="58" y="51"/>
                      </a:lnTo>
                      <a:lnTo>
                        <a:pt x="58" y="55"/>
                      </a:lnTo>
                      <a:lnTo>
                        <a:pt x="64" y="55"/>
                      </a:lnTo>
                      <a:lnTo>
                        <a:pt x="64" y="60"/>
                      </a:lnTo>
                      <a:lnTo>
                        <a:pt x="69" y="60"/>
                      </a:lnTo>
                      <a:lnTo>
                        <a:pt x="74" y="60"/>
                      </a:lnTo>
                      <a:lnTo>
                        <a:pt x="74" y="64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7" name="Freeform 62"/>
                <p:cNvSpPr>
                  <a:spLocks/>
                </p:cNvSpPr>
                <p:nvPr/>
              </p:nvSpPr>
              <p:spPr bwMode="auto">
                <a:xfrm>
                  <a:off x="5200" y="1042"/>
                  <a:ext cx="32" cy="1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0 h 1"/>
                    <a:gd name="T4" fmla="*/ 6 w 32"/>
                    <a:gd name="T5" fmla="*/ 0 h 1"/>
                    <a:gd name="T6" fmla="*/ 6 w 32"/>
                    <a:gd name="T7" fmla="*/ 0 h 1"/>
                    <a:gd name="T8" fmla="*/ 6 w 32"/>
                    <a:gd name="T9" fmla="*/ 0 h 1"/>
                    <a:gd name="T10" fmla="*/ 6 w 32"/>
                    <a:gd name="T11" fmla="*/ 0 h 1"/>
                    <a:gd name="T12" fmla="*/ 11 w 32"/>
                    <a:gd name="T13" fmla="*/ 0 h 1"/>
                    <a:gd name="T14" fmla="*/ 11 w 32"/>
                    <a:gd name="T15" fmla="*/ 0 h 1"/>
                    <a:gd name="T16" fmla="*/ 11 w 32"/>
                    <a:gd name="T17" fmla="*/ 0 h 1"/>
                    <a:gd name="T18" fmla="*/ 16 w 32"/>
                    <a:gd name="T19" fmla="*/ 0 h 1"/>
                    <a:gd name="T20" fmla="*/ 16 w 32"/>
                    <a:gd name="T21" fmla="*/ 0 h 1"/>
                    <a:gd name="T22" fmla="*/ 16 w 32"/>
                    <a:gd name="T23" fmla="*/ 0 h 1"/>
                    <a:gd name="T24" fmla="*/ 16 w 32"/>
                    <a:gd name="T25" fmla="*/ 0 h 1"/>
                    <a:gd name="T26" fmla="*/ 16 w 32"/>
                    <a:gd name="T27" fmla="*/ 0 h 1"/>
                    <a:gd name="T28" fmla="*/ 16 w 32"/>
                    <a:gd name="T29" fmla="*/ 0 h 1"/>
                    <a:gd name="T30" fmla="*/ 16 w 32"/>
                    <a:gd name="T31" fmla="*/ 0 h 1"/>
                    <a:gd name="T32" fmla="*/ 16 w 32"/>
                    <a:gd name="T33" fmla="*/ 0 h 1"/>
                    <a:gd name="T34" fmla="*/ 16 w 32"/>
                    <a:gd name="T35" fmla="*/ 0 h 1"/>
                    <a:gd name="T36" fmla="*/ 16 w 32"/>
                    <a:gd name="T37" fmla="*/ 0 h 1"/>
                    <a:gd name="T38" fmla="*/ 16 w 32"/>
                    <a:gd name="T39" fmla="*/ 0 h 1"/>
                    <a:gd name="T40" fmla="*/ 16 w 32"/>
                    <a:gd name="T41" fmla="*/ 0 h 1"/>
                    <a:gd name="T42" fmla="*/ 16 w 32"/>
                    <a:gd name="T43" fmla="*/ 0 h 1"/>
                    <a:gd name="T44" fmla="*/ 16 w 32"/>
                    <a:gd name="T45" fmla="*/ 0 h 1"/>
                    <a:gd name="T46" fmla="*/ 16 w 32"/>
                    <a:gd name="T47" fmla="*/ 0 h 1"/>
                    <a:gd name="T48" fmla="*/ 16 w 32"/>
                    <a:gd name="T49" fmla="*/ 0 h 1"/>
                    <a:gd name="T50" fmla="*/ 16 w 32"/>
                    <a:gd name="T51" fmla="*/ 0 h 1"/>
                    <a:gd name="T52" fmla="*/ 16 w 32"/>
                    <a:gd name="T53" fmla="*/ 0 h 1"/>
                    <a:gd name="T54" fmla="*/ 16 w 32"/>
                    <a:gd name="T55" fmla="*/ 0 h 1"/>
                    <a:gd name="T56" fmla="*/ 16 w 32"/>
                    <a:gd name="T57" fmla="*/ 0 h 1"/>
                    <a:gd name="T58" fmla="*/ 16 w 32"/>
                    <a:gd name="T59" fmla="*/ 0 h 1"/>
                    <a:gd name="T60" fmla="*/ 16 w 32"/>
                    <a:gd name="T61" fmla="*/ 0 h 1"/>
                    <a:gd name="T62" fmla="*/ 16 w 32"/>
                    <a:gd name="T63" fmla="*/ 0 h 1"/>
                    <a:gd name="T64" fmla="*/ 16 w 32"/>
                    <a:gd name="T65" fmla="*/ 0 h 1"/>
                    <a:gd name="T66" fmla="*/ 16 w 32"/>
                    <a:gd name="T67" fmla="*/ 0 h 1"/>
                    <a:gd name="T68" fmla="*/ 16 w 32"/>
                    <a:gd name="T69" fmla="*/ 0 h 1"/>
                    <a:gd name="T70" fmla="*/ 16 w 32"/>
                    <a:gd name="T71" fmla="*/ 0 h 1"/>
                    <a:gd name="T72" fmla="*/ 16 w 32"/>
                    <a:gd name="T73" fmla="*/ 0 h 1"/>
                    <a:gd name="T74" fmla="*/ 16 w 32"/>
                    <a:gd name="T75" fmla="*/ 0 h 1"/>
                    <a:gd name="T76" fmla="*/ 22 w 32"/>
                    <a:gd name="T77" fmla="*/ 0 h 1"/>
                    <a:gd name="T78" fmla="*/ 22 w 32"/>
                    <a:gd name="T79" fmla="*/ 0 h 1"/>
                    <a:gd name="T80" fmla="*/ 22 w 32"/>
                    <a:gd name="T81" fmla="*/ 0 h 1"/>
                    <a:gd name="T82" fmla="*/ 22 w 32"/>
                    <a:gd name="T83" fmla="*/ 0 h 1"/>
                    <a:gd name="T84" fmla="*/ 22 w 32"/>
                    <a:gd name="T85" fmla="*/ 0 h 1"/>
                    <a:gd name="T86" fmla="*/ 22 w 32"/>
                    <a:gd name="T87" fmla="*/ 0 h 1"/>
                    <a:gd name="T88" fmla="*/ 22 w 32"/>
                    <a:gd name="T89" fmla="*/ 0 h 1"/>
                    <a:gd name="T90" fmla="*/ 27 w 32"/>
                    <a:gd name="T91" fmla="*/ 0 h 1"/>
                    <a:gd name="T92" fmla="*/ 27 w 32"/>
                    <a:gd name="T93" fmla="*/ 0 h 1"/>
                    <a:gd name="T94" fmla="*/ 27 w 32"/>
                    <a:gd name="T95" fmla="*/ 0 h 1"/>
                    <a:gd name="T96" fmla="*/ 32 w 32"/>
                    <a:gd name="T97" fmla="*/ 0 h 1"/>
                    <a:gd name="T98" fmla="*/ 32 w 32"/>
                    <a:gd name="T99" fmla="*/ 0 h 1"/>
                    <a:gd name="T100" fmla="*/ 32 w 32"/>
                    <a:gd name="T101" fmla="*/ 0 h 1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1" y="0"/>
                      </a:lnTo>
                      <a:lnTo>
                        <a:pt x="16" y="0"/>
                      </a:lnTo>
                      <a:lnTo>
                        <a:pt x="22" y="0"/>
                      </a:lnTo>
                      <a:lnTo>
                        <a:pt x="27" y="0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" name="Freeform 63"/>
                <p:cNvSpPr>
                  <a:spLocks/>
                </p:cNvSpPr>
                <p:nvPr/>
              </p:nvSpPr>
              <p:spPr bwMode="auto">
                <a:xfrm>
                  <a:off x="5232" y="996"/>
                  <a:ext cx="75" cy="46"/>
                </a:xfrm>
                <a:custGeom>
                  <a:avLst/>
                  <a:gdLst>
                    <a:gd name="T0" fmla="*/ 0 w 75"/>
                    <a:gd name="T1" fmla="*/ 46 h 46"/>
                    <a:gd name="T2" fmla="*/ 0 w 75"/>
                    <a:gd name="T3" fmla="*/ 46 h 46"/>
                    <a:gd name="T4" fmla="*/ 6 w 75"/>
                    <a:gd name="T5" fmla="*/ 46 h 46"/>
                    <a:gd name="T6" fmla="*/ 6 w 75"/>
                    <a:gd name="T7" fmla="*/ 42 h 46"/>
                    <a:gd name="T8" fmla="*/ 6 w 75"/>
                    <a:gd name="T9" fmla="*/ 42 h 46"/>
                    <a:gd name="T10" fmla="*/ 6 w 75"/>
                    <a:gd name="T11" fmla="*/ 42 h 46"/>
                    <a:gd name="T12" fmla="*/ 11 w 75"/>
                    <a:gd name="T13" fmla="*/ 42 h 46"/>
                    <a:gd name="T14" fmla="*/ 11 w 75"/>
                    <a:gd name="T15" fmla="*/ 42 h 46"/>
                    <a:gd name="T16" fmla="*/ 11 w 75"/>
                    <a:gd name="T17" fmla="*/ 37 h 46"/>
                    <a:gd name="T18" fmla="*/ 16 w 75"/>
                    <a:gd name="T19" fmla="*/ 37 h 46"/>
                    <a:gd name="T20" fmla="*/ 16 w 75"/>
                    <a:gd name="T21" fmla="*/ 37 h 46"/>
                    <a:gd name="T22" fmla="*/ 16 w 75"/>
                    <a:gd name="T23" fmla="*/ 37 h 46"/>
                    <a:gd name="T24" fmla="*/ 16 w 75"/>
                    <a:gd name="T25" fmla="*/ 37 h 46"/>
                    <a:gd name="T26" fmla="*/ 22 w 75"/>
                    <a:gd name="T27" fmla="*/ 33 h 46"/>
                    <a:gd name="T28" fmla="*/ 22 w 75"/>
                    <a:gd name="T29" fmla="*/ 33 h 46"/>
                    <a:gd name="T30" fmla="*/ 22 w 75"/>
                    <a:gd name="T31" fmla="*/ 33 h 46"/>
                    <a:gd name="T32" fmla="*/ 22 w 75"/>
                    <a:gd name="T33" fmla="*/ 33 h 46"/>
                    <a:gd name="T34" fmla="*/ 27 w 75"/>
                    <a:gd name="T35" fmla="*/ 33 h 46"/>
                    <a:gd name="T36" fmla="*/ 27 w 75"/>
                    <a:gd name="T37" fmla="*/ 28 h 46"/>
                    <a:gd name="T38" fmla="*/ 27 w 75"/>
                    <a:gd name="T39" fmla="*/ 28 h 46"/>
                    <a:gd name="T40" fmla="*/ 32 w 75"/>
                    <a:gd name="T41" fmla="*/ 28 h 46"/>
                    <a:gd name="T42" fmla="*/ 32 w 75"/>
                    <a:gd name="T43" fmla="*/ 28 h 46"/>
                    <a:gd name="T44" fmla="*/ 32 w 75"/>
                    <a:gd name="T45" fmla="*/ 23 h 46"/>
                    <a:gd name="T46" fmla="*/ 32 w 75"/>
                    <a:gd name="T47" fmla="*/ 23 h 46"/>
                    <a:gd name="T48" fmla="*/ 38 w 75"/>
                    <a:gd name="T49" fmla="*/ 23 h 46"/>
                    <a:gd name="T50" fmla="*/ 38 w 75"/>
                    <a:gd name="T51" fmla="*/ 23 h 46"/>
                    <a:gd name="T52" fmla="*/ 38 w 75"/>
                    <a:gd name="T53" fmla="*/ 19 h 46"/>
                    <a:gd name="T54" fmla="*/ 38 w 75"/>
                    <a:gd name="T55" fmla="*/ 19 h 46"/>
                    <a:gd name="T56" fmla="*/ 43 w 75"/>
                    <a:gd name="T57" fmla="*/ 19 h 46"/>
                    <a:gd name="T58" fmla="*/ 43 w 75"/>
                    <a:gd name="T59" fmla="*/ 19 h 46"/>
                    <a:gd name="T60" fmla="*/ 43 w 75"/>
                    <a:gd name="T61" fmla="*/ 14 h 46"/>
                    <a:gd name="T62" fmla="*/ 48 w 75"/>
                    <a:gd name="T63" fmla="*/ 14 h 46"/>
                    <a:gd name="T64" fmla="*/ 48 w 75"/>
                    <a:gd name="T65" fmla="*/ 14 h 46"/>
                    <a:gd name="T66" fmla="*/ 48 w 75"/>
                    <a:gd name="T67" fmla="*/ 14 h 46"/>
                    <a:gd name="T68" fmla="*/ 48 w 75"/>
                    <a:gd name="T69" fmla="*/ 9 h 46"/>
                    <a:gd name="T70" fmla="*/ 54 w 75"/>
                    <a:gd name="T71" fmla="*/ 9 h 46"/>
                    <a:gd name="T72" fmla="*/ 54 w 75"/>
                    <a:gd name="T73" fmla="*/ 9 h 46"/>
                    <a:gd name="T74" fmla="*/ 54 w 75"/>
                    <a:gd name="T75" fmla="*/ 9 h 46"/>
                    <a:gd name="T76" fmla="*/ 54 w 75"/>
                    <a:gd name="T77" fmla="*/ 9 h 46"/>
                    <a:gd name="T78" fmla="*/ 59 w 75"/>
                    <a:gd name="T79" fmla="*/ 5 h 46"/>
                    <a:gd name="T80" fmla="*/ 59 w 75"/>
                    <a:gd name="T81" fmla="*/ 5 h 46"/>
                    <a:gd name="T82" fmla="*/ 59 w 75"/>
                    <a:gd name="T83" fmla="*/ 5 h 46"/>
                    <a:gd name="T84" fmla="*/ 64 w 75"/>
                    <a:gd name="T85" fmla="*/ 5 h 46"/>
                    <a:gd name="T86" fmla="*/ 64 w 75"/>
                    <a:gd name="T87" fmla="*/ 5 h 46"/>
                    <a:gd name="T88" fmla="*/ 64 w 75"/>
                    <a:gd name="T89" fmla="*/ 5 h 46"/>
                    <a:gd name="T90" fmla="*/ 64 w 75"/>
                    <a:gd name="T91" fmla="*/ 0 h 46"/>
                    <a:gd name="T92" fmla="*/ 70 w 75"/>
                    <a:gd name="T93" fmla="*/ 0 h 46"/>
                    <a:gd name="T94" fmla="*/ 70 w 75"/>
                    <a:gd name="T95" fmla="*/ 0 h 46"/>
                    <a:gd name="T96" fmla="*/ 70 w 75"/>
                    <a:gd name="T97" fmla="*/ 0 h 46"/>
                    <a:gd name="T98" fmla="*/ 75 w 75"/>
                    <a:gd name="T99" fmla="*/ 0 h 46"/>
                    <a:gd name="T100" fmla="*/ 75 w 75"/>
                    <a:gd name="T101" fmla="*/ 0 h 4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75" h="46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6" y="46"/>
                      </a:lnTo>
                      <a:lnTo>
                        <a:pt x="6" y="42"/>
                      </a:lnTo>
                      <a:lnTo>
                        <a:pt x="11" y="42"/>
                      </a:lnTo>
                      <a:lnTo>
                        <a:pt x="11" y="37"/>
                      </a:lnTo>
                      <a:lnTo>
                        <a:pt x="16" y="37"/>
                      </a:lnTo>
                      <a:lnTo>
                        <a:pt x="22" y="33"/>
                      </a:lnTo>
                      <a:lnTo>
                        <a:pt x="27" y="33"/>
                      </a:lnTo>
                      <a:lnTo>
                        <a:pt x="27" y="28"/>
                      </a:lnTo>
                      <a:lnTo>
                        <a:pt x="32" y="28"/>
                      </a:lnTo>
                      <a:lnTo>
                        <a:pt x="32" y="23"/>
                      </a:lnTo>
                      <a:lnTo>
                        <a:pt x="38" y="23"/>
                      </a:lnTo>
                      <a:lnTo>
                        <a:pt x="38" y="19"/>
                      </a:lnTo>
                      <a:lnTo>
                        <a:pt x="43" y="19"/>
                      </a:lnTo>
                      <a:lnTo>
                        <a:pt x="43" y="14"/>
                      </a:lnTo>
                      <a:lnTo>
                        <a:pt x="48" y="14"/>
                      </a:lnTo>
                      <a:lnTo>
                        <a:pt x="48" y="9"/>
                      </a:lnTo>
                      <a:lnTo>
                        <a:pt x="54" y="9"/>
                      </a:lnTo>
                      <a:lnTo>
                        <a:pt x="59" y="5"/>
                      </a:lnTo>
                      <a:lnTo>
                        <a:pt x="64" y="5"/>
                      </a:lnTo>
                      <a:lnTo>
                        <a:pt x="64" y="0"/>
                      </a:lnTo>
                      <a:lnTo>
                        <a:pt x="70" y="0"/>
                      </a:lnTo>
                      <a:lnTo>
                        <a:pt x="75" y="0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9" name="Freeform 64"/>
                <p:cNvSpPr>
                  <a:spLocks/>
                </p:cNvSpPr>
                <p:nvPr/>
              </p:nvSpPr>
              <p:spPr bwMode="auto">
                <a:xfrm>
                  <a:off x="5307" y="992"/>
                  <a:ext cx="27" cy="4"/>
                </a:xfrm>
                <a:custGeom>
                  <a:avLst/>
                  <a:gdLst>
                    <a:gd name="T0" fmla="*/ 0 w 27"/>
                    <a:gd name="T1" fmla="*/ 4 h 4"/>
                    <a:gd name="T2" fmla="*/ 0 w 27"/>
                    <a:gd name="T3" fmla="*/ 4 h 4"/>
                    <a:gd name="T4" fmla="*/ 0 w 27"/>
                    <a:gd name="T5" fmla="*/ 4 h 4"/>
                    <a:gd name="T6" fmla="*/ 5 w 27"/>
                    <a:gd name="T7" fmla="*/ 4 h 4"/>
                    <a:gd name="T8" fmla="*/ 5 w 27"/>
                    <a:gd name="T9" fmla="*/ 4 h 4"/>
                    <a:gd name="T10" fmla="*/ 5 w 27"/>
                    <a:gd name="T11" fmla="*/ 0 h 4"/>
                    <a:gd name="T12" fmla="*/ 5 w 27"/>
                    <a:gd name="T13" fmla="*/ 0 h 4"/>
                    <a:gd name="T14" fmla="*/ 11 w 27"/>
                    <a:gd name="T15" fmla="*/ 0 h 4"/>
                    <a:gd name="T16" fmla="*/ 11 w 27"/>
                    <a:gd name="T17" fmla="*/ 0 h 4"/>
                    <a:gd name="T18" fmla="*/ 11 w 27"/>
                    <a:gd name="T19" fmla="*/ 0 h 4"/>
                    <a:gd name="T20" fmla="*/ 11 w 27"/>
                    <a:gd name="T21" fmla="*/ 0 h 4"/>
                    <a:gd name="T22" fmla="*/ 11 w 27"/>
                    <a:gd name="T23" fmla="*/ 0 h 4"/>
                    <a:gd name="T24" fmla="*/ 11 w 27"/>
                    <a:gd name="T25" fmla="*/ 0 h 4"/>
                    <a:gd name="T26" fmla="*/ 11 w 27"/>
                    <a:gd name="T27" fmla="*/ 0 h 4"/>
                    <a:gd name="T28" fmla="*/ 11 w 27"/>
                    <a:gd name="T29" fmla="*/ 0 h 4"/>
                    <a:gd name="T30" fmla="*/ 11 w 27"/>
                    <a:gd name="T31" fmla="*/ 0 h 4"/>
                    <a:gd name="T32" fmla="*/ 11 w 27"/>
                    <a:gd name="T33" fmla="*/ 0 h 4"/>
                    <a:gd name="T34" fmla="*/ 11 w 27"/>
                    <a:gd name="T35" fmla="*/ 0 h 4"/>
                    <a:gd name="T36" fmla="*/ 11 w 27"/>
                    <a:gd name="T37" fmla="*/ 0 h 4"/>
                    <a:gd name="T38" fmla="*/ 11 w 27"/>
                    <a:gd name="T39" fmla="*/ 0 h 4"/>
                    <a:gd name="T40" fmla="*/ 11 w 27"/>
                    <a:gd name="T41" fmla="*/ 0 h 4"/>
                    <a:gd name="T42" fmla="*/ 11 w 27"/>
                    <a:gd name="T43" fmla="*/ 0 h 4"/>
                    <a:gd name="T44" fmla="*/ 11 w 27"/>
                    <a:gd name="T45" fmla="*/ 0 h 4"/>
                    <a:gd name="T46" fmla="*/ 11 w 27"/>
                    <a:gd name="T47" fmla="*/ 0 h 4"/>
                    <a:gd name="T48" fmla="*/ 11 w 27"/>
                    <a:gd name="T49" fmla="*/ 0 h 4"/>
                    <a:gd name="T50" fmla="*/ 11 w 27"/>
                    <a:gd name="T51" fmla="*/ 0 h 4"/>
                    <a:gd name="T52" fmla="*/ 11 w 27"/>
                    <a:gd name="T53" fmla="*/ 0 h 4"/>
                    <a:gd name="T54" fmla="*/ 11 w 27"/>
                    <a:gd name="T55" fmla="*/ 0 h 4"/>
                    <a:gd name="T56" fmla="*/ 11 w 27"/>
                    <a:gd name="T57" fmla="*/ 0 h 4"/>
                    <a:gd name="T58" fmla="*/ 11 w 27"/>
                    <a:gd name="T59" fmla="*/ 0 h 4"/>
                    <a:gd name="T60" fmla="*/ 11 w 27"/>
                    <a:gd name="T61" fmla="*/ 0 h 4"/>
                    <a:gd name="T62" fmla="*/ 11 w 27"/>
                    <a:gd name="T63" fmla="*/ 0 h 4"/>
                    <a:gd name="T64" fmla="*/ 11 w 27"/>
                    <a:gd name="T65" fmla="*/ 0 h 4"/>
                    <a:gd name="T66" fmla="*/ 11 w 27"/>
                    <a:gd name="T67" fmla="*/ 0 h 4"/>
                    <a:gd name="T68" fmla="*/ 11 w 27"/>
                    <a:gd name="T69" fmla="*/ 0 h 4"/>
                    <a:gd name="T70" fmla="*/ 11 w 27"/>
                    <a:gd name="T71" fmla="*/ 0 h 4"/>
                    <a:gd name="T72" fmla="*/ 11 w 27"/>
                    <a:gd name="T73" fmla="*/ 0 h 4"/>
                    <a:gd name="T74" fmla="*/ 11 w 27"/>
                    <a:gd name="T75" fmla="*/ 0 h 4"/>
                    <a:gd name="T76" fmla="*/ 11 w 27"/>
                    <a:gd name="T77" fmla="*/ 0 h 4"/>
                    <a:gd name="T78" fmla="*/ 11 w 27"/>
                    <a:gd name="T79" fmla="*/ 0 h 4"/>
                    <a:gd name="T80" fmla="*/ 16 w 27"/>
                    <a:gd name="T81" fmla="*/ 0 h 4"/>
                    <a:gd name="T82" fmla="*/ 16 w 27"/>
                    <a:gd name="T83" fmla="*/ 0 h 4"/>
                    <a:gd name="T84" fmla="*/ 16 w 27"/>
                    <a:gd name="T85" fmla="*/ 0 h 4"/>
                    <a:gd name="T86" fmla="*/ 16 w 27"/>
                    <a:gd name="T87" fmla="*/ 4 h 4"/>
                    <a:gd name="T88" fmla="*/ 21 w 27"/>
                    <a:gd name="T89" fmla="*/ 4 h 4"/>
                    <a:gd name="T90" fmla="*/ 21 w 27"/>
                    <a:gd name="T91" fmla="*/ 4 h 4"/>
                    <a:gd name="T92" fmla="*/ 21 w 27"/>
                    <a:gd name="T93" fmla="*/ 4 h 4"/>
                    <a:gd name="T94" fmla="*/ 21 w 27"/>
                    <a:gd name="T95" fmla="*/ 4 h 4"/>
                    <a:gd name="T96" fmla="*/ 27 w 27"/>
                    <a:gd name="T97" fmla="*/ 4 h 4"/>
                    <a:gd name="T98" fmla="*/ 27 w 27"/>
                    <a:gd name="T99" fmla="*/ 4 h 4"/>
                    <a:gd name="T100" fmla="*/ 27 w 27"/>
                    <a:gd name="T101" fmla="*/ 4 h 4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27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5" y="4"/>
                      </a:lnTo>
                      <a:lnTo>
                        <a:pt x="5" y="0"/>
                      </a:lnTo>
                      <a:lnTo>
                        <a:pt x="11" y="0"/>
                      </a:lnTo>
                      <a:lnTo>
                        <a:pt x="16" y="0"/>
                      </a:lnTo>
                      <a:lnTo>
                        <a:pt x="16" y="4"/>
                      </a:lnTo>
                      <a:lnTo>
                        <a:pt x="21" y="4"/>
                      </a:lnTo>
                      <a:lnTo>
                        <a:pt x="27" y="4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0" name="Freeform 65"/>
                <p:cNvSpPr>
                  <a:spLocks/>
                </p:cNvSpPr>
                <p:nvPr/>
              </p:nvSpPr>
              <p:spPr bwMode="auto">
                <a:xfrm>
                  <a:off x="5334" y="996"/>
                  <a:ext cx="37" cy="23"/>
                </a:xfrm>
                <a:custGeom>
                  <a:avLst/>
                  <a:gdLst>
                    <a:gd name="T0" fmla="*/ 0 w 37"/>
                    <a:gd name="T1" fmla="*/ 0 h 23"/>
                    <a:gd name="T2" fmla="*/ 0 w 37"/>
                    <a:gd name="T3" fmla="*/ 0 h 23"/>
                    <a:gd name="T4" fmla="*/ 5 w 37"/>
                    <a:gd name="T5" fmla="*/ 0 h 23"/>
                    <a:gd name="T6" fmla="*/ 5 w 37"/>
                    <a:gd name="T7" fmla="*/ 0 h 23"/>
                    <a:gd name="T8" fmla="*/ 5 w 37"/>
                    <a:gd name="T9" fmla="*/ 5 h 23"/>
                    <a:gd name="T10" fmla="*/ 10 w 37"/>
                    <a:gd name="T11" fmla="*/ 5 h 23"/>
                    <a:gd name="T12" fmla="*/ 10 w 37"/>
                    <a:gd name="T13" fmla="*/ 5 h 23"/>
                    <a:gd name="T14" fmla="*/ 10 w 37"/>
                    <a:gd name="T15" fmla="*/ 5 h 23"/>
                    <a:gd name="T16" fmla="*/ 10 w 37"/>
                    <a:gd name="T17" fmla="*/ 5 h 23"/>
                    <a:gd name="T18" fmla="*/ 16 w 37"/>
                    <a:gd name="T19" fmla="*/ 5 h 23"/>
                    <a:gd name="T20" fmla="*/ 16 w 37"/>
                    <a:gd name="T21" fmla="*/ 9 h 23"/>
                    <a:gd name="T22" fmla="*/ 16 w 37"/>
                    <a:gd name="T23" fmla="*/ 9 h 23"/>
                    <a:gd name="T24" fmla="*/ 16 w 37"/>
                    <a:gd name="T25" fmla="*/ 9 h 23"/>
                    <a:gd name="T26" fmla="*/ 21 w 37"/>
                    <a:gd name="T27" fmla="*/ 9 h 23"/>
                    <a:gd name="T28" fmla="*/ 21 w 37"/>
                    <a:gd name="T29" fmla="*/ 9 h 23"/>
                    <a:gd name="T30" fmla="*/ 21 w 37"/>
                    <a:gd name="T31" fmla="*/ 14 h 23"/>
                    <a:gd name="T32" fmla="*/ 26 w 37"/>
                    <a:gd name="T33" fmla="*/ 14 h 23"/>
                    <a:gd name="T34" fmla="*/ 26 w 37"/>
                    <a:gd name="T35" fmla="*/ 14 h 23"/>
                    <a:gd name="T36" fmla="*/ 26 w 37"/>
                    <a:gd name="T37" fmla="*/ 14 h 23"/>
                    <a:gd name="T38" fmla="*/ 26 w 37"/>
                    <a:gd name="T39" fmla="*/ 19 h 23"/>
                    <a:gd name="T40" fmla="*/ 32 w 37"/>
                    <a:gd name="T41" fmla="*/ 19 h 23"/>
                    <a:gd name="T42" fmla="*/ 32 w 37"/>
                    <a:gd name="T43" fmla="*/ 19 h 23"/>
                    <a:gd name="T44" fmla="*/ 32 w 37"/>
                    <a:gd name="T45" fmla="*/ 19 h 23"/>
                    <a:gd name="T46" fmla="*/ 32 w 37"/>
                    <a:gd name="T47" fmla="*/ 23 h 23"/>
                    <a:gd name="T48" fmla="*/ 37 w 37"/>
                    <a:gd name="T49" fmla="*/ 23 h 23"/>
                    <a:gd name="T50" fmla="*/ 37 w 37"/>
                    <a:gd name="T51" fmla="*/ 23 h 23"/>
                    <a:gd name="T52" fmla="*/ 37 w 37"/>
                    <a:gd name="T53" fmla="*/ 23 h 23"/>
                    <a:gd name="T54" fmla="*/ 37 w 37"/>
                    <a:gd name="T55" fmla="*/ 23 h 23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37" h="2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5" y="5"/>
                      </a:lnTo>
                      <a:lnTo>
                        <a:pt x="10" y="5"/>
                      </a:lnTo>
                      <a:lnTo>
                        <a:pt x="16" y="5"/>
                      </a:lnTo>
                      <a:lnTo>
                        <a:pt x="16" y="9"/>
                      </a:lnTo>
                      <a:lnTo>
                        <a:pt x="21" y="9"/>
                      </a:lnTo>
                      <a:lnTo>
                        <a:pt x="21" y="14"/>
                      </a:lnTo>
                      <a:lnTo>
                        <a:pt x="26" y="14"/>
                      </a:lnTo>
                      <a:lnTo>
                        <a:pt x="26" y="19"/>
                      </a:lnTo>
                      <a:lnTo>
                        <a:pt x="32" y="19"/>
                      </a:lnTo>
                      <a:lnTo>
                        <a:pt x="32" y="23"/>
                      </a:lnTo>
                      <a:lnTo>
                        <a:pt x="37" y="23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68" name="Line 66"/>
              <p:cNvSpPr>
                <a:spLocks noChangeShapeType="1"/>
              </p:cNvSpPr>
              <p:nvPr/>
            </p:nvSpPr>
            <p:spPr bwMode="auto">
              <a:xfrm>
                <a:off x="3984" y="1344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69" name="Object 67"/>
              <p:cNvGraphicFramePr>
                <a:graphicFrameLocks noChangeAspect="1"/>
              </p:cNvGraphicFramePr>
              <p:nvPr/>
            </p:nvGraphicFramePr>
            <p:xfrm>
              <a:off x="5583" y="1104"/>
              <a:ext cx="177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93" name="公式" r:id="rId7" imgW="126725" imgH="177415" progId="Equation.3">
                      <p:embed/>
                    </p:oleObj>
                  </mc:Choice>
                  <mc:Fallback>
                    <p:oleObj name="公式" r:id="rId7" imgW="126725" imgH="177415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83" y="1104"/>
                            <a:ext cx="177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8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0" name="Line 68"/>
              <p:cNvSpPr>
                <a:spLocks noChangeShapeType="1"/>
              </p:cNvSpPr>
              <p:nvPr/>
            </p:nvSpPr>
            <p:spPr bwMode="auto">
              <a:xfrm>
                <a:off x="4896" y="129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66" name="Line 69"/>
            <p:cNvSpPr>
              <a:spLocks noChangeShapeType="1"/>
            </p:cNvSpPr>
            <p:nvPr/>
          </p:nvSpPr>
          <p:spPr bwMode="auto">
            <a:xfrm flipV="1">
              <a:off x="4752" y="432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01" name="AutoShape 70"/>
          <p:cNvSpPr>
            <a:spLocks noChangeArrowheads="1"/>
          </p:cNvSpPr>
          <p:nvPr/>
        </p:nvSpPr>
        <p:spPr bwMode="auto">
          <a:xfrm flipH="1">
            <a:off x="6088978" y="2938858"/>
            <a:ext cx="1600200" cy="457200"/>
          </a:xfrm>
          <a:prstGeom prst="wedgeRoundRectCallout">
            <a:avLst>
              <a:gd name="adj1" fmla="val -162898"/>
              <a:gd name="adj2" fmla="val 43051"/>
              <a:gd name="adj3" fmla="val 16667"/>
            </a:avLst>
          </a:prstGeom>
          <a:solidFill>
            <a:srgbClr val="FFFF00"/>
          </a:solidFill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 eaLnBrk="1" hangingPunct="1"/>
            <a:endParaRPr lang="zh-CN" altLang="zh-CN" sz="2800" b="1"/>
          </a:p>
        </p:txBody>
      </p:sp>
      <p:sp>
        <p:nvSpPr>
          <p:cNvPr id="202" name="AutoShape 71"/>
          <p:cNvSpPr>
            <a:spLocks noChangeArrowheads="1"/>
          </p:cNvSpPr>
          <p:nvPr/>
        </p:nvSpPr>
        <p:spPr bwMode="auto">
          <a:xfrm flipH="1">
            <a:off x="6088978" y="1948258"/>
            <a:ext cx="1600200" cy="457200"/>
          </a:xfrm>
          <a:prstGeom prst="wedgeRoundRectCallout">
            <a:avLst>
              <a:gd name="adj1" fmla="val -139685"/>
              <a:gd name="adj2" fmla="val 40273"/>
              <a:gd name="adj3" fmla="val 16667"/>
            </a:avLst>
          </a:prstGeom>
          <a:solidFill>
            <a:srgbClr val="FFFF00"/>
          </a:solidFill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 eaLnBrk="1" hangingPunct="1"/>
            <a:endParaRPr lang="zh-CN" altLang="zh-CN" sz="2800" b="1"/>
          </a:p>
        </p:txBody>
      </p:sp>
      <p:sp>
        <p:nvSpPr>
          <p:cNvPr id="203" name="AutoShape 72"/>
          <p:cNvSpPr>
            <a:spLocks noChangeArrowheads="1"/>
          </p:cNvSpPr>
          <p:nvPr/>
        </p:nvSpPr>
        <p:spPr bwMode="auto">
          <a:xfrm>
            <a:off x="6088978" y="3929458"/>
            <a:ext cx="1295400" cy="4572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05" name="Object 74"/>
          <p:cNvGraphicFramePr>
            <a:graphicFrameLocks noChangeAspect="1"/>
          </p:cNvGraphicFramePr>
          <p:nvPr>
            <p:extLst/>
          </p:nvPr>
        </p:nvGraphicFramePr>
        <p:xfrm>
          <a:off x="1571721" y="1915504"/>
          <a:ext cx="13557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" name="Equation" r:id="rId8" imgW="520248" imgH="177646" progId="Equation.3">
                  <p:embed/>
                </p:oleObj>
              </mc:Choice>
              <mc:Fallback>
                <p:oleObj name="Equation" r:id="rId8" imgW="520248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721" y="1915504"/>
                        <a:ext cx="135572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" name="Object 75"/>
          <p:cNvGraphicFramePr>
            <a:graphicFrameLocks noChangeAspect="1"/>
          </p:cNvGraphicFramePr>
          <p:nvPr>
            <p:extLst/>
          </p:nvPr>
        </p:nvGraphicFramePr>
        <p:xfrm>
          <a:off x="1696629" y="3008428"/>
          <a:ext cx="12763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" name="Equation" r:id="rId10" imgW="444114" imgH="177646" progId="Equation.3">
                  <p:embed/>
                </p:oleObj>
              </mc:Choice>
              <mc:Fallback>
                <p:oleObj name="Equation" r:id="rId10" imgW="444114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6629" y="3008428"/>
                        <a:ext cx="12763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" name="Object 76"/>
          <p:cNvGraphicFramePr>
            <a:graphicFrameLocks noChangeAspect="1"/>
          </p:cNvGraphicFramePr>
          <p:nvPr>
            <p:extLst/>
          </p:nvPr>
        </p:nvGraphicFramePr>
        <p:xfrm>
          <a:off x="1714846" y="3862587"/>
          <a:ext cx="116363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" name="Equation" r:id="rId12" imgW="380670" imgH="177646" progId="Equation.3">
                  <p:embed/>
                </p:oleObj>
              </mc:Choice>
              <mc:Fallback>
                <p:oleObj name="Equation" r:id="rId12" imgW="380670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846" y="3862587"/>
                        <a:ext cx="1163637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" name="Object 77"/>
          <p:cNvGraphicFramePr>
            <a:graphicFrameLocks noChangeAspect="1"/>
          </p:cNvGraphicFramePr>
          <p:nvPr>
            <p:extLst/>
          </p:nvPr>
        </p:nvGraphicFramePr>
        <p:xfrm>
          <a:off x="3156046" y="1763104"/>
          <a:ext cx="225901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" name="Equation" r:id="rId14" imgW="977900" imgH="330200" progId="Equation.3">
                  <p:embed/>
                </p:oleObj>
              </mc:Choice>
              <mc:Fallback>
                <p:oleObj name="Equation" r:id="rId14" imgW="9779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6046" y="1763104"/>
                        <a:ext cx="2259013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" name="Object 78"/>
          <p:cNvGraphicFramePr>
            <a:graphicFrameLocks noChangeAspect="1"/>
          </p:cNvGraphicFramePr>
          <p:nvPr>
            <p:extLst/>
          </p:nvPr>
        </p:nvGraphicFramePr>
        <p:xfrm>
          <a:off x="6192166" y="1933971"/>
          <a:ext cx="139223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" name="Equation" r:id="rId16" imgW="622030" imgH="241195" progId="Equation.3">
                  <p:embed/>
                </p:oleObj>
              </mc:Choice>
              <mc:Fallback>
                <p:oleObj name="Equation" r:id="rId16" imgW="622030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2166" y="1933971"/>
                        <a:ext cx="139223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" name="Object 79"/>
          <p:cNvGraphicFramePr>
            <a:graphicFrameLocks noChangeAspect="1"/>
          </p:cNvGraphicFramePr>
          <p:nvPr>
            <p:extLst/>
          </p:nvPr>
        </p:nvGraphicFramePr>
        <p:xfrm>
          <a:off x="3277779" y="2856028"/>
          <a:ext cx="156686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" name="Equation" r:id="rId18" imgW="622030" imgH="330057" progId="Equation.3">
                  <p:embed/>
                </p:oleObj>
              </mc:Choice>
              <mc:Fallback>
                <p:oleObj name="Equation" r:id="rId18" imgW="622030" imgH="3300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7779" y="2856028"/>
                        <a:ext cx="1566863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" name="Object 80"/>
          <p:cNvGraphicFramePr>
            <a:graphicFrameLocks noChangeAspect="1"/>
          </p:cNvGraphicFramePr>
          <p:nvPr>
            <p:extLst/>
          </p:nvPr>
        </p:nvGraphicFramePr>
        <p:xfrm>
          <a:off x="3242021" y="3864175"/>
          <a:ext cx="1541462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" name="Equation" r:id="rId20" imgW="583947" imgH="203112" progId="Equation.3">
                  <p:embed/>
                </p:oleObj>
              </mc:Choice>
              <mc:Fallback>
                <p:oleObj name="Equation" r:id="rId20" imgW="583947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2021" y="3864175"/>
                        <a:ext cx="1541462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" name="Object 81"/>
          <p:cNvGraphicFramePr>
            <a:graphicFrameLocks noChangeAspect="1"/>
          </p:cNvGraphicFramePr>
          <p:nvPr>
            <p:extLst/>
          </p:nvPr>
        </p:nvGraphicFramePr>
        <p:xfrm>
          <a:off x="6117553" y="2953146"/>
          <a:ext cx="139065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" name="Equation" r:id="rId22" imgW="634725" imgH="203112" progId="Equation.3">
                  <p:embed/>
                </p:oleObj>
              </mc:Choice>
              <mc:Fallback>
                <p:oleObj name="Equation" r:id="rId22" imgW="634725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7553" y="2953146"/>
                        <a:ext cx="1390650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" name="Object 82"/>
          <p:cNvGraphicFramePr>
            <a:graphicFrameLocks noChangeAspect="1"/>
          </p:cNvGraphicFramePr>
          <p:nvPr>
            <p:extLst/>
          </p:nvPr>
        </p:nvGraphicFramePr>
        <p:xfrm>
          <a:off x="6179466" y="3943746"/>
          <a:ext cx="119062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" name="Equation" r:id="rId24" imgW="533169" imgH="203112" progId="Equation.3">
                  <p:embed/>
                </p:oleObj>
              </mc:Choice>
              <mc:Fallback>
                <p:oleObj name="Equation" r:id="rId24" imgW="533169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9466" y="3943746"/>
                        <a:ext cx="1190625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" name="Object 83"/>
          <p:cNvGraphicFramePr>
            <a:graphicFrameLocks noChangeAspect="1"/>
          </p:cNvGraphicFramePr>
          <p:nvPr>
            <p:extLst/>
          </p:nvPr>
        </p:nvGraphicFramePr>
        <p:xfrm>
          <a:off x="1674057" y="4579900"/>
          <a:ext cx="1258888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" name="Equation" r:id="rId26" imgW="469696" imgH="177723" progId="Equation.3">
                  <p:embed/>
                </p:oleObj>
              </mc:Choice>
              <mc:Fallback>
                <p:oleObj name="Equation" r:id="rId26" imgW="469696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057" y="4579900"/>
                        <a:ext cx="1258888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" name="Text Box 84"/>
          <p:cNvSpPr txBox="1">
            <a:spLocks noChangeArrowheads="1"/>
          </p:cNvSpPr>
          <p:nvPr/>
        </p:nvSpPr>
        <p:spPr bwMode="auto">
          <a:xfrm>
            <a:off x="3121857" y="4529100"/>
            <a:ext cx="34337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3134"/>
                </a:solidFill>
                <a:latin typeface="SimHei" charset="-122"/>
                <a:ea typeface="SimHei" charset="-122"/>
                <a:cs typeface="SimHei" charset="-122"/>
              </a:rPr>
              <a:t>屏上强度均匀</a:t>
            </a:r>
          </a:p>
        </p:txBody>
      </p:sp>
      <p:grpSp>
        <p:nvGrpSpPr>
          <p:cNvPr id="216" name="Group 86"/>
          <p:cNvGrpSpPr>
            <a:grpSpLocks/>
          </p:cNvGrpSpPr>
          <p:nvPr/>
        </p:nvGrpSpPr>
        <p:grpSpPr bwMode="auto">
          <a:xfrm>
            <a:off x="7536778" y="3624658"/>
            <a:ext cx="2971800" cy="638175"/>
            <a:chOff x="3888" y="2304"/>
            <a:chExt cx="1872" cy="402"/>
          </a:xfrm>
        </p:grpSpPr>
        <p:graphicFrame>
          <p:nvGraphicFramePr>
            <p:cNvPr id="217" name="Object 87"/>
            <p:cNvGraphicFramePr>
              <a:graphicFrameLocks noChangeAspect="1"/>
            </p:cNvGraphicFramePr>
            <p:nvPr/>
          </p:nvGraphicFramePr>
          <p:xfrm>
            <a:off x="5583" y="2400"/>
            <a:ext cx="177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4" name="公式" r:id="rId28" imgW="126725" imgH="177415" progId="Equation.3">
                    <p:embed/>
                  </p:oleObj>
                </mc:Choice>
                <mc:Fallback>
                  <p:oleObj name="公式" r:id="rId28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83" y="2400"/>
                          <a:ext cx="177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8" name="Rectangle 88"/>
            <p:cNvSpPr>
              <a:spLocks noChangeArrowheads="1"/>
            </p:cNvSpPr>
            <p:nvPr/>
          </p:nvSpPr>
          <p:spPr bwMode="auto">
            <a:xfrm>
              <a:off x="3888" y="2400"/>
              <a:ext cx="1728" cy="3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219" name="Group 89"/>
            <p:cNvGrpSpPr>
              <a:grpSpLocks/>
            </p:cNvGrpSpPr>
            <p:nvPr/>
          </p:nvGrpSpPr>
          <p:grpSpPr bwMode="auto">
            <a:xfrm>
              <a:off x="3936" y="2448"/>
              <a:ext cx="1638" cy="238"/>
              <a:chOff x="3928" y="2112"/>
              <a:chExt cx="1638" cy="238"/>
            </a:xfrm>
          </p:grpSpPr>
          <p:sp>
            <p:nvSpPr>
              <p:cNvPr id="222" name="Freeform 90"/>
              <p:cNvSpPr>
                <a:spLocks/>
              </p:cNvSpPr>
              <p:nvPr/>
            </p:nvSpPr>
            <p:spPr bwMode="auto">
              <a:xfrm>
                <a:off x="3928" y="2325"/>
                <a:ext cx="79" cy="25"/>
              </a:xfrm>
              <a:custGeom>
                <a:avLst/>
                <a:gdLst>
                  <a:gd name="T0" fmla="*/ 0 w 79"/>
                  <a:gd name="T1" fmla="*/ 25 h 25"/>
                  <a:gd name="T2" fmla="*/ 0 w 79"/>
                  <a:gd name="T3" fmla="*/ 25 h 25"/>
                  <a:gd name="T4" fmla="*/ 0 w 79"/>
                  <a:gd name="T5" fmla="*/ 25 h 25"/>
                  <a:gd name="T6" fmla="*/ 0 w 79"/>
                  <a:gd name="T7" fmla="*/ 25 h 25"/>
                  <a:gd name="T8" fmla="*/ 10 w 79"/>
                  <a:gd name="T9" fmla="*/ 25 h 25"/>
                  <a:gd name="T10" fmla="*/ 10 w 79"/>
                  <a:gd name="T11" fmla="*/ 22 h 25"/>
                  <a:gd name="T12" fmla="*/ 10 w 79"/>
                  <a:gd name="T13" fmla="*/ 22 h 25"/>
                  <a:gd name="T14" fmla="*/ 10 w 79"/>
                  <a:gd name="T15" fmla="*/ 22 h 25"/>
                  <a:gd name="T16" fmla="*/ 10 w 79"/>
                  <a:gd name="T17" fmla="*/ 22 h 25"/>
                  <a:gd name="T18" fmla="*/ 10 w 79"/>
                  <a:gd name="T19" fmla="*/ 22 h 25"/>
                  <a:gd name="T20" fmla="*/ 20 w 79"/>
                  <a:gd name="T21" fmla="*/ 19 h 25"/>
                  <a:gd name="T22" fmla="*/ 20 w 79"/>
                  <a:gd name="T23" fmla="*/ 19 h 25"/>
                  <a:gd name="T24" fmla="*/ 20 w 79"/>
                  <a:gd name="T25" fmla="*/ 19 h 25"/>
                  <a:gd name="T26" fmla="*/ 20 w 79"/>
                  <a:gd name="T27" fmla="*/ 19 h 25"/>
                  <a:gd name="T28" fmla="*/ 20 w 79"/>
                  <a:gd name="T29" fmla="*/ 19 h 25"/>
                  <a:gd name="T30" fmla="*/ 20 w 79"/>
                  <a:gd name="T31" fmla="*/ 19 h 25"/>
                  <a:gd name="T32" fmla="*/ 30 w 79"/>
                  <a:gd name="T33" fmla="*/ 17 h 25"/>
                  <a:gd name="T34" fmla="*/ 30 w 79"/>
                  <a:gd name="T35" fmla="*/ 17 h 25"/>
                  <a:gd name="T36" fmla="*/ 30 w 79"/>
                  <a:gd name="T37" fmla="*/ 17 h 25"/>
                  <a:gd name="T38" fmla="*/ 30 w 79"/>
                  <a:gd name="T39" fmla="*/ 17 h 25"/>
                  <a:gd name="T40" fmla="*/ 30 w 79"/>
                  <a:gd name="T41" fmla="*/ 17 h 25"/>
                  <a:gd name="T42" fmla="*/ 30 w 79"/>
                  <a:gd name="T43" fmla="*/ 14 h 25"/>
                  <a:gd name="T44" fmla="*/ 39 w 79"/>
                  <a:gd name="T45" fmla="*/ 14 h 25"/>
                  <a:gd name="T46" fmla="*/ 39 w 79"/>
                  <a:gd name="T47" fmla="*/ 14 h 25"/>
                  <a:gd name="T48" fmla="*/ 39 w 79"/>
                  <a:gd name="T49" fmla="*/ 14 h 25"/>
                  <a:gd name="T50" fmla="*/ 39 w 79"/>
                  <a:gd name="T51" fmla="*/ 14 h 25"/>
                  <a:gd name="T52" fmla="*/ 39 w 79"/>
                  <a:gd name="T53" fmla="*/ 11 h 25"/>
                  <a:gd name="T54" fmla="*/ 39 w 79"/>
                  <a:gd name="T55" fmla="*/ 11 h 25"/>
                  <a:gd name="T56" fmla="*/ 49 w 79"/>
                  <a:gd name="T57" fmla="*/ 11 h 25"/>
                  <a:gd name="T58" fmla="*/ 49 w 79"/>
                  <a:gd name="T59" fmla="*/ 11 h 25"/>
                  <a:gd name="T60" fmla="*/ 49 w 79"/>
                  <a:gd name="T61" fmla="*/ 11 h 25"/>
                  <a:gd name="T62" fmla="*/ 49 w 79"/>
                  <a:gd name="T63" fmla="*/ 11 h 25"/>
                  <a:gd name="T64" fmla="*/ 49 w 79"/>
                  <a:gd name="T65" fmla="*/ 8 h 25"/>
                  <a:gd name="T66" fmla="*/ 49 w 79"/>
                  <a:gd name="T67" fmla="*/ 8 h 25"/>
                  <a:gd name="T68" fmla="*/ 59 w 79"/>
                  <a:gd name="T69" fmla="*/ 8 h 25"/>
                  <a:gd name="T70" fmla="*/ 59 w 79"/>
                  <a:gd name="T71" fmla="*/ 8 h 25"/>
                  <a:gd name="T72" fmla="*/ 59 w 79"/>
                  <a:gd name="T73" fmla="*/ 8 h 25"/>
                  <a:gd name="T74" fmla="*/ 59 w 79"/>
                  <a:gd name="T75" fmla="*/ 5 h 25"/>
                  <a:gd name="T76" fmla="*/ 59 w 79"/>
                  <a:gd name="T77" fmla="*/ 5 h 25"/>
                  <a:gd name="T78" fmla="*/ 59 w 79"/>
                  <a:gd name="T79" fmla="*/ 5 h 25"/>
                  <a:gd name="T80" fmla="*/ 69 w 79"/>
                  <a:gd name="T81" fmla="*/ 5 h 25"/>
                  <a:gd name="T82" fmla="*/ 69 w 79"/>
                  <a:gd name="T83" fmla="*/ 5 h 25"/>
                  <a:gd name="T84" fmla="*/ 69 w 79"/>
                  <a:gd name="T85" fmla="*/ 2 h 25"/>
                  <a:gd name="T86" fmla="*/ 69 w 79"/>
                  <a:gd name="T87" fmla="*/ 2 h 25"/>
                  <a:gd name="T88" fmla="*/ 69 w 79"/>
                  <a:gd name="T89" fmla="*/ 2 h 25"/>
                  <a:gd name="T90" fmla="*/ 69 w 79"/>
                  <a:gd name="T91" fmla="*/ 2 h 25"/>
                  <a:gd name="T92" fmla="*/ 79 w 79"/>
                  <a:gd name="T93" fmla="*/ 2 h 25"/>
                  <a:gd name="T94" fmla="*/ 79 w 79"/>
                  <a:gd name="T95" fmla="*/ 0 h 25"/>
                  <a:gd name="T96" fmla="*/ 79 w 79"/>
                  <a:gd name="T97" fmla="*/ 0 h 25"/>
                  <a:gd name="T98" fmla="*/ 79 w 79"/>
                  <a:gd name="T99" fmla="*/ 0 h 25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79" h="25">
                    <a:moveTo>
                      <a:pt x="0" y="25"/>
                    </a:moveTo>
                    <a:lnTo>
                      <a:pt x="0" y="25"/>
                    </a:lnTo>
                    <a:lnTo>
                      <a:pt x="10" y="25"/>
                    </a:lnTo>
                    <a:lnTo>
                      <a:pt x="10" y="22"/>
                    </a:lnTo>
                    <a:lnTo>
                      <a:pt x="20" y="19"/>
                    </a:lnTo>
                    <a:lnTo>
                      <a:pt x="30" y="17"/>
                    </a:lnTo>
                    <a:lnTo>
                      <a:pt x="30" y="14"/>
                    </a:lnTo>
                    <a:lnTo>
                      <a:pt x="39" y="14"/>
                    </a:lnTo>
                    <a:lnTo>
                      <a:pt x="39" y="11"/>
                    </a:lnTo>
                    <a:lnTo>
                      <a:pt x="49" y="11"/>
                    </a:lnTo>
                    <a:lnTo>
                      <a:pt x="49" y="8"/>
                    </a:lnTo>
                    <a:lnTo>
                      <a:pt x="59" y="8"/>
                    </a:lnTo>
                    <a:lnTo>
                      <a:pt x="59" y="5"/>
                    </a:lnTo>
                    <a:lnTo>
                      <a:pt x="69" y="5"/>
                    </a:lnTo>
                    <a:lnTo>
                      <a:pt x="69" y="2"/>
                    </a:lnTo>
                    <a:lnTo>
                      <a:pt x="79" y="2"/>
                    </a:lnTo>
                    <a:lnTo>
                      <a:pt x="79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3" name="Freeform 91"/>
              <p:cNvSpPr>
                <a:spLocks/>
              </p:cNvSpPr>
              <p:nvPr/>
            </p:nvSpPr>
            <p:spPr bwMode="auto">
              <a:xfrm>
                <a:off x="4007" y="2293"/>
                <a:ext cx="80" cy="32"/>
              </a:xfrm>
              <a:custGeom>
                <a:avLst/>
                <a:gdLst>
                  <a:gd name="T0" fmla="*/ 0 w 80"/>
                  <a:gd name="T1" fmla="*/ 32 h 32"/>
                  <a:gd name="T2" fmla="*/ 0 w 80"/>
                  <a:gd name="T3" fmla="*/ 32 h 32"/>
                  <a:gd name="T4" fmla="*/ 0 w 80"/>
                  <a:gd name="T5" fmla="*/ 32 h 32"/>
                  <a:gd name="T6" fmla="*/ 10 w 80"/>
                  <a:gd name="T7" fmla="*/ 29 h 32"/>
                  <a:gd name="T8" fmla="*/ 10 w 80"/>
                  <a:gd name="T9" fmla="*/ 29 h 32"/>
                  <a:gd name="T10" fmla="*/ 10 w 80"/>
                  <a:gd name="T11" fmla="*/ 29 h 32"/>
                  <a:gd name="T12" fmla="*/ 10 w 80"/>
                  <a:gd name="T13" fmla="*/ 29 h 32"/>
                  <a:gd name="T14" fmla="*/ 10 w 80"/>
                  <a:gd name="T15" fmla="*/ 26 h 32"/>
                  <a:gd name="T16" fmla="*/ 10 w 80"/>
                  <a:gd name="T17" fmla="*/ 26 h 32"/>
                  <a:gd name="T18" fmla="*/ 20 w 80"/>
                  <a:gd name="T19" fmla="*/ 26 h 32"/>
                  <a:gd name="T20" fmla="*/ 20 w 80"/>
                  <a:gd name="T21" fmla="*/ 26 h 32"/>
                  <a:gd name="T22" fmla="*/ 20 w 80"/>
                  <a:gd name="T23" fmla="*/ 26 h 32"/>
                  <a:gd name="T24" fmla="*/ 20 w 80"/>
                  <a:gd name="T25" fmla="*/ 23 h 32"/>
                  <a:gd name="T26" fmla="*/ 20 w 80"/>
                  <a:gd name="T27" fmla="*/ 23 h 32"/>
                  <a:gd name="T28" fmla="*/ 20 w 80"/>
                  <a:gd name="T29" fmla="*/ 23 h 32"/>
                  <a:gd name="T30" fmla="*/ 30 w 80"/>
                  <a:gd name="T31" fmla="*/ 23 h 32"/>
                  <a:gd name="T32" fmla="*/ 30 w 80"/>
                  <a:gd name="T33" fmla="*/ 23 h 32"/>
                  <a:gd name="T34" fmla="*/ 30 w 80"/>
                  <a:gd name="T35" fmla="*/ 20 h 32"/>
                  <a:gd name="T36" fmla="*/ 30 w 80"/>
                  <a:gd name="T37" fmla="*/ 20 h 32"/>
                  <a:gd name="T38" fmla="*/ 30 w 80"/>
                  <a:gd name="T39" fmla="*/ 20 h 32"/>
                  <a:gd name="T40" fmla="*/ 30 w 80"/>
                  <a:gd name="T41" fmla="*/ 20 h 32"/>
                  <a:gd name="T42" fmla="*/ 40 w 80"/>
                  <a:gd name="T43" fmla="*/ 20 h 32"/>
                  <a:gd name="T44" fmla="*/ 40 w 80"/>
                  <a:gd name="T45" fmla="*/ 17 h 32"/>
                  <a:gd name="T46" fmla="*/ 40 w 80"/>
                  <a:gd name="T47" fmla="*/ 17 h 32"/>
                  <a:gd name="T48" fmla="*/ 40 w 80"/>
                  <a:gd name="T49" fmla="*/ 17 h 32"/>
                  <a:gd name="T50" fmla="*/ 40 w 80"/>
                  <a:gd name="T51" fmla="*/ 17 h 32"/>
                  <a:gd name="T52" fmla="*/ 40 w 80"/>
                  <a:gd name="T53" fmla="*/ 15 h 32"/>
                  <a:gd name="T54" fmla="*/ 50 w 80"/>
                  <a:gd name="T55" fmla="*/ 15 h 32"/>
                  <a:gd name="T56" fmla="*/ 50 w 80"/>
                  <a:gd name="T57" fmla="*/ 15 h 32"/>
                  <a:gd name="T58" fmla="*/ 50 w 80"/>
                  <a:gd name="T59" fmla="*/ 15 h 32"/>
                  <a:gd name="T60" fmla="*/ 50 w 80"/>
                  <a:gd name="T61" fmla="*/ 15 h 32"/>
                  <a:gd name="T62" fmla="*/ 50 w 80"/>
                  <a:gd name="T63" fmla="*/ 12 h 32"/>
                  <a:gd name="T64" fmla="*/ 50 w 80"/>
                  <a:gd name="T65" fmla="*/ 12 h 32"/>
                  <a:gd name="T66" fmla="*/ 60 w 80"/>
                  <a:gd name="T67" fmla="*/ 12 h 32"/>
                  <a:gd name="T68" fmla="*/ 60 w 80"/>
                  <a:gd name="T69" fmla="*/ 12 h 32"/>
                  <a:gd name="T70" fmla="*/ 60 w 80"/>
                  <a:gd name="T71" fmla="*/ 9 h 32"/>
                  <a:gd name="T72" fmla="*/ 60 w 80"/>
                  <a:gd name="T73" fmla="*/ 9 h 32"/>
                  <a:gd name="T74" fmla="*/ 60 w 80"/>
                  <a:gd name="T75" fmla="*/ 9 h 32"/>
                  <a:gd name="T76" fmla="*/ 60 w 80"/>
                  <a:gd name="T77" fmla="*/ 9 h 32"/>
                  <a:gd name="T78" fmla="*/ 60 w 80"/>
                  <a:gd name="T79" fmla="*/ 9 h 32"/>
                  <a:gd name="T80" fmla="*/ 70 w 80"/>
                  <a:gd name="T81" fmla="*/ 6 h 32"/>
                  <a:gd name="T82" fmla="*/ 70 w 80"/>
                  <a:gd name="T83" fmla="*/ 6 h 32"/>
                  <a:gd name="T84" fmla="*/ 70 w 80"/>
                  <a:gd name="T85" fmla="*/ 6 h 32"/>
                  <a:gd name="T86" fmla="*/ 70 w 80"/>
                  <a:gd name="T87" fmla="*/ 6 h 32"/>
                  <a:gd name="T88" fmla="*/ 70 w 80"/>
                  <a:gd name="T89" fmla="*/ 6 h 32"/>
                  <a:gd name="T90" fmla="*/ 70 w 80"/>
                  <a:gd name="T91" fmla="*/ 3 h 32"/>
                  <a:gd name="T92" fmla="*/ 80 w 80"/>
                  <a:gd name="T93" fmla="*/ 3 h 32"/>
                  <a:gd name="T94" fmla="*/ 80 w 80"/>
                  <a:gd name="T95" fmla="*/ 3 h 32"/>
                  <a:gd name="T96" fmla="*/ 80 w 80"/>
                  <a:gd name="T97" fmla="*/ 3 h 32"/>
                  <a:gd name="T98" fmla="*/ 80 w 80"/>
                  <a:gd name="T99" fmla="*/ 0 h 32"/>
                  <a:gd name="T100" fmla="*/ 80 w 80"/>
                  <a:gd name="T101" fmla="*/ 0 h 3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0" h="32">
                    <a:moveTo>
                      <a:pt x="0" y="32"/>
                    </a:moveTo>
                    <a:lnTo>
                      <a:pt x="0" y="32"/>
                    </a:lnTo>
                    <a:lnTo>
                      <a:pt x="10" y="29"/>
                    </a:lnTo>
                    <a:lnTo>
                      <a:pt x="10" y="26"/>
                    </a:lnTo>
                    <a:lnTo>
                      <a:pt x="20" y="26"/>
                    </a:lnTo>
                    <a:lnTo>
                      <a:pt x="20" y="23"/>
                    </a:lnTo>
                    <a:lnTo>
                      <a:pt x="30" y="23"/>
                    </a:lnTo>
                    <a:lnTo>
                      <a:pt x="30" y="20"/>
                    </a:lnTo>
                    <a:lnTo>
                      <a:pt x="40" y="20"/>
                    </a:lnTo>
                    <a:lnTo>
                      <a:pt x="40" y="17"/>
                    </a:lnTo>
                    <a:lnTo>
                      <a:pt x="40" y="15"/>
                    </a:lnTo>
                    <a:lnTo>
                      <a:pt x="50" y="15"/>
                    </a:lnTo>
                    <a:lnTo>
                      <a:pt x="50" y="12"/>
                    </a:lnTo>
                    <a:lnTo>
                      <a:pt x="60" y="12"/>
                    </a:lnTo>
                    <a:lnTo>
                      <a:pt x="60" y="9"/>
                    </a:lnTo>
                    <a:lnTo>
                      <a:pt x="70" y="6"/>
                    </a:lnTo>
                    <a:lnTo>
                      <a:pt x="70" y="3"/>
                    </a:lnTo>
                    <a:lnTo>
                      <a:pt x="80" y="3"/>
                    </a:lnTo>
                    <a:lnTo>
                      <a:pt x="80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4" name="Freeform 92"/>
              <p:cNvSpPr>
                <a:spLocks/>
              </p:cNvSpPr>
              <p:nvPr/>
            </p:nvSpPr>
            <p:spPr bwMode="auto">
              <a:xfrm>
                <a:off x="4087" y="2262"/>
                <a:ext cx="89" cy="31"/>
              </a:xfrm>
              <a:custGeom>
                <a:avLst/>
                <a:gdLst>
                  <a:gd name="T0" fmla="*/ 0 w 89"/>
                  <a:gd name="T1" fmla="*/ 31 h 31"/>
                  <a:gd name="T2" fmla="*/ 0 w 89"/>
                  <a:gd name="T3" fmla="*/ 31 h 31"/>
                  <a:gd name="T4" fmla="*/ 10 w 89"/>
                  <a:gd name="T5" fmla="*/ 31 h 31"/>
                  <a:gd name="T6" fmla="*/ 10 w 89"/>
                  <a:gd name="T7" fmla="*/ 31 h 31"/>
                  <a:gd name="T8" fmla="*/ 10 w 89"/>
                  <a:gd name="T9" fmla="*/ 29 h 31"/>
                  <a:gd name="T10" fmla="*/ 10 w 89"/>
                  <a:gd name="T11" fmla="*/ 29 h 31"/>
                  <a:gd name="T12" fmla="*/ 10 w 89"/>
                  <a:gd name="T13" fmla="*/ 29 h 31"/>
                  <a:gd name="T14" fmla="*/ 10 w 89"/>
                  <a:gd name="T15" fmla="*/ 29 h 31"/>
                  <a:gd name="T16" fmla="*/ 19 w 89"/>
                  <a:gd name="T17" fmla="*/ 26 h 31"/>
                  <a:gd name="T18" fmla="*/ 19 w 89"/>
                  <a:gd name="T19" fmla="*/ 26 h 31"/>
                  <a:gd name="T20" fmla="*/ 19 w 89"/>
                  <a:gd name="T21" fmla="*/ 26 h 31"/>
                  <a:gd name="T22" fmla="*/ 19 w 89"/>
                  <a:gd name="T23" fmla="*/ 26 h 31"/>
                  <a:gd name="T24" fmla="*/ 19 w 89"/>
                  <a:gd name="T25" fmla="*/ 23 h 31"/>
                  <a:gd name="T26" fmla="*/ 19 w 89"/>
                  <a:gd name="T27" fmla="*/ 23 h 31"/>
                  <a:gd name="T28" fmla="*/ 29 w 89"/>
                  <a:gd name="T29" fmla="*/ 23 h 31"/>
                  <a:gd name="T30" fmla="*/ 29 w 89"/>
                  <a:gd name="T31" fmla="*/ 23 h 31"/>
                  <a:gd name="T32" fmla="*/ 29 w 89"/>
                  <a:gd name="T33" fmla="*/ 23 h 31"/>
                  <a:gd name="T34" fmla="*/ 29 w 89"/>
                  <a:gd name="T35" fmla="*/ 20 h 31"/>
                  <a:gd name="T36" fmla="*/ 29 w 89"/>
                  <a:gd name="T37" fmla="*/ 20 h 31"/>
                  <a:gd name="T38" fmla="*/ 29 w 89"/>
                  <a:gd name="T39" fmla="*/ 20 h 31"/>
                  <a:gd name="T40" fmla="*/ 39 w 89"/>
                  <a:gd name="T41" fmla="*/ 20 h 31"/>
                  <a:gd name="T42" fmla="*/ 39 w 89"/>
                  <a:gd name="T43" fmla="*/ 17 h 31"/>
                  <a:gd name="T44" fmla="*/ 39 w 89"/>
                  <a:gd name="T45" fmla="*/ 17 h 31"/>
                  <a:gd name="T46" fmla="*/ 39 w 89"/>
                  <a:gd name="T47" fmla="*/ 17 h 31"/>
                  <a:gd name="T48" fmla="*/ 39 w 89"/>
                  <a:gd name="T49" fmla="*/ 17 h 31"/>
                  <a:gd name="T50" fmla="*/ 39 w 89"/>
                  <a:gd name="T51" fmla="*/ 17 h 31"/>
                  <a:gd name="T52" fmla="*/ 49 w 89"/>
                  <a:gd name="T53" fmla="*/ 14 h 31"/>
                  <a:gd name="T54" fmla="*/ 49 w 89"/>
                  <a:gd name="T55" fmla="*/ 14 h 31"/>
                  <a:gd name="T56" fmla="*/ 49 w 89"/>
                  <a:gd name="T57" fmla="*/ 14 h 31"/>
                  <a:gd name="T58" fmla="*/ 49 w 89"/>
                  <a:gd name="T59" fmla="*/ 14 h 31"/>
                  <a:gd name="T60" fmla="*/ 49 w 89"/>
                  <a:gd name="T61" fmla="*/ 12 h 31"/>
                  <a:gd name="T62" fmla="*/ 49 w 89"/>
                  <a:gd name="T63" fmla="*/ 12 h 31"/>
                  <a:gd name="T64" fmla="*/ 59 w 89"/>
                  <a:gd name="T65" fmla="*/ 12 h 31"/>
                  <a:gd name="T66" fmla="*/ 59 w 89"/>
                  <a:gd name="T67" fmla="*/ 12 h 31"/>
                  <a:gd name="T68" fmla="*/ 59 w 89"/>
                  <a:gd name="T69" fmla="*/ 9 h 31"/>
                  <a:gd name="T70" fmla="*/ 59 w 89"/>
                  <a:gd name="T71" fmla="*/ 9 h 31"/>
                  <a:gd name="T72" fmla="*/ 59 w 89"/>
                  <a:gd name="T73" fmla="*/ 9 h 31"/>
                  <a:gd name="T74" fmla="*/ 59 w 89"/>
                  <a:gd name="T75" fmla="*/ 9 h 31"/>
                  <a:gd name="T76" fmla="*/ 69 w 89"/>
                  <a:gd name="T77" fmla="*/ 9 h 31"/>
                  <a:gd name="T78" fmla="*/ 69 w 89"/>
                  <a:gd name="T79" fmla="*/ 6 h 31"/>
                  <a:gd name="T80" fmla="*/ 69 w 89"/>
                  <a:gd name="T81" fmla="*/ 6 h 31"/>
                  <a:gd name="T82" fmla="*/ 69 w 89"/>
                  <a:gd name="T83" fmla="*/ 6 h 31"/>
                  <a:gd name="T84" fmla="*/ 69 w 89"/>
                  <a:gd name="T85" fmla="*/ 6 h 31"/>
                  <a:gd name="T86" fmla="*/ 69 w 89"/>
                  <a:gd name="T87" fmla="*/ 3 h 31"/>
                  <a:gd name="T88" fmla="*/ 79 w 89"/>
                  <a:gd name="T89" fmla="*/ 3 h 31"/>
                  <a:gd name="T90" fmla="*/ 79 w 89"/>
                  <a:gd name="T91" fmla="*/ 3 h 31"/>
                  <a:gd name="T92" fmla="*/ 79 w 89"/>
                  <a:gd name="T93" fmla="*/ 3 h 31"/>
                  <a:gd name="T94" fmla="*/ 79 w 89"/>
                  <a:gd name="T95" fmla="*/ 0 h 31"/>
                  <a:gd name="T96" fmla="*/ 79 w 89"/>
                  <a:gd name="T97" fmla="*/ 0 h 31"/>
                  <a:gd name="T98" fmla="*/ 79 w 89"/>
                  <a:gd name="T99" fmla="*/ 0 h 31"/>
                  <a:gd name="T100" fmla="*/ 89 w 89"/>
                  <a:gd name="T101" fmla="*/ 0 h 3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9" h="31">
                    <a:moveTo>
                      <a:pt x="0" y="31"/>
                    </a:moveTo>
                    <a:lnTo>
                      <a:pt x="0" y="31"/>
                    </a:lnTo>
                    <a:lnTo>
                      <a:pt x="10" y="31"/>
                    </a:lnTo>
                    <a:lnTo>
                      <a:pt x="10" y="29"/>
                    </a:lnTo>
                    <a:lnTo>
                      <a:pt x="19" y="26"/>
                    </a:lnTo>
                    <a:lnTo>
                      <a:pt x="19" y="23"/>
                    </a:lnTo>
                    <a:lnTo>
                      <a:pt x="29" y="23"/>
                    </a:lnTo>
                    <a:lnTo>
                      <a:pt x="29" y="20"/>
                    </a:lnTo>
                    <a:lnTo>
                      <a:pt x="39" y="20"/>
                    </a:lnTo>
                    <a:lnTo>
                      <a:pt x="39" y="17"/>
                    </a:lnTo>
                    <a:lnTo>
                      <a:pt x="49" y="14"/>
                    </a:lnTo>
                    <a:lnTo>
                      <a:pt x="49" y="12"/>
                    </a:lnTo>
                    <a:lnTo>
                      <a:pt x="59" y="12"/>
                    </a:lnTo>
                    <a:lnTo>
                      <a:pt x="59" y="9"/>
                    </a:lnTo>
                    <a:lnTo>
                      <a:pt x="69" y="9"/>
                    </a:lnTo>
                    <a:lnTo>
                      <a:pt x="69" y="6"/>
                    </a:lnTo>
                    <a:lnTo>
                      <a:pt x="69" y="3"/>
                    </a:lnTo>
                    <a:lnTo>
                      <a:pt x="79" y="3"/>
                    </a:lnTo>
                    <a:lnTo>
                      <a:pt x="79" y="0"/>
                    </a:lnTo>
                    <a:lnTo>
                      <a:pt x="89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" name="Freeform 93"/>
              <p:cNvSpPr>
                <a:spLocks/>
              </p:cNvSpPr>
              <p:nvPr/>
            </p:nvSpPr>
            <p:spPr bwMode="auto">
              <a:xfrm>
                <a:off x="4176" y="2228"/>
                <a:ext cx="79" cy="34"/>
              </a:xfrm>
              <a:custGeom>
                <a:avLst/>
                <a:gdLst>
                  <a:gd name="T0" fmla="*/ 0 w 79"/>
                  <a:gd name="T1" fmla="*/ 34 h 34"/>
                  <a:gd name="T2" fmla="*/ 0 w 79"/>
                  <a:gd name="T3" fmla="*/ 34 h 34"/>
                  <a:gd name="T4" fmla="*/ 0 w 79"/>
                  <a:gd name="T5" fmla="*/ 31 h 34"/>
                  <a:gd name="T6" fmla="*/ 0 w 79"/>
                  <a:gd name="T7" fmla="*/ 31 h 34"/>
                  <a:gd name="T8" fmla="*/ 0 w 79"/>
                  <a:gd name="T9" fmla="*/ 31 h 34"/>
                  <a:gd name="T10" fmla="*/ 0 w 79"/>
                  <a:gd name="T11" fmla="*/ 31 h 34"/>
                  <a:gd name="T12" fmla="*/ 10 w 79"/>
                  <a:gd name="T13" fmla="*/ 29 h 34"/>
                  <a:gd name="T14" fmla="*/ 10 w 79"/>
                  <a:gd name="T15" fmla="*/ 29 h 34"/>
                  <a:gd name="T16" fmla="*/ 10 w 79"/>
                  <a:gd name="T17" fmla="*/ 29 h 34"/>
                  <a:gd name="T18" fmla="*/ 10 w 79"/>
                  <a:gd name="T19" fmla="*/ 29 h 34"/>
                  <a:gd name="T20" fmla="*/ 10 w 79"/>
                  <a:gd name="T21" fmla="*/ 26 h 34"/>
                  <a:gd name="T22" fmla="*/ 10 w 79"/>
                  <a:gd name="T23" fmla="*/ 26 h 34"/>
                  <a:gd name="T24" fmla="*/ 20 w 79"/>
                  <a:gd name="T25" fmla="*/ 26 h 34"/>
                  <a:gd name="T26" fmla="*/ 20 w 79"/>
                  <a:gd name="T27" fmla="*/ 26 h 34"/>
                  <a:gd name="T28" fmla="*/ 20 w 79"/>
                  <a:gd name="T29" fmla="*/ 23 h 34"/>
                  <a:gd name="T30" fmla="*/ 20 w 79"/>
                  <a:gd name="T31" fmla="*/ 23 h 34"/>
                  <a:gd name="T32" fmla="*/ 20 w 79"/>
                  <a:gd name="T33" fmla="*/ 23 h 34"/>
                  <a:gd name="T34" fmla="*/ 20 w 79"/>
                  <a:gd name="T35" fmla="*/ 23 h 34"/>
                  <a:gd name="T36" fmla="*/ 30 w 79"/>
                  <a:gd name="T37" fmla="*/ 23 h 34"/>
                  <a:gd name="T38" fmla="*/ 30 w 79"/>
                  <a:gd name="T39" fmla="*/ 20 h 34"/>
                  <a:gd name="T40" fmla="*/ 30 w 79"/>
                  <a:gd name="T41" fmla="*/ 20 h 34"/>
                  <a:gd name="T42" fmla="*/ 30 w 79"/>
                  <a:gd name="T43" fmla="*/ 20 h 34"/>
                  <a:gd name="T44" fmla="*/ 30 w 79"/>
                  <a:gd name="T45" fmla="*/ 20 h 34"/>
                  <a:gd name="T46" fmla="*/ 30 w 79"/>
                  <a:gd name="T47" fmla="*/ 17 h 34"/>
                  <a:gd name="T48" fmla="*/ 40 w 79"/>
                  <a:gd name="T49" fmla="*/ 17 h 34"/>
                  <a:gd name="T50" fmla="*/ 40 w 79"/>
                  <a:gd name="T51" fmla="*/ 17 h 34"/>
                  <a:gd name="T52" fmla="*/ 40 w 79"/>
                  <a:gd name="T53" fmla="*/ 17 h 34"/>
                  <a:gd name="T54" fmla="*/ 40 w 79"/>
                  <a:gd name="T55" fmla="*/ 14 h 34"/>
                  <a:gd name="T56" fmla="*/ 40 w 79"/>
                  <a:gd name="T57" fmla="*/ 14 h 34"/>
                  <a:gd name="T58" fmla="*/ 40 w 79"/>
                  <a:gd name="T59" fmla="*/ 14 h 34"/>
                  <a:gd name="T60" fmla="*/ 50 w 79"/>
                  <a:gd name="T61" fmla="*/ 14 h 34"/>
                  <a:gd name="T62" fmla="*/ 50 w 79"/>
                  <a:gd name="T63" fmla="*/ 14 h 34"/>
                  <a:gd name="T64" fmla="*/ 50 w 79"/>
                  <a:gd name="T65" fmla="*/ 12 h 34"/>
                  <a:gd name="T66" fmla="*/ 50 w 79"/>
                  <a:gd name="T67" fmla="*/ 12 h 34"/>
                  <a:gd name="T68" fmla="*/ 50 w 79"/>
                  <a:gd name="T69" fmla="*/ 12 h 34"/>
                  <a:gd name="T70" fmla="*/ 50 w 79"/>
                  <a:gd name="T71" fmla="*/ 12 h 34"/>
                  <a:gd name="T72" fmla="*/ 60 w 79"/>
                  <a:gd name="T73" fmla="*/ 9 h 34"/>
                  <a:gd name="T74" fmla="*/ 60 w 79"/>
                  <a:gd name="T75" fmla="*/ 9 h 34"/>
                  <a:gd name="T76" fmla="*/ 60 w 79"/>
                  <a:gd name="T77" fmla="*/ 9 h 34"/>
                  <a:gd name="T78" fmla="*/ 60 w 79"/>
                  <a:gd name="T79" fmla="*/ 9 h 34"/>
                  <a:gd name="T80" fmla="*/ 60 w 79"/>
                  <a:gd name="T81" fmla="*/ 6 h 34"/>
                  <a:gd name="T82" fmla="*/ 60 w 79"/>
                  <a:gd name="T83" fmla="*/ 6 h 34"/>
                  <a:gd name="T84" fmla="*/ 60 w 79"/>
                  <a:gd name="T85" fmla="*/ 6 h 34"/>
                  <a:gd name="T86" fmla="*/ 70 w 79"/>
                  <a:gd name="T87" fmla="*/ 6 h 34"/>
                  <a:gd name="T88" fmla="*/ 70 w 79"/>
                  <a:gd name="T89" fmla="*/ 6 h 34"/>
                  <a:gd name="T90" fmla="*/ 70 w 79"/>
                  <a:gd name="T91" fmla="*/ 3 h 34"/>
                  <a:gd name="T92" fmla="*/ 70 w 79"/>
                  <a:gd name="T93" fmla="*/ 3 h 34"/>
                  <a:gd name="T94" fmla="*/ 70 w 79"/>
                  <a:gd name="T95" fmla="*/ 3 h 34"/>
                  <a:gd name="T96" fmla="*/ 70 w 79"/>
                  <a:gd name="T97" fmla="*/ 3 h 34"/>
                  <a:gd name="T98" fmla="*/ 79 w 79"/>
                  <a:gd name="T99" fmla="*/ 0 h 34"/>
                  <a:gd name="T100" fmla="*/ 79 w 79"/>
                  <a:gd name="T101" fmla="*/ 0 h 3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9" h="34">
                    <a:moveTo>
                      <a:pt x="0" y="34"/>
                    </a:moveTo>
                    <a:lnTo>
                      <a:pt x="0" y="34"/>
                    </a:lnTo>
                    <a:lnTo>
                      <a:pt x="0" y="31"/>
                    </a:lnTo>
                    <a:lnTo>
                      <a:pt x="10" y="29"/>
                    </a:lnTo>
                    <a:lnTo>
                      <a:pt x="10" y="26"/>
                    </a:lnTo>
                    <a:lnTo>
                      <a:pt x="20" y="26"/>
                    </a:lnTo>
                    <a:lnTo>
                      <a:pt x="20" y="23"/>
                    </a:lnTo>
                    <a:lnTo>
                      <a:pt x="30" y="23"/>
                    </a:lnTo>
                    <a:lnTo>
                      <a:pt x="30" y="20"/>
                    </a:lnTo>
                    <a:lnTo>
                      <a:pt x="30" y="17"/>
                    </a:lnTo>
                    <a:lnTo>
                      <a:pt x="40" y="17"/>
                    </a:lnTo>
                    <a:lnTo>
                      <a:pt x="40" y="14"/>
                    </a:lnTo>
                    <a:lnTo>
                      <a:pt x="50" y="14"/>
                    </a:lnTo>
                    <a:lnTo>
                      <a:pt x="50" y="12"/>
                    </a:lnTo>
                    <a:lnTo>
                      <a:pt x="60" y="9"/>
                    </a:lnTo>
                    <a:lnTo>
                      <a:pt x="60" y="6"/>
                    </a:lnTo>
                    <a:lnTo>
                      <a:pt x="70" y="6"/>
                    </a:lnTo>
                    <a:lnTo>
                      <a:pt x="70" y="3"/>
                    </a:lnTo>
                    <a:lnTo>
                      <a:pt x="79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" name="Freeform 94"/>
              <p:cNvSpPr>
                <a:spLocks/>
              </p:cNvSpPr>
              <p:nvPr/>
            </p:nvSpPr>
            <p:spPr bwMode="auto">
              <a:xfrm>
                <a:off x="4255" y="2197"/>
                <a:ext cx="80" cy="31"/>
              </a:xfrm>
              <a:custGeom>
                <a:avLst/>
                <a:gdLst>
                  <a:gd name="T0" fmla="*/ 0 w 80"/>
                  <a:gd name="T1" fmla="*/ 31 h 31"/>
                  <a:gd name="T2" fmla="*/ 0 w 80"/>
                  <a:gd name="T3" fmla="*/ 31 h 31"/>
                  <a:gd name="T4" fmla="*/ 0 w 80"/>
                  <a:gd name="T5" fmla="*/ 31 h 31"/>
                  <a:gd name="T6" fmla="*/ 0 w 80"/>
                  <a:gd name="T7" fmla="*/ 28 h 31"/>
                  <a:gd name="T8" fmla="*/ 0 w 80"/>
                  <a:gd name="T9" fmla="*/ 28 h 31"/>
                  <a:gd name="T10" fmla="*/ 10 w 80"/>
                  <a:gd name="T11" fmla="*/ 28 h 31"/>
                  <a:gd name="T12" fmla="*/ 10 w 80"/>
                  <a:gd name="T13" fmla="*/ 28 h 31"/>
                  <a:gd name="T14" fmla="*/ 10 w 80"/>
                  <a:gd name="T15" fmla="*/ 28 h 31"/>
                  <a:gd name="T16" fmla="*/ 10 w 80"/>
                  <a:gd name="T17" fmla="*/ 26 h 31"/>
                  <a:gd name="T18" fmla="*/ 10 w 80"/>
                  <a:gd name="T19" fmla="*/ 26 h 31"/>
                  <a:gd name="T20" fmla="*/ 10 w 80"/>
                  <a:gd name="T21" fmla="*/ 26 h 31"/>
                  <a:gd name="T22" fmla="*/ 20 w 80"/>
                  <a:gd name="T23" fmla="*/ 26 h 31"/>
                  <a:gd name="T24" fmla="*/ 20 w 80"/>
                  <a:gd name="T25" fmla="*/ 23 h 31"/>
                  <a:gd name="T26" fmla="*/ 20 w 80"/>
                  <a:gd name="T27" fmla="*/ 23 h 31"/>
                  <a:gd name="T28" fmla="*/ 20 w 80"/>
                  <a:gd name="T29" fmla="*/ 23 h 31"/>
                  <a:gd name="T30" fmla="*/ 20 w 80"/>
                  <a:gd name="T31" fmla="*/ 23 h 31"/>
                  <a:gd name="T32" fmla="*/ 20 w 80"/>
                  <a:gd name="T33" fmla="*/ 23 h 31"/>
                  <a:gd name="T34" fmla="*/ 30 w 80"/>
                  <a:gd name="T35" fmla="*/ 20 h 31"/>
                  <a:gd name="T36" fmla="*/ 30 w 80"/>
                  <a:gd name="T37" fmla="*/ 20 h 31"/>
                  <a:gd name="T38" fmla="*/ 30 w 80"/>
                  <a:gd name="T39" fmla="*/ 20 h 31"/>
                  <a:gd name="T40" fmla="*/ 30 w 80"/>
                  <a:gd name="T41" fmla="*/ 20 h 31"/>
                  <a:gd name="T42" fmla="*/ 30 w 80"/>
                  <a:gd name="T43" fmla="*/ 17 h 31"/>
                  <a:gd name="T44" fmla="*/ 30 w 80"/>
                  <a:gd name="T45" fmla="*/ 17 h 31"/>
                  <a:gd name="T46" fmla="*/ 40 w 80"/>
                  <a:gd name="T47" fmla="*/ 17 h 31"/>
                  <a:gd name="T48" fmla="*/ 40 w 80"/>
                  <a:gd name="T49" fmla="*/ 17 h 31"/>
                  <a:gd name="T50" fmla="*/ 40 w 80"/>
                  <a:gd name="T51" fmla="*/ 14 h 31"/>
                  <a:gd name="T52" fmla="*/ 40 w 80"/>
                  <a:gd name="T53" fmla="*/ 14 h 31"/>
                  <a:gd name="T54" fmla="*/ 40 w 80"/>
                  <a:gd name="T55" fmla="*/ 14 h 31"/>
                  <a:gd name="T56" fmla="*/ 40 w 80"/>
                  <a:gd name="T57" fmla="*/ 14 h 31"/>
                  <a:gd name="T58" fmla="*/ 50 w 80"/>
                  <a:gd name="T59" fmla="*/ 14 h 31"/>
                  <a:gd name="T60" fmla="*/ 50 w 80"/>
                  <a:gd name="T61" fmla="*/ 11 h 31"/>
                  <a:gd name="T62" fmla="*/ 50 w 80"/>
                  <a:gd name="T63" fmla="*/ 11 h 31"/>
                  <a:gd name="T64" fmla="*/ 50 w 80"/>
                  <a:gd name="T65" fmla="*/ 11 h 31"/>
                  <a:gd name="T66" fmla="*/ 50 w 80"/>
                  <a:gd name="T67" fmla="*/ 11 h 31"/>
                  <a:gd name="T68" fmla="*/ 50 w 80"/>
                  <a:gd name="T69" fmla="*/ 11 h 31"/>
                  <a:gd name="T70" fmla="*/ 60 w 80"/>
                  <a:gd name="T71" fmla="*/ 9 h 31"/>
                  <a:gd name="T72" fmla="*/ 60 w 80"/>
                  <a:gd name="T73" fmla="*/ 9 h 31"/>
                  <a:gd name="T74" fmla="*/ 60 w 80"/>
                  <a:gd name="T75" fmla="*/ 9 h 31"/>
                  <a:gd name="T76" fmla="*/ 60 w 80"/>
                  <a:gd name="T77" fmla="*/ 9 h 31"/>
                  <a:gd name="T78" fmla="*/ 60 w 80"/>
                  <a:gd name="T79" fmla="*/ 6 h 31"/>
                  <a:gd name="T80" fmla="*/ 60 w 80"/>
                  <a:gd name="T81" fmla="*/ 6 h 31"/>
                  <a:gd name="T82" fmla="*/ 70 w 80"/>
                  <a:gd name="T83" fmla="*/ 6 h 31"/>
                  <a:gd name="T84" fmla="*/ 70 w 80"/>
                  <a:gd name="T85" fmla="*/ 6 h 31"/>
                  <a:gd name="T86" fmla="*/ 70 w 80"/>
                  <a:gd name="T87" fmla="*/ 6 h 31"/>
                  <a:gd name="T88" fmla="*/ 70 w 80"/>
                  <a:gd name="T89" fmla="*/ 3 h 31"/>
                  <a:gd name="T90" fmla="*/ 70 w 80"/>
                  <a:gd name="T91" fmla="*/ 3 h 31"/>
                  <a:gd name="T92" fmla="*/ 70 w 80"/>
                  <a:gd name="T93" fmla="*/ 3 h 31"/>
                  <a:gd name="T94" fmla="*/ 80 w 80"/>
                  <a:gd name="T95" fmla="*/ 3 h 31"/>
                  <a:gd name="T96" fmla="*/ 80 w 80"/>
                  <a:gd name="T97" fmla="*/ 0 h 31"/>
                  <a:gd name="T98" fmla="*/ 80 w 80"/>
                  <a:gd name="T99" fmla="*/ 0 h 31"/>
                  <a:gd name="T100" fmla="*/ 80 w 80"/>
                  <a:gd name="T101" fmla="*/ 0 h 3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0" h="31">
                    <a:moveTo>
                      <a:pt x="0" y="31"/>
                    </a:moveTo>
                    <a:lnTo>
                      <a:pt x="0" y="31"/>
                    </a:lnTo>
                    <a:lnTo>
                      <a:pt x="0" y="28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20" y="26"/>
                    </a:lnTo>
                    <a:lnTo>
                      <a:pt x="20" y="23"/>
                    </a:lnTo>
                    <a:lnTo>
                      <a:pt x="30" y="20"/>
                    </a:lnTo>
                    <a:lnTo>
                      <a:pt x="30" y="17"/>
                    </a:lnTo>
                    <a:lnTo>
                      <a:pt x="40" y="17"/>
                    </a:lnTo>
                    <a:lnTo>
                      <a:pt x="40" y="14"/>
                    </a:lnTo>
                    <a:lnTo>
                      <a:pt x="50" y="14"/>
                    </a:lnTo>
                    <a:lnTo>
                      <a:pt x="50" y="11"/>
                    </a:lnTo>
                    <a:lnTo>
                      <a:pt x="60" y="9"/>
                    </a:lnTo>
                    <a:lnTo>
                      <a:pt x="60" y="6"/>
                    </a:lnTo>
                    <a:lnTo>
                      <a:pt x="70" y="6"/>
                    </a:lnTo>
                    <a:lnTo>
                      <a:pt x="70" y="3"/>
                    </a:lnTo>
                    <a:lnTo>
                      <a:pt x="80" y="3"/>
                    </a:lnTo>
                    <a:lnTo>
                      <a:pt x="80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7" name="Freeform 95"/>
              <p:cNvSpPr>
                <a:spLocks/>
              </p:cNvSpPr>
              <p:nvPr/>
            </p:nvSpPr>
            <p:spPr bwMode="auto">
              <a:xfrm>
                <a:off x="4335" y="2169"/>
                <a:ext cx="79" cy="28"/>
              </a:xfrm>
              <a:custGeom>
                <a:avLst/>
                <a:gdLst>
                  <a:gd name="T0" fmla="*/ 0 w 79"/>
                  <a:gd name="T1" fmla="*/ 28 h 28"/>
                  <a:gd name="T2" fmla="*/ 0 w 79"/>
                  <a:gd name="T3" fmla="*/ 28 h 28"/>
                  <a:gd name="T4" fmla="*/ 0 w 79"/>
                  <a:gd name="T5" fmla="*/ 28 h 28"/>
                  <a:gd name="T6" fmla="*/ 10 w 79"/>
                  <a:gd name="T7" fmla="*/ 25 h 28"/>
                  <a:gd name="T8" fmla="*/ 10 w 79"/>
                  <a:gd name="T9" fmla="*/ 25 h 28"/>
                  <a:gd name="T10" fmla="*/ 10 w 79"/>
                  <a:gd name="T11" fmla="*/ 25 h 28"/>
                  <a:gd name="T12" fmla="*/ 10 w 79"/>
                  <a:gd name="T13" fmla="*/ 25 h 28"/>
                  <a:gd name="T14" fmla="*/ 10 w 79"/>
                  <a:gd name="T15" fmla="*/ 25 h 28"/>
                  <a:gd name="T16" fmla="*/ 10 w 79"/>
                  <a:gd name="T17" fmla="*/ 22 h 28"/>
                  <a:gd name="T18" fmla="*/ 20 w 79"/>
                  <a:gd name="T19" fmla="*/ 22 h 28"/>
                  <a:gd name="T20" fmla="*/ 20 w 79"/>
                  <a:gd name="T21" fmla="*/ 22 h 28"/>
                  <a:gd name="T22" fmla="*/ 20 w 79"/>
                  <a:gd name="T23" fmla="*/ 22 h 28"/>
                  <a:gd name="T24" fmla="*/ 20 w 79"/>
                  <a:gd name="T25" fmla="*/ 20 h 28"/>
                  <a:gd name="T26" fmla="*/ 20 w 79"/>
                  <a:gd name="T27" fmla="*/ 20 h 28"/>
                  <a:gd name="T28" fmla="*/ 20 w 79"/>
                  <a:gd name="T29" fmla="*/ 20 h 28"/>
                  <a:gd name="T30" fmla="*/ 30 w 79"/>
                  <a:gd name="T31" fmla="*/ 20 h 28"/>
                  <a:gd name="T32" fmla="*/ 30 w 79"/>
                  <a:gd name="T33" fmla="*/ 20 h 28"/>
                  <a:gd name="T34" fmla="*/ 30 w 79"/>
                  <a:gd name="T35" fmla="*/ 17 h 28"/>
                  <a:gd name="T36" fmla="*/ 30 w 79"/>
                  <a:gd name="T37" fmla="*/ 17 h 28"/>
                  <a:gd name="T38" fmla="*/ 30 w 79"/>
                  <a:gd name="T39" fmla="*/ 17 h 28"/>
                  <a:gd name="T40" fmla="*/ 30 w 79"/>
                  <a:gd name="T41" fmla="*/ 17 h 28"/>
                  <a:gd name="T42" fmla="*/ 40 w 79"/>
                  <a:gd name="T43" fmla="*/ 17 h 28"/>
                  <a:gd name="T44" fmla="*/ 40 w 79"/>
                  <a:gd name="T45" fmla="*/ 14 h 28"/>
                  <a:gd name="T46" fmla="*/ 40 w 79"/>
                  <a:gd name="T47" fmla="*/ 14 h 28"/>
                  <a:gd name="T48" fmla="*/ 40 w 79"/>
                  <a:gd name="T49" fmla="*/ 14 h 28"/>
                  <a:gd name="T50" fmla="*/ 40 w 79"/>
                  <a:gd name="T51" fmla="*/ 14 h 28"/>
                  <a:gd name="T52" fmla="*/ 40 w 79"/>
                  <a:gd name="T53" fmla="*/ 14 h 28"/>
                  <a:gd name="T54" fmla="*/ 50 w 79"/>
                  <a:gd name="T55" fmla="*/ 11 h 28"/>
                  <a:gd name="T56" fmla="*/ 50 w 79"/>
                  <a:gd name="T57" fmla="*/ 11 h 28"/>
                  <a:gd name="T58" fmla="*/ 50 w 79"/>
                  <a:gd name="T59" fmla="*/ 11 h 28"/>
                  <a:gd name="T60" fmla="*/ 50 w 79"/>
                  <a:gd name="T61" fmla="*/ 11 h 28"/>
                  <a:gd name="T62" fmla="*/ 50 w 79"/>
                  <a:gd name="T63" fmla="*/ 11 h 28"/>
                  <a:gd name="T64" fmla="*/ 50 w 79"/>
                  <a:gd name="T65" fmla="*/ 8 h 28"/>
                  <a:gd name="T66" fmla="*/ 59 w 79"/>
                  <a:gd name="T67" fmla="*/ 8 h 28"/>
                  <a:gd name="T68" fmla="*/ 59 w 79"/>
                  <a:gd name="T69" fmla="*/ 8 h 28"/>
                  <a:gd name="T70" fmla="*/ 59 w 79"/>
                  <a:gd name="T71" fmla="*/ 8 h 28"/>
                  <a:gd name="T72" fmla="*/ 59 w 79"/>
                  <a:gd name="T73" fmla="*/ 8 h 28"/>
                  <a:gd name="T74" fmla="*/ 59 w 79"/>
                  <a:gd name="T75" fmla="*/ 5 h 28"/>
                  <a:gd name="T76" fmla="*/ 59 w 79"/>
                  <a:gd name="T77" fmla="*/ 5 h 28"/>
                  <a:gd name="T78" fmla="*/ 69 w 79"/>
                  <a:gd name="T79" fmla="*/ 5 h 28"/>
                  <a:gd name="T80" fmla="*/ 69 w 79"/>
                  <a:gd name="T81" fmla="*/ 5 h 28"/>
                  <a:gd name="T82" fmla="*/ 69 w 79"/>
                  <a:gd name="T83" fmla="*/ 5 h 28"/>
                  <a:gd name="T84" fmla="*/ 69 w 79"/>
                  <a:gd name="T85" fmla="*/ 3 h 28"/>
                  <a:gd name="T86" fmla="*/ 69 w 79"/>
                  <a:gd name="T87" fmla="*/ 3 h 28"/>
                  <a:gd name="T88" fmla="*/ 69 w 79"/>
                  <a:gd name="T89" fmla="*/ 3 h 28"/>
                  <a:gd name="T90" fmla="*/ 69 w 79"/>
                  <a:gd name="T91" fmla="*/ 3 h 28"/>
                  <a:gd name="T92" fmla="*/ 79 w 79"/>
                  <a:gd name="T93" fmla="*/ 3 h 28"/>
                  <a:gd name="T94" fmla="*/ 79 w 79"/>
                  <a:gd name="T95" fmla="*/ 0 h 28"/>
                  <a:gd name="T96" fmla="*/ 79 w 79"/>
                  <a:gd name="T97" fmla="*/ 0 h 28"/>
                  <a:gd name="T98" fmla="*/ 79 w 79"/>
                  <a:gd name="T99" fmla="*/ 0 h 28"/>
                  <a:gd name="T100" fmla="*/ 79 w 79"/>
                  <a:gd name="T101" fmla="*/ 0 h 2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9" h="28">
                    <a:moveTo>
                      <a:pt x="0" y="28"/>
                    </a:moveTo>
                    <a:lnTo>
                      <a:pt x="0" y="28"/>
                    </a:lnTo>
                    <a:lnTo>
                      <a:pt x="10" y="25"/>
                    </a:lnTo>
                    <a:lnTo>
                      <a:pt x="10" y="22"/>
                    </a:lnTo>
                    <a:lnTo>
                      <a:pt x="20" y="22"/>
                    </a:lnTo>
                    <a:lnTo>
                      <a:pt x="20" y="20"/>
                    </a:lnTo>
                    <a:lnTo>
                      <a:pt x="30" y="20"/>
                    </a:lnTo>
                    <a:lnTo>
                      <a:pt x="30" y="17"/>
                    </a:lnTo>
                    <a:lnTo>
                      <a:pt x="40" y="17"/>
                    </a:lnTo>
                    <a:lnTo>
                      <a:pt x="40" y="14"/>
                    </a:lnTo>
                    <a:lnTo>
                      <a:pt x="50" y="11"/>
                    </a:lnTo>
                    <a:lnTo>
                      <a:pt x="50" y="8"/>
                    </a:lnTo>
                    <a:lnTo>
                      <a:pt x="59" y="8"/>
                    </a:lnTo>
                    <a:lnTo>
                      <a:pt x="59" y="5"/>
                    </a:lnTo>
                    <a:lnTo>
                      <a:pt x="69" y="5"/>
                    </a:lnTo>
                    <a:lnTo>
                      <a:pt x="69" y="3"/>
                    </a:lnTo>
                    <a:lnTo>
                      <a:pt x="79" y="3"/>
                    </a:lnTo>
                    <a:lnTo>
                      <a:pt x="79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" name="Freeform 96"/>
              <p:cNvSpPr>
                <a:spLocks/>
              </p:cNvSpPr>
              <p:nvPr/>
            </p:nvSpPr>
            <p:spPr bwMode="auto">
              <a:xfrm>
                <a:off x="4414" y="2143"/>
                <a:ext cx="90" cy="26"/>
              </a:xfrm>
              <a:custGeom>
                <a:avLst/>
                <a:gdLst>
                  <a:gd name="T0" fmla="*/ 0 w 90"/>
                  <a:gd name="T1" fmla="*/ 26 h 26"/>
                  <a:gd name="T2" fmla="*/ 0 w 90"/>
                  <a:gd name="T3" fmla="*/ 26 h 26"/>
                  <a:gd name="T4" fmla="*/ 10 w 90"/>
                  <a:gd name="T5" fmla="*/ 26 h 26"/>
                  <a:gd name="T6" fmla="*/ 10 w 90"/>
                  <a:gd name="T7" fmla="*/ 23 h 26"/>
                  <a:gd name="T8" fmla="*/ 10 w 90"/>
                  <a:gd name="T9" fmla="*/ 23 h 26"/>
                  <a:gd name="T10" fmla="*/ 10 w 90"/>
                  <a:gd name="T11" fmla="*/ 23 h 26"/>
                  <a:gd name="T12" fmla="*/ 10 w 90"/>
                  <a:gd name="T13" fmla="*/ 23 h 26"/>
                  <a:gd name="T14" fmla="*/ 10 w 90"/>
                  <a:gd name="T15" fmla="*/ 23 h 26"/>
                  <a:gd name="T16" fmla="*/ 20 w 90"/>
                  <a:gd name="T17" fmla="*/ 20 h 26"/>
                  <a:gd name="T18" fmla="*/ 20 w 90"/>
                  <a:gd name="T19" fmla="*/ 20 h 26"/>
                  <a:gd name="T20" fmla="*/ 20 w 90"/>
                  <a:gd name="T21" fmla="*/ 20 h 26"/>
                  <a:gd name="T22" fmla="*/ 20 w 90"/>
                  <a:gd name="T23" fmla="*/ 20 h 26"/>
                  <a:gd name="T24" fmla="*/ 20 w 90"/>
                  <a:gd name="T25" fmla="*/ 20 h 26"/>
                  <a:gd name="T26" fmla="*/ 20 w 90"/>
                  <a:gd name="T27" fmla="*/ 20 h 26"/>
                  <a:gd name="T28" fmla="*/ 30 w 90"/>
                  <a:gd name="T29" fmla="*/ 17 h 26"/>
                  <a:gd name="T30" fmla="*/ 30 w 90"/>
                  <a:gd name="T31" fmla="*/ 17 h 26"/>
                  <a:gd name="T32" fmla="*/ 30 w 90"/>
                  <a:gd name="T33" fmla="*/ 17 h 26"/>
                  <a:gd name="T34" fmla="*/ 30 w 90"/>
                  <a:gd name="T35" fmla="*/ 17 h 26"/>
                  <a:gd name="T36" fmla="*/ 30 w 90"/>
                  <a:gd name="T37" fmla="*/ 17 h 26"/>
                  <a:gd name="T38" fmla="*/ 30 w 90"/>
                  <a:gd name="T39" fmla="*/ 14 h 26"/>
                  <a:gd name="T40" fmla="*/ 40 w 90"/>
                  <a:gd name="T41" fmla="*/ 14 h 26"/>
                  <a:gd name="T42" fmla="*/ 40 w 90"/>
                  <a:gd name="T43" fmla="*/ 14 h 26"/>
                  <a:gd name="T44" fmla="*/ 40 w 90"/>
                  <a:gd name="T45" fmla="*/ 14 h 26"/>
                  <a:gd name="T46" fmla="*/ 40 w 90"/>
                  <a:gd name="T47" fmla="*/ 14 h 26"/>
                  <a:gd name="T48" fmla="*/ 40 w 90"/>
                  <a:gd name="T49" fmla="*/ 14 h 26"/>
                  <a:gd name="T50" fmla="*/ 40 w 90"/>
                  <a:gd name="T51" fmla="*/ 12 h 26"/>
                  <a:gd name="T52" fmla="*/ 50 w 90"/>
                  <a:gd name="T53" fmla="*/ 12 h 26"/>
                  <a:gd name="T54" fmla="*/ 50 w 90"/>
                  <a:gd name="T55" fmla="*/ 12 h 26"/>
                  <a:gd name="T56" fmla="*/ 50 w 90"/>
                  <a:gd name="T57" fmla="*/ 12 h 26"/>
                  <a:gd name="T58" fmla="*/ 50 w 90"/>
                  <a:gd name="T59" fmla="*/ 12 h 26"/>
                  <a:gd name="T60" fmla="*/ 50 w 90"/>
                  <a:gd name="T61" fmla="*/ 12 h 26"/>
                  <a:gd name="T62" fmla="*/ 50 w 90"/>
                  <a:gd name="T63" fmla="*/ 9 h 26"/>
                  <a:gd name="T64" fmla="*/ 60 w 90"/>
                  <a:gd name="T65" fmla="*/ 9 h 26"/>
                  <a:gd name="T66" fmla="*/ 60 w 90"/>
                  <a:gd name="T67" fmla="*/ 9 h 26"/>
                  <a:gd name="T68" fmla="*/ 60 w 90"/>
                  <a:gd name="T69" fmla="*/ 9 h 26"/>
                  <a:gd name="T70" fmla="*/ 60 w 90"/>
                  <a:gd name="T71" fmla="*/ 9 h 26"/>
                  <a:gd name="T72" fmla="*/ 60 w 90"/>
                  <a:gd name="T73" fmla="*/ 9 h 26"/>
                  <a:gd name="T74" fmla="*/ 60 w 90"/>
                  <a:gd name="T75" fmla="*/ 6 h 26"/>
                  <a:gd name="T76" fmla="*/ 70 w 90"/>
                  <a:gd name="T77" fmla="*/ 6 h 26"/>
                  <a:gd name="T78" fmla="*/ 70 w 90"/>
                  <a:gd name="T79" fmla="*/ 6 h 26"/>
                  <a:gd name="T80" fmla="*/ 70 w 90"/>
                  <a:gd name="T81" fmla="*/ 6 h 26"/>
                  <a:gd name="T82" fmla="*/ 70 w 90"/>
                  <a:gd name="T83" fmla="*/ 6 h 26"/>
                  <a:gd name="T84" fmla="*/ 70 w 90"/>
                  <a:gd name="T85" fmla="*/ 6 h 26"/>
                  <a:gd name="T86" fmla="*/ 70 w 90"/>
                  <a:gd name="T87" fmla="*/ 3 h 26"/>
                  <a:gd name="T88" fmla="*/ 80 w 90"/>
                  <a:gd name="T89" fmla="*/ 3 h 26"/>
                  <a:gd name="T90" fmla="*/ 80 w 90"/>
                  <a:gd name="T91" fmla="*/ 3 h 26"/>
                  <a:gd name="T92" fmla="*/ 80 w 90"/>
                  <a:gd name="T93" fmla="*/ 3 h 26"/>
                  <a:gd name="T94" fmla="*/ 80 w 90"/>
                  <a:gd name="T95" fmla="*/ 3 h 26"/>
                  <a:gd name="T96" fmla="*/ 80 w 90"/>
                  <a:gd name="T97" fmla="*/ 3 h 26"/>
                  <a:gd name="T98" fmla="*/ 80 w 90"/>
                  <a:gd name="T99" fmla="*/ 3 h 26"/>
                  <a:gd name="T100" fmla="*/ 90 w 90"/>
                  <a:gd name="T101" fmla="*/ 0 h 2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90" h="26">
                    <a:moveTo>
                      <a:pt x="0" y="26"/>
                    </a:moveTo>
                    <a:lnTo>
                      <a:pt x="0" y="26"/>
                    </a:lnTo>
                    <a:lnTo>
                      <a:pt x="10" y="26"/>
                    </a:lnTo>
                    <a:lnTo>
                      <a:pt x="10" y="23"/>
                    </a:lnTo>
                    <a:lnTo>
                      <a:pt x="20" y="20"/>
                    </a:lnTo>
                    <a:lnTo>
                      <a:pt x="30" y="17"/>
                    </a:lnTo>
                    <a:lnTo>
                      <a:pt x="30" y="14"/>
                    </a:lnTo>
                    <a:lnTo>
                      <a:pt x="40" y="14"/>
                    </a:lnTo>
                    <a:lnTo>
                      <a:pt x="40" y="12"/>
                    </a:lnTo>
                    <a:lnTo>
                      <a:pt x="50" y="12"/>
                    </a:lnTo>
                    <a:lnTo>
                      <a:pt x="50" y="9"/>
                    </a:lnTo>
                    <a:lnTo>
                      <a:pt x="60" y="9"/>
                    </a:lnTo>
                    <a:lnTo>
                      <a:pt x="60" y="6"/>
                    </a:lnTo>
                    <a:lnTo>
                      <a:pt x="70" y="6"/>
                    </a:lnTo>
                    <a:lnTo>
                      <a:pt x="70" y="3"/>
                    </a:lnTo>
                    <a:lnTo>
                      <a:pt x="80" y="3"/>
                    </a:lnTo>
                    <a:lnTo>
                      <a:pt x="90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9" name="Freeform 97"/>
              <p:cNvSpPr>
                <a:spLocks/>
              </p:cNvSpPr>
              <p:nvPr/>
            </p:nvSpPr>
            <p:spPr bwMode="auto">
              <a:xfrm>
                <a:off x="4504" y="2126"/>
                <a:ext cx="79" cy="17"/>
              </a:xfrm>
              <a:custGeom>
                <a:avLst/>
                <a:gdLst>
                  <a:gd name="T0" fmla="*/ 0 w 79"/>
                  <a:gd name="T1" fmla="*/ 17 h 17"/>
                  <a:gd name="T2" fmla="*/ 0 w 79"/>
                  <a:gd name="T3" fmla="*/ 17 h 17"/>
                  <a:gd name="T4" fmla="*/ 0 w 79"/>
                  <a:gd name="T5" fmla="*/ 17 h 17"/>
                  <a:gd name="T6" fmla="*/ 0 w 79"/>
                  <a:gd name="T7" fmla="*/ 17 h 17"/>
                  <a:gd name="T8" fmla="*/ 0 w 79"/>
                  <a:gd name="T9" fmla="*/ 17 h 17"/>
                  <a:gd name="T10" fmla="*/ 0 w 79"/>
                  <a:gd name="T11" fmla="*/ 17 h 17"/>
                  <a:gd name="T12" fmla="*/ 10 w 79"/>
                  <a:gd name="T13" fmla="*/ 17 h 17"/>
                  <a:gd name="T14" fmla="*/ 10 w 79"/>
                  <a:gd name="T15" fmla="*/ 14 h 17"/>
                  <a:gd name="T16" fmla="*/ 10 w 79"/>
                  <a:gd name="T17" fmla="*/ 14 h 17"/>
                  <a:gd name="T18" fmla="*/ 10 w 79"/>
                  <a:gd name="T19" fmla="*/ 14 h 17"/>
                  <a:gd name="T20" fmla="*/ 10 w 79"/>
                  <a:gd name="T21" fmla="*/ 14 h 17"/>
                  <a:gd name="T22" fmla="*/ 10 w 79"/>
                  <a:gd name="T23" fmla="*/ 14 h 17"/>
                  <a:gd name="T24" fmla="*/ 20 w 79"/>
                  <a:gd name="T25" fmla="*/ 14 h 17"/>
                  <a:gd name="T26" fmla="*/ 20 w 79"/>
                  <a:gd name="T27" fmla="*/ 14 h 17"/>
                  <a:gd name="T28" fmla="*/ 20 w 79"/>
                  <a:gd name="T29" fmla="*/ 12 h 17"/>
                  <a:gd name="T30" fmla="*/ 20 w 79"/>
                  <a:gd name="T31" fmla="*/ 12 h 17"/>
                  <a:gd name="T32" fmla="*/ 20 w 79"/>
                  <a:gd name="T33" fmla="*/ 12 h 17"/>
                  <a:gd name="T34" fmla="*/ 20 w 79"/>
                  <a:gd name="T35" fmla="*/ 12 h 17"/>
                  <a:gd name="T36" fmla="*/ 30 w 79"/>
                  <a:gd name="T37" fmla="*/ 12 h 17"/>
                  <a:gd name="T38" fmla="*/ 30 w 79"/>
                  <a:gd name="T39" fmla="*/ 12 h 17"/>
                  <a:gd name="T40" fmla="*/ 30 w 79"/>
                  <a:gd name="T41" fmla="*/ 12 h 17"/>
                  <a:gd name="T42" fmla="*/ 30 w 79"/>
                  <a:gd name="T43" fmla="*/ 9 h 17"/>
                  <a:gd name="T44" fmla="*/ 30 w 79"/>
                  <a:gd name="T45" fmla="*/ 9 h 17"/>
                  <a:gd name="T46" fmla="*/ 30 w 79"/>
                  <a:gd name="T47" fmla="*/ 9 h 17"/>
                  <a:gd name="T48" fmla="*/ 39 w 79"/>
                  <a:gd name="T49" fmla="*/ 9 h 17"/>
                  <a:gd name="T50" fmla="*/ 39 w 79"/>
                  <a:gd name="T51" fmla="*/ 9 h 17"/>
                  <a:gd name="T52" fmla="*/ 39 w 79"/>
                  <a:gd name="T53" fmla="*/ 9 h 17"/>
                  <a:gd name="T54" fmla="*/ 39 w 79"/>
                  <a:gd name="T55" fmla="*/ 9 h 17"/>
                  <a:gd name="T56" fmla="*/ 39 w 79"/>
                  <a:gd name="T57" fmla="*/ 6 h 17"/>
                  <a:gd name="T58" fmla="*/ 39 w 79"/>
                  <a:gd name="T59" fmla="*/ 6 h 17"/>
                  <a:gd name="T60" fmla="*/ 49 w 79"/>
                  <a:gd name="T61" fmla="*/ 6 h 17"/>
                  <a:gd name="T62" fmla="*/ 49 w 79"/>
                  <a:gd name="T63" fmla="*/ 6 h 17"/>
                  <a:gd name="T64" fmla="*/ 49 w 79"/>
                  <a:gd name="T65" fmla="*/ 6 h 17"/>
                  <a:gd name="T66" fmla="*/ 49 w 79"/>
                  <a:gd name="T67" fmla="*/ 6 h 17"/>
                  <a:gd name="T68" fmla="*/ 49 w 79"/>
                  <a:gd name="T69" fmla="*/ 6 h 17"/>
                  <a:gd name="T70" fmla="*/ 49 w 79"/>
                  <a:gd name="T71" fmla="*/ 6 h 17"/>
                  <a:gd name="T72" fmla="*/ 59 w 79"/>
                  <a:gd name="T73" fmla="*/ 6 h 17"/>
                  <a:gd name="T74" fmla="*/ 59 w 79"/>
                  <a:gd name="T75" fmla="*/ 3 h 17"/>
                  <a:gd name="T76" fmla="*/ 59 w 79"/>
                  <a:gd name="T77" fmla="*/ 3 h 17"/>
                  <a:gd name="T78" fmla="*/ 59 w 79"/>
                  <a:gd name="T79" fmla="*/ 3 h 17"/>
                  <a:gd name="T80" fmla="*/ 59 w 79"/>
                  <a:gd name="T81" fmla="*/ 3 h 17"/>
                  <a:gd name="T82" fmla="*/ 59 w 79"/>
                  <a:gd name="T83" fmla="*/ 3 h 17"/>
                  <a:gd name="T84" fmla="*/ 69 w 79"/>
                  <a:gd name="T85" fmla="*/ 3 h 17"/>
                  <a:gd name="T86" fmla="*/ 69 w 79"/>
                  <a:gd name="T87" fmla="*/ 3 h 17"/>
                  <a:gd name="T88" fmla="*/ 69 w 79"/>
                  <a:gd name="T89" fmla="*/ 3 h 17"/>
                  <a:gd name="T90" fmla="*/ 69 w 79"/>
                  <a:gd name="T91" fmla="*/ 0 h 17"/>
                  <a:gd name="T92" fmla="*/ 69 w 79"/>
                  <a:gd name="T93" fmla="*/ 0 h 17"/>
                  <a:gd name="T94" fmla="*/ 69 w 79"/>
                  <a:gd name="T95" fmla="*/ 0 h 17"/>
                  <a:gd name="T96" fmla="*/ 79 w 79"/>
                  <a:gd name="T97" fmla="*/ 0 h 17"/>
                  <a:gd name="T98" fmla="*/ 79 w 79"/>
                  <a:gd name="T99" fmla="*/ 0 h 17"/>
                  <a:gd name="T100" fmla="*/ 79 w 79"/>
                  <a:gd name="T101" fmla="*/ 0 h 17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9" h="17">
                    <a:moveTo>
                      <a:pt x="0" y="17"/>
                    </a:moveTo>
                    <a:lnTo>
                      <a:pt x="0" y="17"/>
                    </a:lnTo>
                    <a:lnTo>
                      <a:pt x="10" y="17"/>
                    </a:lnTo>
                    <a:lnTo>
                      <a:pt x="10" y="14"/>
                    </a:lnTo>
                    <a:lnTo>
                      <a:pt x="20" y="14"/>
                    </a:lnTo>
                    <a:lnTo>
                      <a:pt x="20" y="12"/>
                    </a:lnTo>
                    <a:lnTo>
                      <a:pt x="30" y="12"/>
                    </a:lnTo>
                    <a:lnTo>
                      <a:pt x="30" y="9"/>
                    </a:lnTo>
                    <a:lnTo>
                      <a:pt x="39" y="9"/>
                    </a:lnTo>
                    <a:lnTo>
                      <a:pt x="39" y="6"/>
                    </a:lnTo>
                    <a:lnTo>
                      <a:pt x="49" y="6"/>
                    </a:lnTo>
                    <a:lnTo>
                      <a:pt x="59" y="6"/>
                    </a:lnTo>
                    <a:lnTo>
                      <a:pt x="59" y="3"/>
                    </a:lnTo>
                    <a:lnTo>
                      <a:pt x="69" y="3"/>
                    </a:lnTo>
                    <a:lnTo>
                      <a:pt x="69" y="0"/>
                    </a:lnTo>
                    <a:lnTo>
                      <a:pt x="79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0" name="Freeform 98"/>
              <p:cNvSpPr>
                <a:spLocks/>
              </p:cNvSpPr>
              <p:nvPr/>
            </p:nvSpPr>
            <p:spPr bwMode="auto">
              <a:xfrm>
                <a:off x="4583" y="2115"/>
                <a:ext cx="80" cy="11"/>
              </a:xfrm>
              <a:custGeom>
                <a:avLst/>
                <a:gdLst>
                  <a:gd name="T0" fmla="*/ 0 w 80"/>
                  <a:gd name="T1" fmla="*/ 11 h 11"/>
                  <a:gd name="T2" fmla="*/ 0 w 80"/>
                  <a:gd name="T3" fmla="*/ 11 h 11"/>
                  <a:gd name="T4" fmla="*/ 0 w 80"/>
                  <a:gd name="T5" fmla="*/ 11 h 11"/>
                  <a:gd name="T6" fmla="*/ 0 w 80"/>
                  <a:gd name="T7" fmla="*/ 11 h 11"/>
                  <a:gd name="T8" fmla="*/ 0 w 80"/>
                  <a:gd name="T9" fmla="*/ 11 h 11"/>
                  <a:gd name="T10" fmla="*/ 10 w 80"/>
                  <a:gd name="T11" fmla="*/ 8 h 11"/>
                  <a:gd name="T12" fmla="*/ 10 w 80"/>
                  <a:gd name="T13" fmla="*/ 8 h 11"/>
                  <a:gd name="T14" fmla="*/ 10 w 80"/>
                  <a:gd name="T15" fmla="*/ 8 h 11"/>
                  <a:gd name="T16" fmla="*/ 10 w 80"/>
                  <a:gd name="T17" fmla="*/ 8 h 11"/>
                  <a:gd name="T18" fmla="*/ 10 w 80"/>
                  <a:gd name="T19" fmla="*/ 8 h 11"/>
                  <a:gd name="T20" fmla="*/ 10 w 80"/>
                  <a:gd name="T21" fmla="*/ 8 h 11"/>
                  <a:gd name="T22" fmla="*/ 20 w 80"/>
                  <a:gd name="T23" fmla="*/ 8 h 11"/>
                  <a:gd name="T24" fmla="*/ 20 w 80"/>
                  <a:gd name="T25" fmla="*/ 8 h 11"/>
                  <a:gd name="T26" fmla="*/ 20 w 80"/>
                  <a:gd name="T27" fmla="*/ 8 h 11"/>
                  <a:gd name="T28" fmla="*/ 20 w 80"/>
                  <a:gd name="T29" fmla="*/ 8 h 11"/>
                  <a:gd name="T30" fmla="*/ 20 w 80"/>
                  <a:gd name="T31" fmla="*/ 6 h 11"/>
                  <a:gd name="T32" fmla="*/ 20 w 80"/>
                  <a:gd name="T33" fmla="*/ 6 h 11"/>
                  <a:gd name="T34" fmla="*/ 30 w 80"/>
                  <a:gd name="T35" fmla="*/ 6 h 11"/>
                  <a:gd name="T36" fmla="*/ 30 w 80"/>
                  <a:gd name="T37" fmla="*/ 6 h 11"/>
                  <a:gd name="T38" fmla="*/ 30 w 80"/>
                  <a:gd name="T39" fmla="*/ 6 h 11"/>
                  <a:gd name="T40" fmla="*/ 30 w 80"/>
                  <a:gd name="T41" fmla="*/ 6 h 11"/>
                  <a:gd name="T42" fmla="*/ 30 w 80"/>
                  <a:gd name="T43" fmla="*/ 6 h 11"/>
                  <a:gd name="T44" fmla="*/ 30 w 80"/>
                  <a:gd name="T45" fmla="*/ 6 h 11"/>
                  <a:gd name="T46" fmla="*/ 40 w 80"/>
                  <a:gd name="T47" fmla="*/ 6 h 11"/>
                  <a:gd name="T48" fmla="*/ 40 w 80"/>
                  <a:gd name="T49" fmla="*/ 6 h 11"/>
                  <a:gd name="T50" fmla="*/ 40 w 80"/>
                  <a:gd name="T51" fmla="*/ 6 h 11"/>
                  <a:gd name="T52" fmla="*/ 40 w 80"/>
                  <a:gd name="T53" fmla="*/ 6 h 11"/>
                  <a:gd name="T54" fmla="*/ 40 w 80"/>
                  <a:gd name="T55" fmla="*/ 3 h 11"/>
                  <a:gd name="T56" fmla="*/ 40 w 80"/>
                  <a:gd name="T57" fmla="*/ 3 h 11"/>
                  <a:gd name="T58" fmla="*/ 50 w 80"/>
                  <a:gd name="T59" fmla="*/ 3 h 11"/>
                  <a:gd name="T60" fmla="*/ 50 w 80"/>
                  <a:gd name="T61" fmla="*/ 3 h 11"/>
                  <a:gd name="T62" fmla="*/ 50 w 80"/>
                  <a:gd name="T63" fmla="*/ 3 h 11"/>
                  <a:gd name="T64" fmla="*/ 50 w 80"/>
                  <a:gd name="T65" fmla="*/ 3 h 11"/>
                  <a:gd name="T66" fmla="*/ 50 w 80"/>
                  <a:gd name="T67" fmla="*/ 3 h 11"/>
                  <a:gd name="T68" fmla="*/ 50 w 80"/>
                  <a:gd name="T69" fmla="*/ 3 h 11"/>
                  <a:gd name="T70" fmla="*/ 60 w 80"/>
                  <a:gd name="T71" fmla="*/ 3 h 11"/>
                  <a:gd name="T72" fmla="*/ 60 w 80"/>
                  <a:gd name="T73" fmla="*/ 3 h 11"/>
                  <a:gd name="T74" fmla="*/ 60 w 80"/>
                  <a:gd name="T75" fmla="*/ 3 h 11"/>
                  <a:gd name="T76" fmla="*/ 60 w 80"/>
                  <a:gd name="T77" fmla="*/ 3 h 11"/>
                  <a:gd name="T78" fmla="*/ 60 w 80"/>
                  <a:gd name="T79" fmla="*/ 3 h 11"/>
                  <a:gd name="T80" fmla="*/ 60 w 80"/>
                  <a:gd name="T81" fmla="*/ 0 h 11"/>
                  <a:gd name="T82" fmla="*/ 70 w 80"/>
                  <a:gd name="T83" fmla="*/ 0 h 11"/>
                  <a:gd name="T84" fmla="*/ 70 w 80"/>
                  <a:gd name="T85" fmla="*/ 0 h 11"/>
                  <a:gd name="T86" fmla="*/ 70 w 80"/>
                  <a:gd name="T87" fmla="*/ 0 h 11"/>
                  <a:gd name="T88" fmla="*/ 70 w 80"/>
                  <a:gd name="T89" fmla="*/ 0 h 11"/>
                  <a:gd name="T90" fmla="*/ 70 w 80"/>
                  <a:gd name="T91" fmla="*/ 0 h 11"/>
                  <a:gd name="T92" fmla="*/ 70 w 80"/>
                  <a:gd name="T93" fmla="*/ 0 h 11"/>
                  <a:gd name="T94" fmla="*/ 80 w 80"/>
                  <a:gd name="T95" fmla="*/ 0 h 11"/>
                  <a:gd name="T96" fmla="*/ 80 w 80"/>
                  <a:gd name="T97" fmla="*/ 0 h 11"/>
                  <a:gd name="T98" fmla="*/ 80 w 80"/>
                  <a:gd name="T99" fmla="*/ 0 h 11"/>
                  <a:gd name="T100" fmla="*/ 80 w 80"/>
                  <a:gd name="T101" fmla="*/ 0 h 1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0" h="11">
                    <a:moveTo>
                      <a:pt x="0" y="11"/>
                    </a:moveTo>
                    <a:lnTo>
                      <a:pt x="0" y="11"/>
                    </a:lnTo>
                    <a:lnTo>
                      <a:pt x="10" y="8"/>
                    </a:lnTo>
                    <a:lnTo>
                      <a:pt x="20" y="8"/>
                    </a:lnTo>
                    <a:lnTo>
                      <a:pt x="20" y="6"/>
                    </a:lnTo>
                    <a:lnTo>
                      <a:pt x="30" y="6"/>
                    </a:lnTo>
                    <a:lnTo>
                      <a:pt x="40" y="6"/>
                    </a:lnTo>
                    <a:lnTo>
                      <a:pt x="40" y="3"/>
                    </a:lnTo>
                    <a:lnTo>
                      <a:pt x="50" y="3"/>
                    </a:lnTo>
                    <a:lnTo>
                      <a:pt x="60" y="3"/>
                    </a:lnTo>
                    <a:lnTo>
                      <a:pt x="60" y="0"/>
                    </a:lnTo>
                    <a:lnTo>
                      <a:pt x="70" y="0"/>
                    </a:lnTo>
                    <a:lnTo>
                      <a:pt x="80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1" name="Freeform 99"/>
              <p:cNvSpPr>
                <a:spLocks/>
              </p:cNvSpPr>
              <p:nvPr/>
            </p:nvSpPr>
            <p:spPr bwMode="auto">
              <a:xfrm>
                <a:off x="4663" y="2112"/>
                <a:ext cx="79" cy="3"/>
              </a:xfrm>
              <a:custGeom>
                <a:avLst/>
                <a:gdLst>
                  <a:gd name="T0" fmla="*/ 0 w 79"/>
                  <a:gd name="T1" fmla="*/ 3 h 3"/>
                  <a:gd name="T2" fmla="*/ 0 w 79"/>
                  <a:gd name="T3" fmla="*/ 3 h 3"/>
                  <a:gd name="T4" fmla="*/ 0 w 79"/>
                  <a:gd name="T5" fmla="*/ 3 h 3"/>
                  <a:gd name="T6" fmla="*/ 10 w 79"/>
                  <a:gd name="T7" fmla="*/ 3 h 3"/>
                  <a:gd name="T8" fmla="*/ 10 w 79"/>
                  <a:gd name="T9" fmla="*/ 3 h 3"/>
                  <a:gd name="T10" fmla="*/ 10 w 79"/>
                  <a:gd name="T11" fmla="*/ 3 h 3"/>
                  <a:gd name="T12" fmla="*/ 10 w 79"/>
                  <a:gd name="T13" fmla="*/ 3 h 3"/>
                  <a:gd name="T14" fmla="*/ 10 w 79"/>
                  <a:gd name="T15" fmla="*/ 3 h 3"/>
                  <a:gd name="T16" fmla="*/ 10 w 79"/>
                  <a:gd name="T17" fmla="*/ 0 h 3"/>
                  <a:gd name="T18" fmla="*/ 19 w 79"/>
                  <a:gd name="T19" fmla="*/ 0 h 3"/>
                  <a:gd name="T20" fmla="*/ 19 w 79"/>
                  <a:gd name="T21" fmla="*/ 0 h 3"/>
                  <a:gd name="T22" fmla="*/ 19 w 79"/>
                  <a:gd name="T23" fmla="*/ 0 h 3"/>
                  <a:gd name="T24" fmla="*/ 19 w 79"/>
                  <a:gd name="T25" fmla="*/ 0 h 3"/>
                  <a:gd name="T26" fmla="*/ 19 w 79"/>
                  <a:gd name="T27" fmla="*/ 0 h 3"/>
                  <a:gd name="T28" fmla="*/ 19 w 79"/>
                  <a:gd name="T29" fmla="*/ 0 h 3"/>
                  <a:gd name="T30" fmla="*/ 29 w 79"/>
                  <a:gd name="T31" fmla="*/ 0 h 3"/>
                  <a:gd name="T32" fmla="*/ 29 w 79"/>
                  <a:gd name="T33" fmla="*/ 0 h 3"/>
                  <a:gd name="T34" fmla="*/ 29 w 79"/>
                  <a:gd name="T35" fmla="*/ 0 h 3"/>
                  <a:gd name="T36" fmla="*/ 29 w 79"/>
                  <a:gd name="T37" fmla="*/ 0 h 3"/>
                  <a:gd name="T38" fmla="*/ 29 w 79"/>
                  <a:gd name="T39" fmla="*/ 0 h 3"/>
                  <a:gd name="T40" fmla="*/ 29 w 79"/>
                  <a:gd name="T41" fmla="*/ 0 h 3"/>
                  <a:gd name="T42" fmla="*/ 39 w 79"/>
                  <a:gd name="T43" fmla="*/ 0 h 3"/>
                  <a:gd name="T44" fmla="*/ 39 w 79"/>
                  <a:gd name="T45" fmla="*/ 0 h 3"/>
                  <a:gd name="T46" fmla="*/ 39 w 79"/>
                  <a:gd name="T47" fmla="*/ 0 h 3"/>
                  <a:gd name="T48" fmla="*/ 39 w 79"/>
                  <a:gd name="T49" fmla="*/ 0 h 3"/>
                  <a:gd name="T50" fmla="*/ 39 w 79"/>
                  <a:gd name="T51" fmla="*/ 0 h 3"/>
                  <a:gd name="T52" fmla="*/ 39 w 79"/>
                  <a:gd name="T53" fmla="*/ 0 h 3"/>
                  <a:gd name="T54" fmla="*/ 49 w 79"/>
                  <a:gd name="T55" fmla="*/ 0 h 3"/>
                  <a:gd name="T56" fmla="*/ 49 w 79"/>
                  <a:gd name="T57" fmla="*/ 0 h 3"/>
                  <a:gd name="T58" fmla="*/ 49 w 79"/>
                  <a:gd name="T59" fmla="*/ 0 h 3"/>
                  <a:gd name="T60" fmla="*/ 49 w 79"/>
                  <a:gd name="T61" fmla="*/ 0 h 3"/>
                  <a:gd name="T62" fmla="*/ 49 w 79"/>
                  <a:gd name="T63" fmla="*/ 0 h 3"/>
                  <a:gd name="T64" fmla="*/ 49 w 79"/>
                  <a:gd name="T65" fmla="*/ 0 h 3"/>
                  <a:gd name="T66" fmla="*/ 59 w 79"/>
                  <a:gd name="T67" fmla="*/ 0 h 3"/>
                  <a:gd name="T68" fmla="*/ 59 w 79"/>
                  <a:gd name="T69" fmla="*/ 0 h 3"/>
                  <a:gd name="T70" fmla="*/ 59 w 79"/>
                  <a:gd name="T71" fmla="*/ 0 h 3"/>
                  <a:gd name="T72" fmla="*/ 59 w 79"/>
                  <a:gd name="T73" fmla="*/ 0 h 3"/>
                  <a:gd name="T74" fmla="*/ 59 w 79"/>
                  <a:gd name="T75" fmla="*/ 0 h 3"/>
                  <a:gd name="T76" fmla="*/ 59 w 79"/>
                  <a:gd name="T77" fmla="*/ 0 h 3"/>
                  <a:gd name="T78" fmla="*/ 69 w 79"/>
                  <a:gd name="T79" fmla="*/ 0 h 3"/>
                  <a:gd name="T80" fmla="*/ 69 w 79"/>
                  <a:gd name="T81" fmla="*/ 0 h 3"/>
                  <a:gd name="T82" fmla="*/ 69 w 79"/>
                  <a:gd name="T83" fmla="*/ 0 h 3"/>
                  <a:gd name="T84" fmla="*/ 69 w 79"/>
                  <a:gd name="T85" fmla="*/ 0 h 3"/>
                  <a:gd name="T86" fmla="*/ 69 w 79"/>
                  <a:gd name="T87" fmla="*/ 0 h 3"/>
                  <a:gd name="T88" fmla="*/ 69 w 79"/>
                  <a:gd name="T89" fmla="*/ 0 h 3"/>
                  <a:gd name="T90" fmla="*/ 79 w 79"/>
                  <a:gd name="T91" fmla="*/ 0 h 3"/>
                  <a:gd name="T92" fmla="*/ 79 w 79"/>
                  <a:gd name="T93" fmla="*/ 0 h 3"/>
                  <a:gd name="T94" fmla="*/ 79 w 79"/>
                  <a:gd name="T95" fmla="*/ 0 h 3"/>
                  <a:gd name="T96" fmla="*/ 79 w 79"/>
                  <a:gd name="T97" fmla="*/ 0 h 3"/>
                  <a:gd name="T98" fmla="*/ 79 w 79"/>
                  <a:gd name="T99" fmla="*/ 0 h 3"/>
                  <a:gd name="T100" fmla="*/ 79 w 79"/>
                  <a:gd name="T101" fmla="*/ 0 h 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9" h="3">
                    <a:moveTo>
                      <a:pt x="0" y="3"/>
                    </a:moveTo>
                    <a:lnTo>
                      <a:pt x="0" y="3"/>
                    </a:lnTo>
                    <a:lnTo>
                      <a:pt x="10" y="3"/>
                    </a:lnTo>
                    <a:lnTo>
                      <a:pt x="10" y="0"/>
                    </a:lnTo>
                    <a:lnTo>
                      <a:pt x="19" y="0"/>
                    </a:lnTo>
                    <a:lnTo>
                      <a:pt x="29" y="0"/>
                    </a:lnTo>
                    <a:lnTo>
                      <a:pt x="39" y="0"/>
                    </a:lnTo>
                    <a:lnTo>
                      <a:pt x="49" y="0"/>
                    </a:lnTo>
                    <a:lnTo>
                      <a:pt x="59" y="0"/>
                    </a:lnTo>
                    <a:lnTo>
                      <a:pt x="69" y="0"/>
                    </a:lnTo>
                    <a:lnTo>
                      <a:pt x="79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" name="Freeform 100"/>
              <p:cNvSpPr>
                <a:spLocks/>
              </p:cNvSpPr>
              <p:nvPr/>
            </p:nvSpPr>
            <p:spPr bwMode="auto">
              <a:xfrm>
                <a:off x="4742" y="2112"/>
                <a:ext cx="40" cy="1"/>
              </a:xfrm>
              <a:custGeom>
                <a:avLst/>
                <a:gdLst>
                  <a:gd name="T0" fmla="*/ 0 w 40"/>
                  <a:gd name="T1" fmla="*/ 0 h 1"/>
                  <a:gd name="T2" fmla="*/ 0 w 40"/>
                  <a:gd name="T3" fmla="*/ 0 h 1"/>
                  <a:gd name="T4" fmla="*/ 0 w 40"/>
                  <a:gd name="T5" fmla="*/ 0 h 1"/>
                  <a:gd name="T6" fmla="*/ 0 w 40"/>
                  <a:gd name="T7" fmla="*/ 0 h 1"/>
                  <a:gd name="T8" fmla="*/ 0 w 40"/>
                  <a:gd name="T9" fmla="*/ 0 h 1"/>
                  <a:gd name="T10" fmla="*/ 0 w 40"/>
                  <a:gd name="T11" fmla="*/ 0 h 1"/>
                  <a:gd name="T12" fmla="*/ 0 w 40"/>
                  <a:gd name="T13" fmla="*/ 0 h 1"/>
                  <a:gd name="T14" fmla="*/ 0 w 40"/>
                  <a:gd name="T15" fmla="*/ 0 h 1"/>
                  <a:gd name="T16" fmla="*/ 0 w 40"/>
                  <a:gd name="T17" fmla="*/ 0 h 1"/>
                  <a:gd name="T18" fmla="*/ 0 w 40"/>
                  <a:gd name="T19" fmla="*/ 0 h 1"/>
                  <a:gd name="T20" fmla="*/ 0 w 40"/>
                  <a:gd name="T21" fmla="*/ 0 h 1"/>
                  <a:gd name="T22" fmla="*/ 0 w 40"/>
                  <a:gd name="T23" fmla="*/ 0 h 1"/>
                  <a:gd name="T24" fmla="*/ 0 w 40"/>
                  <a:gd name="T25" fmla="*/ 0 h 1"/>
                  <a:gd name="T26" fmla="*/ 0 w 40"/>
                  <a:gd name="T27" fmla="*/ 0 h 1"/>
                  <a:gd name="T28" fmla="*/ 0 w 40"/>
                  <a:gd name="T29" fmla="*/ 0 h 1"/>
                  <a:gd name="T30" fmla="*/ 0 w 40"/>
                  <a:gd name="T31" fmla="*/ 0 h 1"/>
                  <a:gd name="T32" fmla="*/ 0 w 40"/>
                  <a:gd name="T33" fmla="*/ 0 h 1"/>
                  <a:gd name="T34" fmla="*/ 0 w 40"/>
                  <a:gd name="T35" fmla="*/ 0 h 1"/>
                  <a:gd name="T36" fmla="*/ 0 w 40"/>
                  <a:gd name="T37" fmla="*/ 0 h 1"/>
                  <a:gd name="T38" fmla="*/ 0 w 40"/>
                  <a:gd name="T39" fmla="*/ 0 h 1"/>
                  <a:gd name="T40" fmla="*/ 0 w 40"/>
                  <a:gd name="T41" fmla="*/ 0 h 1"/>
                  <a:gd name="T42" fmla="*/ 0 w 40"/>
                  <a:gd name="T43" fmla="*/ 0 h 1"/>
                  <a:gd name="T44" fmla="*/ 0 w 40"/>
                  <a:gd name="T45" fmla="*/ 0 h 1"/>
                  <a:gd name="T46" fmla="*/ 0 w 40"/>
                  <a:gd name="T47" fmla="*/ 0 h 1"/>
                  <a:gd name="T48" fmla="*/ 0 w 40"/>
                  <a:gd name="T49" fmla="*/ 0 h 1"/>
                  <a:gd name="T50" fmla="*/ 10 w 40"/>
                  <a:gd name="T51" fmla="*/ 0 h 1"/>
                  <a:gd name="T52" fmla="*/ 10 w 40"/>
                  <a:gd name="T53" fmla="*/ 0 h 1"/>
                  <a:gd name="T54" fmla="*/ 10 w 40"/>
                  <a:gd name="T55" fmla="*/ 0 h 1"/>
                  <a:gd name="T56" fmla="*/ 10 w 40"/>
                  <a:gd name="T57" fmla="*/ 0 h 1"/>
                  <a:gd name="T58" fmla="*/ 10 w 40"/>
                  <a:gd name="T59" fmla="*/ 0 h 1"/>
                  <a:gd name="T60" fmla="*/ 10 w 40"/>
                  <a:gd name="T61" fmla="*/ 0 h 1"/>
                  <a:gd name="T62" fmla="*/ 10 w 40"/>
                  <a:gd name="T63" fmla="*/ 0 h 1"/>
                  <a:gd name="T64" fmla="*/ 10 w 40"/>
                  <a:gd name="T65" fmla="*/ 0 h 1"/>
                  <a:gd name="T66" fmla="*/ 10 w 40"/>
                  <a:gd name="T67" fmla="*/ 0 h 1"/>
                  <a:gd name="T68" fmla="*/ 20 w 40"/>
                  <a:gd name="T69" fmla="*/ 0 h 1"/>
                  <a:gd name="T70" fmla="*/ 20 w 40"/>
                  <a:gd name="T71" fmla="*/ 0 h 1"/>
                  <a:gd name="T72" fmla="*/ 20 w 40"/>
                  <a:gd name="T73" fmla="*/ 0 h 1"/>
                  <a:gd name="T74" fmla="*/ 20 w 40"/>
                  <a:gd name="T75" fmla="*/ 0 h 1"/>
                  <a:gd name="T76" fmla="*/ 20 w 40"/>
                  <a:gd name="T77" fmla="*/ 0 h 1"/>
                  <a:gd name="T78" fmla="*/ 20 w 40"/>
                  <a:gd name="T79" fmla="*/ 0 h 1"/>
                  <a:gd name="T80" fmla="*/ 30 w 40"/>
                  <a:gd name="T81" fmla="*/ 0 h 1"/>
                  <a:gd name="T82" fmla="*/ 30 w 40"/>
                  <a:gd name="T83" fmla="*/ 0 h 1"/>
                  <a:gd name="T84" fmla="*/ 30 w 40"/>
                  <a:gd name="T85" fmla="*/ 0 h 1"/>
                  <a:gd name="T86" fmla="*/ 30 w 40"/>
                  <a:gd name="T87" fmla="*/ 0 h 1"/>
                  <a:gd name="T88" fmla="*/ 30 w 40"/>
                  <a:gd name="T89" fmla="*/ 0 h 1"/>
                  <a:gd name="T90" fmla="*/ 30 w 40"/>
                  <a:gd name="T91" fmla="*/ 0 h 1"/>
                  <a:gd name="T92" fmla="*/ 40 w 40"/>
                  <a:gd name="T93" fmla="*/ 0 h 1"/>
                  <a:gd name="T94" fmla="*/ 40 w 40"/>
                  <a:gd name="T95" fmla="*/ 0 h 1"/>
                  <a:gd name="T96" fmla="*/ 40 w 40"/>
                  <a:gd name="T97" fmla="*/ 0 h 1"/>
                  <a:gd name="T98" fmla="*/ 40 w 40"/>
                  <a:gd name="T99" fmla="*/ 0 h 1"/>
                  <a:gd name="T100" fmla="*/ 40 w 40"/>
                  <a:gd name="T101" fmla="*/ 0 h 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40" h="1">
                    <a:moveTo>
                      <a:pt x="0" y="0"/>
                    </a:moveTo>
                    <a:lnTo>
                      <a:pt x="0" y="0"/>
                    </a:lnTo>
                    <a:lnTo>
                      <a:pt x="10" y="0"/>
                    </a:lnTo>
                    <a:lnTo>
                      <a:pt x="20" y="0"/>
                    </a:lnTo>
                    <a:lnTo>
                      <a:pt x="30" y="0"/>
                    </a:lnTo>
                    <a:lnTo>
                      <a:pt x="40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3" name="Freeform 101"/>
              <p:cNvSpPr>
                <a:spLocks/>
              </p:cNvSpPr>
              <p:nvPr/>
            </p:nvSpPr>
            <p:spPr bwMode="auto">
              <a:xfrm>
                <a:off x="4782" y="2112"/>
                <a:ext cx="89" cy="6"/>
              </a:xfrm>
              <a:custGeom>
                <a:avLst/>
                <a:gdLst>
                  <a:gd name="T0" fmla="*/ 0 w 89"/>
                  <a:gd name="T1" fmla="*/ 0 h 6"/>
                  <a:gd name="T2" fmla="*/ 0 w 89"/>
                  <a:gd name="T3" fmla="*/ 0 h 6"/>
                  <a:gd name="T4" fmla="*/ 10 w 89"/>
                  <a:gd name="T5" fmla="*/ 0 h 6"/>
                  <a:gd name="T6" fmla="*/ 10 w 89"/>
                  <a:gd name="T7" fmla="*/ 0 h 6"/>
                  <a:gd name="T8" fmla="*/ 10 w 89"/>
                  <a:gd name="T9" fmla="*/ 0 h 6"/>
                  <a:gd name="T10" fmla="*/ 10 w 89"/>
                  <a:gd name="T11" fmla="*/ 0 h 6"/>
                  <a:gd name="T12" fmla="*/ 10 w 89"/>
                  <a:gd name="T13" fmla="*/ 0 h 6"/>
                  <a:gd name="T14" fmla="*/ 10 w 89"/>
                  <a:gd name="T15" fmla="*/ 0 h 6"/>
                  <a:gd name="T16" fmla="*/ 20 w 89"/>
                  <a:gd name="T17" fmla="*/ 0 h 6"/>
                  <a:gd name="T18" fmla="*/ 20 w 89"/>
                  <a:gd name="T19" fmla="*/ 0 h 6"/>
                  <a:gd name="T20" fmla="*/ 20 w 89"/>
                  <a:gd name="T21" fmla="*/ 0 h 6"/>
                  <a:gd name="T22" fmla="*/ 20 w 89"/>
                  <a:gd name="T23" fmla="*/ 0 h 6"/>
                  <a:gd name="T24" fmla="*/ 20 w 89"/>
                  <a:gd name="T25" fmla="*/ 0 h 6"/>
                  <a:gd name="T26" fmla="*/ 20 w 89"/>
                  <a:gd name="T27" fmla="*/ 0 h 6"/>
                  <a:gd name="T28" fmla="*/ 30 w 89"/>
                  <a:gd name="T29" fmla="*/ 0 h 6"/>
                  <a:gd name="T30" fmla="*/ 30 w 89"/>
                  <a:gd name="T31" fmla="*/ 0 h 6"/>
                  <a:gd name="T32" fmla="*/ 30 w 89"/>
                  <a:gd name="T33" fmla="*/ 0 h 6"/>
                  <a:gd name="T34" fmla="*/ 30 w 89"/>
                  <a:gd name="T35" fmla="*/ 0 h 6"/>
                  <a:gd name="T36" fmla="*/ 30 w 89"/>
                  <a:gd name="T37" fmla="*/ 0 h 6"/>
                  <a:gd name="T38" fmla="*/ 30 w 89"/>
                  <a:gd name="T39" fmla="*/ 0 h 6"/>
                  <a:gd name="T40" fmla="*/ 40 w 89"/>
                  <a:gd name="T41" fmla="*/ 3 h 6"/>
                  <a:gd name="T42" fmla="*/ 40 w 89"/>
                  <a:gd name="T43" fmla="*/ 3 h 6"/>
                  <a:gd name="T44" fmla="*/ 40 w 89"/>
                  <a:gd name="T45" fmla="*/ 3 h 6"/>
                  <a:gd name="T46" fmla="*/ 40 w 89"/>
                  <a:gd name="T47" fmla="*/ 3 h 6"/>
                  <a:gd name="T48" fmla="*/ 40 w 89"/>
                  <a:gd name="T49" fmla="*/ 3 h 6"/>
                  <a:gd name="T50" fmla="*/ 40 w 89"/>
                  <a:gd name="T51" fmla="*/ 3 h 6"/>
                  <a:gd name="T52" fmla="*/ 49 w 89"/>
                  <a:gd name="T53" fmla="*/ 3 h 6"/>
                  <a:gd name="T54" fmla="*/ 49 w 89"/>
                  <a:gd name="T55" fmla="*/ 3 h 6"/>
                  <a:gd name="T56" fmla="*/ 49 w 89"/>
                  <a:gd name="T57" fmla="*/ 3 h 6"/>
                  <a:gd name="T58" fmla="*/ 49 w 89"/>
                  <a:gd name="T59" fmla="*/ 3 h 6"/>
                  <a:gd name="T60" fmla="*/ 49 w 89"/>
                  <a:gd name="T61" fmla="*/ 3 h 6"/>
                  <a:gd name="T62" fmla="*/ 49 w 89"/>
                  <a:gd name="T63" fmla="*/ 3 h 6"/>
                  <a:gd name="T64" fmla="*/ 59 w 89"/>
                  <a:gd name="T65" fmla="*/ 3 h 6"/>
                  <a:gd name="T66" fmla="*/ 59 w 89"/>
                  <a:gd name="T67" fmla="*/ 3 h 6"/>
                  <a:gd name="T68" fmla="*/ 59 w 89"/>
                  <a:gd name="T69" fmla="*/ 3 h 6"/>
                  <a:gd name="T70" fmla="*/ 59 w 89"/>
                  <a:gd name="T71" fmla="*/ 3 h 6"/>
                  <a:gd name="T72" fmla="*/ 59 w 89"/>
                  <a:gd name="T73" fmla="*/ 3 h 6"/>
                  <a:gd name="T74" fmla="*/ 59 w 89"/>
                  <a:gd name="T75" fmla="*/ 3 h 6"/>
                  <a:gd name="T76" fmla="*/ 69 w 89"/>
                  <a:gd name="T77" fmla="*/ 6 h 6"/>
                  <a:gd name="T78" fmla="*/ 69 w 89"/>
                  <a:gd name="T79" fmla="*/ 6 h 6"/>
                  <a:gd name="T80" fmla="*/ 69 w 89"/>
                  <a:gd name="T81" fmla="*/ 6 h 6"/>
                  <a:gd name="T82" fmla="*/ 69 w 89"/>
                  <a:gd name="T83" fmla="*/ 6 h 6"/>
                  <a:gd name="T84" fmla="*/ 69 w 89"/>
                  <a:gd name="T85" fmla="*/ 6 h 6"/>
                  <a:gd name="T86" fmla="*/ 69 w 89"/>
                  <a:gd name="T87" fmla="*/ 6 h 6"/>
                  <a:gd name="T88" fmla="*/ 79 w 89"/>
                  <a:gd name="T89" fmla="*/ 6 h 6"/>
                  <a:gd name="T90" fmla="*/ 79 w 89"/>
                  <a:gd name="T91" fmla="*/ 6 h 6"/>
                  <a:gd name="T92" fmla="*/ 79 w 89"/>
                  <a:gd name="T93" fmla="*/ 6 h 6"/>
                  <a:gd name="T94" fmla="*/ 79 w 89"/>
                  <a:gd name="T95" fmla="*/ 6 h 6"/>
                  <a:gd name="T96" fmla="*/ 79 w 89"/>
                  <a:gd name="T97" fmla="*/ 6 h 6"/>
                  <a:gd name="T98" fmla="*/ 79 w 89"/>
                  <a:gd name="T99" fmla="*/ 6 h 6"/>
                  <a:gd name="T100" fmla="*/ 89 w 89"/>
                  <a:gd name="T101" fmla="*/ 6 h 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9" h="6">
                    <a:moveTo>
                      <a:pt x="0" y="0"/>
                    </a:moveTo>
                    <a:lnTo>
                      <a:pt x="0" y="0"/>
                    </a:lnTo>
                    <a:lnTo>
                      <a:pt x="10" y="0"/>
                    </a:lnTo>
                    <a:lnTo>
                      <a:pt x="20" y="0"/>
                    </a:lnTo>
                    <a:lnTo>
                      <a:pt x="30" y="0"/>
                    </a:lnTo>
                    <a:lnTo>
                      <a:pt x="40" y="3"/>
                    </a:lnTo>
                    <a:lnTo>
                      <a:pt x="49" y="3"/>
                    </a:lnTo>
                    <a:lnTo>
                      <a:pt x="59" y="3"/>
                    </a:lnTo>
                    <a:lnTo>
                      <a:pt x="69" y="6"/>
                    </a:lnTo>
                    <a:lnTo>
                      <a:pt x="79" y="6"/>
                    </a:lnTo>
                    <a:lnTo>
                      <a:pt x="89" y="6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" name="Freeform 102"/>
              <p:cNvSpPr>
                <a:spLocks/>
              </p:cNvSpPr>
              <p:nvPr/>
            </p:nvSpPr>
            <p:spPr bwMode="auto">
              <a:xfrm>
                <a:off x="4871" y="2118"/>
                <a:ext cx="80" cy="17"/>
              </a:xfrm>
              <a:custGeom>
                <a:avLst/>
                <a:gdLst>
                  <a:gd name="T0" fmla="*/ 0 w 80"/>
                  <a:gd name="T1" fmla="*/ 0 h 17"/>
                  <a:gd name="T2" fmla="*/ 0 w 80"/>
                  <a:gd name="T3" fmla="*/ 3 h 17"/>
                  <a:gd name="T4" fmla="*/ 0 w 80"/>
                  <a:gd name="T5" fmla="*/ 3 h 17"/>
                  <a:gd name="T6" fmla="*/ 0 w 80"/>
                  <a:gd name="T7" fmla="*/ 3 h 17"/>
                  <a:gd name="T8" fmla="*/ 0 w 80"/>
                  <a:gd name="T9" fmla="*/ 3 h 17"/>
                  <a:gd name="T10" fmla="*/ 0 w 80"/>
                  <a:gd name="T11" fmla="*/ 3 h 17"/>
                  <a:gd name="T12" fmla="*/ 10 w 80"/>
                  <a:gd name="T13" fmla="*/ 3 h 17"/>
                  <a:gd name="T14" fmla="*/ 10 w 80"/>
                  <a:gd name="T15" fmla="*/ 3 h 17"/>
                  <a:gd name="T16" fmla="*/ 10 w 80"/>
                  <a:gd name="T17" fmla="*/ 3 h 17"/>
                  <a:gd name="T18" fmla="*/ 10 w 80"/>
                  <a:gd name="T19" fmla="*/ 3 h 17"/>
                  <a:gd name="T20" fmla="*/ 10 w 80"/>
                  <a:gd name="T21" fmla="*/ 3 h 17"/>
                  <a:gd name="T22" fmla="*/ 10 w 80"/>
                  <a:gd name="T23" fmla="*/ 3 h 17"/>
                  <a:gd name="T24" fmla="*/ 20 w 80"/>
                  <a:gd name="T25" fmla="*/ 3 h 17"/>
                  <a:gd name="T26" fmla="*/ 20 w 80"/>
                  <a:gd name="T27" fmla="*/ 5 h 17"/>
                  <a:gd name="T28" fmla="*/ 20 w 80"/>
                  <a:gd name="T29" fmla="*/ 5 h 17"/>
                  <a:gd name="T30" fmla="*/ 20 w 80"/>
                  <a:gd name="T31" fmla="*/ 5 h 17"/>
                  <a:gd name="T32" fmla="*/ 20 w 80"/>
                  <a:gd name="T33" fmla="*/ 5 h 17"/>
                  <a:gd name="T34" fmla="*/ 20 w 80"/>
                  <a:gd name="T35" fmla="*/ 5 h 17"/>
                  <a:gd name="T36" fmla="*/ 30 w 80"/>
                  <a:gd name="T37" fmla="*/ 5 h 17"/>
                  <a:gd name="T38" fmla="*/ 30 w 80"/>
                  <a:gd name="T39" fmla="*/ 5 h 17"/>
                  <a:gd name="T40" fmla="*/ 30 w 80"/>
                  <a:gd name="T41" fmla="*/ 5 h 17"/>
                  <a:gd name="T42" fmla="*/ 30 w 80"/>
                  <a:gd name="T43" fmla="*/ 5 h 17"/>
                  <a:gd name="T44" fmla="*/ 30 w 80"/>
                  <a:gd name="T45" fmla="*/ 5 h 17"/>
                  <a:gd name="T46" fmla="*/ 30 w 80"/>
                  <a:gd name="T47" fmla="*/ 8 h 17"/>
                  <a:gd name="T48" fmla="*/ 30 w 80"/>
                  <a:gd name="T49" fmla="*/ 8 h 17"/>
                  <a:gd name="T50" fmla="*/ 40 w 80"/>
                  <a:gd name="T51" fmla="*/ 8 h 17"/>
                  <a:gd name="T52" fmla="*/ 40 w 80"/>
                  <a:gd name="T53" fmla="*/ 8 h 17"/>
                  <a:gd name="T54" fmla="*/ 40 w 80"/>
                  <a:gd name="T55" fmla="*/ 8 h 17"/>
                  <a:gd name="T56" fmla="*/ 40 w 80"/>
                  <a:gd name="T57" fmla="*/ 8 h 17"/>
                  <a:gd name="T58" fmla="*/ 40 w 80"/>
                  <a:gd name="T59" fmla="*/ 8 h 17"/>
                  <a:gd name="T60" fmla="*/ 40 w 80"/>
                  <a:gd name="T61" fmla="*/ 8 h 17"/>
                  <a:gd name="T62" fmla="*/ 50 w 80"/>
                  <a:gd name="T63" fmla="*/ 8 h 17"/>
                  <a:gd name="T64" fmla="*/ 50 w 80"/>
                  <a:gd name="T65" fmla="*/ 8 h 17"/>
                  <a:gd name="T66" fmla="*/ 50 w 80"/>
                  <a:gd name="T67" fmla="*/ 11 h 17"/>
                  <a:gd name="T68" fmla="*/ 50 w 80"/>
                  <a:gd name="T69" fmla="*/ 11 h 17"/>
                  <a:gd name="T70" fmla="*/ 50 w 80"/>
                  <a:gd name="T71" fmla="*/ 11 h 17"/>
                  <a:gd name="T72" fmla="*/ 50 w 80"/>
                  <a:gd name="T73" fmla="*/ 11 h 17"/>
                  <a:gd name="T74" fmla="*/ 60 w 80"/>
                  <a:gd name="T75" fmla="*/ 11 h 17"/>
                  <a:gd name="T76" fmla="*/ 60 w 80"/>
                  <a:gd name="T77" fmla="*/ 11 h 17"/>
                  <a:gd name="T78" fmla="*/ 60 w 80"/>
                  <a:gd name="T79" fmla="*/ 11 h 17"/>
                  <a:gd name="T80" fmla="*/ 60 w 80"/>
                  <a:gd name="T81" fmla="*/ 11 h 17"/>
                  <a:gd name="T82" fmla="*/ 60 w 80"/>
                  <a:gd name="T83" fmla="*/ 14 h 17"/>
                  <a:gd name="T84" fmla="*/ 60 w 80"/>
                  <a:gd name="T85" fmla="*/ 14 h 17"/>
                  <a:gd name="T86" fmla="*/ 70 w 80"/>
                  <a:gd name="T87" fmla="*/ 14 h 17"/>
                  <a:gd name="T88" fmla="*/ 70 w 80"/>
                  <a:gd name="T89" fmla="*/ 14 h 17"/>
                  <a:gd name="T90" fmla="*/ 70 w 80"/>
                  <a:gd name="T91" fmla="*/ 14 h 17"/>
                  <a:gd name="T92" fmla="*/ 70 w 80"/>
                  <a:gd name="T93" fmla="*/ 14 h 17"/>
                  <a:gd name="T94" fmla="*/ 70 w 80"/>
                  <a:gd name="T95" fmla="*/ 14 h 17"/>
                  <a:gd name="T96" fmla="*/ 70 w 80"/>
                  <a:gd name="T97" fmla="*/ 14 h 17"/>
                  <a:gd name="T98" fmla="*/ 80 w 80"/>
                  <a:gd name="T99" fmla="*/ 14 h 17"/>
                  <a:gd name="T100" fmla="*/ 80 w 80"/>
                  <a:gd name="T101" fmla="*/ 17 h 17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0" h="17">
                    <a:moveTo>
                      <a:pt x="0" y="0"/>
                    </a:moveTo>
                    <a:lnTo>
                      <a:pt x="0" y="3"/>
                    </a:lnTo>
                    <a:lnTo>
                      <a:pt x="10" y="3"/>
                    </a:lnTo>
                    <a:lnTo>
                      <a:pt x="20" y="3"/>
                    </a:lnTo>
                    <a:lnTo>
                      <a:pt x="20" y="5"/>
                    </a:lnTo>
                    <a:lnTo>
                      <a:pt x="30" y="5"/>
                    </a:lnTo>
                    <a:lnTo>
                      <a:pt x="30" y="8"/>
                    </a:lnTo>
                    <a:lnTo>
                      <a:pt x="40" y="8"/>
                    </a:lnTo>
                    <a:lnTo>
                      <a:pt x="50" y="8"/>
                    </a:lnTo>
                    <a:lnTo>
                      <a:pt x="50" y="11"/>
                    </a:lnTo>
                    <a:lnTo>
                      <a:pt x="60" y="11"/>
                    </a:lnTo>
                    <a:lnTo>
                      <a:pt x="60" y="14"/>
                    </a:lnTo>
                    <a:lnTo>
                      <a:pt x="70" y="14"/>
                    </a:lnTo>
                    <a:lnTo>
                      <a:pt x="80" y="14"/>
                    </a:lnTo>
                    <a:lnTo>
                      <a:pt x="80" y="17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" name="Freeform 103"/>
              <p:cNvSpPr>
                <a:spLocks/>
              </p:cNvSpPr>
              <p:nvPr/>
            </p:nvSpPr>
            <p:spPr bwMode="auto">
              <a:xfrm>
                <a:off x="4951" y="2135"/>
                <a:ext cx="79" cy="20"/>
              </a:xfrm>
              <a:custGeom>
                <a:avLst/>
                <a:gdLst>
                  <a:gd name="T0" fmla="*/ 0 w 79"/>
                  <a:gd name="T1" fmla="*/ 0 h 20"/>
                  <a:gd name="T2" fmla="*/ 0 w 79"/>
                  <a:gd name="T3" fmla="*/ 0 h 20"/>
                  <a:gd name="T4" fmla="*/ 0 w 79"/>
                  <a:gd name="T5" fmla="*/ 0 h 20"/>
                  <a:gd name="T6" fmla="*/ 0 w 79"/>
                  <a:gd name="T7" fmla="*/ 0 h 20"/>
                  <a:gd name="T8" fmla="*/ 0 w 79"/>
                  <a:gd name="T9" fmla="*/ 0 h 20"/>
                  <a:gd name="T10" fmla="*/ 10 w 79"/>
                  <a:gd name="T11" fmla="*/ 0 h 20"/>
                  <a:gd name="T12" fmla="*/ 10 w 79"/>
                  <a:gd name="T13" fmla="*/ 0 h 20"/>
                  <a:gd name="T14" fmla="*/ 10 w 79"/>
                  <a:gd name="T15" fmla="*/ 3 h 20"/>
                  <a:gd name="T16" fmla="*/ 10 w 79"/>
                  <a:gd name="T17" fmla="*/ 3 h 20"/>
                  <a:gd name="T18" fmla="*/ 10 w 79"/>
                  <a:gd name="T19" fmla="*/ 3 h 20"/>
                  <a:gd name="T20" fmla="*/ 10 w 79"/>
                  <a:gd name="T21" fmla="*/ 3 h 20"/>
                  <a:gd name="T22" fmla="*/ 19 w 79"/>
                  <a:gd name="T23" fmla="*/ 3 h 20"/>
                  <a:gd name="T24" fmla="*/ 19 w 79"/>
                  <a:gd name="T25" fmla="*/ 3 h 20"/>
                  <a:gd name="T26" fmla="*/ 19 w 79"/>
                  <a:gd name="T27" fmla="*/ 3 h 20"/>
                  <a:gd name="T28" fmla="*/ 19 w 79"/>
                  <a:gd name="T29" fmla="*/ 3 h 20"/>
                  <a:gd name="T30" fmla="*/ 19 w 79"/>
                  <a:gd name="T31" fmla="*/ 5 h 20"/>
                  <a:gd name="T32" fmla="*/ 19 w 79"/>
                  <a:gd name="T33" fmla="*/ 5 h 20"/>
                  <a:gd name="T34" fmla="*/ 29 w 79"/>
                  <a:gd name="T35" fmla="*/ 5 h 20"/>
                  <a:gd name="T36" fmla="*/ 29 w 79"/>
                  <a:gd name="T37" fmla="*/ 5 h 20"/>
                  <a:gd name="T38" fmla="*/ 29 w 79"/>
                  <a:gd name="T39" fmla="*/ 5 h 20"/>
                  <a:gd name="T40" fmla="*/ 29 w 79"/>
                  <a:gd name="T41" fmla="*/ 5 h 20"/>
                  <a:gd name="T42" fmla="*/ 29 w 79"/>
                  <a:gd name="T43" fmla="*/ 8 h 20"/>
                  <a:gd name="T44" fmla="*/ 29 w 79"/>
                  <a:gd name="T45" fmla="*/ 8 h 20"/>
                  <a:gd name="T46" fmla="*/ 39 w 79"/>
                  <a:gd name="T47" fmla="*/ 8 h 20"/>
                  <a:gd name="T48" fmla="*/ 39 w 79"/>
                  <a:gd name="T49" fmla="*/ 8 h 20"/>
                  <a:gd name="T50" fmla="*/ 39 w 79"/>
                  <a:gd name="T51" fmla="*/ 8 h 20"/>
                  <a:gd name="T52" fmla="*/ 39 w 79"/>
                  <a:gd name="T53" fmla="*/ 8 h 20"/>
                  <a:gd name="T54" fmla="*/ 39 w 79"/>
                  <a:gd name="T55" fmla="*/ 8 h 20"/>
                  <a:gd name="T56" fmla="*/ 39 w 79"/>
                  <a:gd name="T57" fmla="*/ 11 h 20"/>
                  <a:gd name="T58" fmla="*/ 49 w 79"/>
                  <a:gd name="T59" fmla="*/ 11 h 20"/>
                  <a:gd name="T60" fmla="*/ 49 w 79"/>
                  <a:gd name="T61" fmla="*/ 11 h 20"/>
                  <a:gd name="T62" fmla="*/ 49 w 79"/>
                  <a:gd name="T63" fmla="*/ 11 h 20"/>
                  <a:gd name="T64" fmla="*/ 49 w 79"/>
                  <a:gd name="T65" fmla="*/ 11 h 20"/>
                  <a:gd name="T66" fmla="*/ 49 w 79"/>
                  <a:gd name="T67" fmla="*/ 11 h 20"/>
                  <a:gd name="T68" fmla="*/ 49 w 79"/>
                  <a:gd name="T69" fmla="*/ 11 h 20"/>
                  <a:gd name="T70" fmla="*/ 59 w 79"/>
                  <a:gd name="T71" fmla="*/ 14 h 20"/>
                  <a:gd name="T72" fmla="*/ 59 w 79"/>
                  <a:gd name="T73" fmla="*/ 14 h 20"/>
                  <a:gd name="T74" fmla="*/ 59 w 79"/>
                  <a:gd name="T75" fmla="*/ 14 h 20"/>
                  <a:gd name="T76" fmla="*/ 59 w 79"/>
                  <a:gd name="T77" fmla="*/ 14 h 20"/>
                  <a:gd name="T78" fmla="*/ 59 w 79"/>
                  <a:gd name="T79" fmla="*/ 14 h 20"/>
                  <a:gd name="T80" fmla="*/ 59 w 79"/>
                  <a:gd name="T81" fmla="*/ 14 h 20"/>
                  <a:gd name="T82" fmla="*/ 69 w 79"/>
                  <a:gd name="T83" fmla="*/ 17 h 20"/>
                  <a:gd name="T84" fmla="*/ 69 w 79"/>
                  <a:gd name="T85" fmla="*/ 17 h 20"/>
                  <a:gd name="T86" fmla="*/ 69 w 79"/>
                  <a:gd name="T87" fmla="*/ 17 h 20"/>
                  <a:gd name="T88" fmla="*/ 69 w 79"/>
                  <a:gd name="T89" fmla="*/ 17 h 20"/>
                  <a:gd name="T90" fmla="*/ 69 w 79"/>
                  <a:gd name="T91" fmla="*/ 17 h 20"/>
                  <a:gd name="T92" fmla="*/ 69 w 79"/>
                  <a:gd name="T93" fmla="*/ 17 h 20"/>
                  <a:gd name="T94" fmla="*/ 79 w 79"/>
                  <a:gd name="T95" fmla="*/ 20 h 20"/>
                  <a:gd name="T96" fmla="*/ 79 w 79"/>
                  <a:gd name="T97" fmla="*/ 20 h 20"/>
                  <a:gd name="T98" fmla="*/ 79 w 79"/>
                  <a:gd name="T99" fmla="*/ 20 h 20"/>
                  <a:gd name="T100" fmla="*/ 79 w 79"/>
                  <a:gd name="T101" fmla="*/ 20 h 2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9" h="20">
                    <a:moveTo>
                      <a:pt x="0" y="0"/>
                    </a:moveTo>
                    <a:lnTo>
                      <a:pt x="0" y="0"/>
                    </a:lnTo>
                    <a:lnTo>
                      <a:pt x="10" y="0"/>
                    </a:lnTo>
                    <a:lnTo>
                      <a:pt x="10" y="3"/>
                    </a:lnTo>
                    <a:lnTo>
                      <a:pt x="19" y="3"/>
                    </a:lnTo>
                    <a:lnTo>
                      <a:pt x="19" y="5"/>
                    </a:lnTo>
                    <a:lnTo>
                      <a:pt x="29" y="5"/>
                    </a:lnTo>
                    <a:lnTo>
                      <a:pt x="29" y="8"/>
                    </a:lnTo>
                    <a:lnTo>
                      <a:pt x="39" y="8"/>
                    </a:lnTo>
                    <a:lnTo>
                      <a:pt x="39" y="11"/>
                    </a:lnTo>
                    <a:lnTo>
                      <a:pt x="49" y="11"/>
                    </a:lnTo>
                    <a:lnTo>
                      <a:pt x="59" y="14"/>
                    </a:lnTo>
                    <a:lnTo>
                      <a:pt x="69" y="17"/>
                    </a:lnTo>
                    <a:lnTo>
                      <a:pt x="79" y="2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" name="Freeform 104"/>
              <p:cNvSpPr>
                <a:spLocks/>
              </p:cNvSpPr>
              <p:nvPr/>
            </p:nvSpPr>
            <p:spPr bwMode="auto">
              <a:xfrm>
                <a:off x="5030" y="2155"/>
                <a:ext cx="80" cy="25"/>
              </a:xfrm>
              <a:custGeom>
                <a:avLst/>
                <a:gdLst>
                  <a:gd name="T0" fmla="*/ 0 w 80"/>
                  <a:gd name="T1" fmla="*/ 0 h 25"/>
                  <a:gd name="T2" fmla="*/ 0 w 80"/>
                  <a:gd name="T3" fmla="*/ 0 h 25"/>
                  <a:gd name="T4" fmla="*/ 0 w 80"/>
                  <a:gd name="T5" fmla="*/ 0 h 25"/>
                  <a:gd name="T6" fmla="*/ 10 w 80"/>
                  <a:gd name="T7" fmla="*/ 2 h 25"/>
                  <a:gd name="T8" fmla="*/ 10 w 80"/>
                  <a:gd name="T9" fmla="*/ 2 h 25"/>
                  <a:gd name="T10" fmla="*/ 10 w 80"/>
                  <a:gd name="T11" fmla="*/ 2 h 25"/>
                  <a:gd name="T12" fmla="*/ 10 w 80"/>
                  <a:gd name="T13" fmla="*/ 2 h 25"/>
                  <a:gd name="T14" fmla="*/ 10 w 80"/>
                  <a:gd name="T15" fmla="*/ 2 h 25"/>
                  <a:gd name="T16" fmla="*/ 10 w 80"/>
                  <a:gd name="T17" fmla="*/ 2 h 25"/>
                  <a:gd name="T18" fmla="*/ 20 w 80"/>
                  <a:gd name="T19" fmla="*/ 5 h 25"/>
                  <a:gd name="T20" fmla="*/ 20 w 80"/>
                  <a:gd name="T21" fmla="*/ 5 h 25"/>
                  <a:gd name="T22" fmla="*/ 20 w 80"/>
                  <a:gd name="T23" fmla="*/ 5 h 25"/>
                  <a:gd name="T24" fmla="*/ 20 w 80"/>
                  <a:gd name="T25" fmla="*/ 5 h 25"/>
                  <a:gd name="T26" fmla="*/ 20 w 80"/>
                  <a:gd name="T27" fmla="*/ 5 h 25"/>
                  <a:gd name="T28" fmla="*/ 20 w 80"/>
                  <a:gd name="T29" fmla="*/ 8 h 25"/>
                  <a:gd name="T30" fmla="*/ 30 w 80"/>
                  <a:gd name="T31" fmla="*/ 8 h 25"/>
                  <a:gd name="T32" fmla="*/ 30 w 80"/>
                  <a:gd name="T33" fmla="*/ 8 h 25"/>
                  <a:gd name="T34" fmla="*/ 30 w 80"/>
                  <a:gd name="T35" fmla="*/ 8 h 25"/>
                  <a:gd name="T36" fmla="*/ 30 w 80"/>
                  <a:gd name="T37" fmla="*/ 8 h 25"/>
                  <a:gd name="T38" fmla="*/ 30 w 80"/>
                  <a:gd name="T39" fmla="*/ 8 h 25"/>
                  <a:gd name="T40" fmla="*/ 30 w 80"/>
                  <a:gd name="T41" fmla="*/ 11 h 25"/>
                  <a:gd name="T42" fmla="*/ 40 w 80"/>
                  <a:gd name="T43" fmla="*/ 11 h 25"/>
                  <a:gd name="T44" fmla="*/ 40 w 80"/>
                  <a:gd name="T45" fmla="*/ 11 h 25"/>
                  <a:gd name="T46" fmla="*/ 40 w 80"/>
                  <a:gd name="T47" fmla="*/ 11 h 25"/>
                  <a:gd name="T48" fmla="*/ 40 w 80"/>
                  <a:gd name="T49" fmla="*/ 11 h 25"/>
                  <a:gd name="T50" fmla="*/ 40 w 80"/>
                  <a:gd name="T51" fmla="*/ 14 h 25"/>
                  <a:gd name="T52" fmla="*/ 40 w 80"/>
                  <a:gd name="T53" fmla="*/ 14 h 25"/>
                  <a:gd name="T54" fmla="*/ 40 w 80"/>
                  <a:gd name="T55" fmla="*/ 14 h 25"/>
                  <a:gd name="T56" fmla="*/ 50 w 80"/>
                  <a:gd name="T57" fmla="*/ 14 h 25"/>
                  <a:gd name="T58" fmla="*/ 50 w 80"/>
                  <a:gd name="T59" fmla="*/ 14 h 25"/>
                  <a:gd name="T60" fmla="*/ 50 w 80"/>
                  <a:gd name="T61" fmla="*/ 14 h 25"/>
                  <a:gd name="T62" fmla="*/ 50 w 80"/>
                  <a:gd name="T63" fmla="*/ 17 h 25"/>
                  <a:gd name="T64" fmla="*/ 50 w 80"/>
                  <a:gd name="T65" fmla="*/ 17 h 25"/>
                  <a:gd name="T66" fmla="*/ 50 w 80"/>
                  <a:gd name="T67" fmla="*/ 17 h 25"/>
                  <a:gd name="T68" fmla="*/ 60 w 80"/>
                  <a:gd name="T69" fmla="*/ 17 h 25"/>
                  <a:gd name="T70" fmla="*/ 60 w 80"/>
                  <a:gd name="T71" fmla="*/ 17 h 25"/>
                  <a:gd name="T72" fmla="*/ 60 w 80"/>
                  <a:gd name="T73" fmla="*/ 19 h 25"/>
                  <a:gd name="T74" fmla="*/ 60 w 80"/>
                  <a:gd name="T75" fmla="*/ 19 h 25"/>
                  <a:gd name="T76" fmla="*/ 60 w 80"/>
                  <a:gd name="T77" fmla="*/ 19 h 25"/>
                  <a:gd name="T78" fmla="*/ 60 w 80"/>
                  <a:gd name="T79" fmla="*/ 19 h 25"/>
                  <a:gd name="T80" fmla="*/ 70 w 80"/>
                  <a:gd name="T81" fmla="*/ 19 h 25"/>
                  <a:gd name="T82" fmla="*/ 70 w 80"/>
                  <a:gd name="T83" fmla="*/ 22 h 25"/>
                  <a:gd name="T84" fmla="*/ 70 w 80"/>
                  <a:gd name="T85" fmla="*/ 22 h 25"/>
                  <a:gd name="T86" fmla="*/ 70 w 80"/>
                  <a:gd name="T87" fmla="*/ 22 h 25"/>
                  <a:gd name="T88" fmla="*/ 70 w 80"/>
                  <a:gd name="T89" fmla="*/ 22 h 25"/>
                  <a:gd name="T90" fmla="*/ 70 w 80"/>
                  <a:gd name="T91" fmla="*/ 22 h 25"/>
                  <a:gd name="T92" fmla="*/ 80 w 80"/>
                  <a:gd name="T93" fmla="*/ 25 h 25"/>
                  <a:gd name="T94" fmla="*/ 80 w 80"/>
                  <a:gd name="T95" fmla="*/ 25 h 25"/>
                  <a:gd name="T96" fmla="*/ 80 w 80"/>
                  <a:gd name="T97" fmla="*/ 25 h 25"/>
                  <a:gd name="T98" fmla="*/ 80 w 80"/>
                  <a:gd name="T99" fmla="*/ 25 h 25"/>
                  <a:gd name="T100" fmla="*/ 80 w 80"/>
                  <a:gd name="T101" fmla="*/ 25 h 2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0" h="25">
                    <a:moveTo>
                      <a:pt x="0" y="0"/>
                    </a:moveTo>
                    <a:lnTo>
                      <a:pt x="0" y="0"/>
                    </a:lnTo>
                    <a:lnTo>
                      <a:pt x="10" y="2"/>
                    </a:lnTo>
                    <a:lnTo>
                      <a:pt x="20" y="5"/>
                    </a:lnTo>
                    <a:lnTo>
                      <a:pt x="20" y="8"/>
                    </a:lnTo>
                    <a:lnTo>
                      <a:pt x="30" y="8"/>
                    </a:lnTo>
                    <a:lnTo>
                      <a:pt x="30" y="11"/>
                    </a:lnTo>
                    <a:lnTo>
                      <a:pt x="40" y="11"/>
                    </a:lnTo>
                    <a:lnTo>
                      <a:pt x="40" y="14"/>
                    </a:lnTo>
                    <a:lnTo>
                      <a:pt x="50" y="14"/>
                    </a:lnTo>
                    <a:lnTo>
                      <a:pt x="50" y="17"/>
                    </a:lnTo>
                    <a:lnTo>
                      <a:pt x="60" y="17"/>
                    </a:lnTo>
                    <a:lnTo>
                      <a:pt x="60" y="19"/>
                    </a:lnTo>
                    <a:lnTo>
                      <a:pt x="70" y="19"/>
                    </a:lnTo>
                    <a:lnTo>
                      <a:pt x="70" y="22"/>
                    </a:lnTo>
                    <a:lnTo>
                      <a:pt x="80" y="25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7" name="Freeform 105"/>
              <p:cNvSpPr>
                <a:spLocks/>
              </p:cNvSpPr>
              <p:nvPr/>
            </p:nvSpPr>
            <p:spPr bwMode="auto">
              <a:xfrm>
                <a:off x="5110" y="2180"/>
                <a:ext cx="89" cy="31"/>
              </a:xfrm>
              <a:custGeom>
                <a:avLst/>
                <a:gdLst>
                  <a:gd name="T0" fmla="*/ 0 w 89"/>
                  <a:gd name="T1" fmla="*/ 0 h 31"/>
                  <a:gd name="T2" fmla="*/ 0 w 89"/>
                  <a:gd name="T3" fmla="*/ 3 h 31"/>
                  <a:gd name="T4" fmla="*/ 9 w 89"/>
                  <a:gd name="T5" fmla="*/ 3 h 31"/>
                  <a:gd name="T6" fmla="*/ 9 w 89"/>
                  <a:gd name="T7" fmla="*/ 3 h 31"/>
                  <a:gd name="T8" fmla="*/ 9 w 89"/>
                  <a:gd name="T9" fmla="*/ 3 h 31"/>
                  <a:gd name="T10" fmla="*/ 9 w 89"/>
                  <a:gd name="T11" fmla="*/ 3 h 31"/>
                  <a:gd name="T12" fmla="*/ 9 w 89"/>
                  <a:gd name="T13" fmla="*/ 6 h 31"/>
                  <a:gd name="T14" fmla="*/ 9 w 89"/>
                  <a:gd name="T15" fmla="*/ 6 h 31"/>
                  <a:gd name="T16" fmla="*/ 19 w 89"/>
                  <a:gd name="T17" fmla="*/ 6 h 31"/>
                  <a:gd name="T18" fmla="*/ 19 w 89"/>
                  <a:gd name="T19" fmla="*/ 6 h 31"/>
                  <a:gd name="T20" fmla="*/ 19 w 89"/>
                  <a:gd name="T21" fmla="*/ 6 h 31"/>
                  <a:gd name="T22" fmla="*/ 19 w 89"/>
                  <a:gd name="T23" fmla="*/ 9 h 31"/>
                  <a:gd name="T24" fmla="*/ 19 w 89"/>
                  <a:gd name="T25" fmla="*/ 9 h 31"/>
                  <a:gd name="T26" fmla="*/ 19 w 89"/>
                  <a:gd name="T27" fmla="*/ 9 h 31"/>
                  <a:gd name="T28" fmla="*/ 29 w 89"/>
                  <a:gd name="T29" fmla="*/ 9 h 31"/>
                  <a:gd name="T30" fmla="*/ 29 w 89"/>
                  <a:gd name="T31" fmla="*/ 9 h 31"/>
                  <a:gd name="T32" fmla="*/ 29 w 89"/>
                  <a:gd name="T33" fmla="*/ 11 h 31"/>
                  <a:gd name="T34" fmla="*/ 29 w 89"/>
                  <a:gd name="T35" fmla="*/ 11 h 31"/>
                  <a:gd name="T36" fmla="*/ 29 w 89"/>
                  <a:gd name="T37" fmla="*/ 11 h 31"/>
                  <a:gd name="T38" fmla="*/ 29 w 89"/>
                  <a:gd name="T39" fmla="*/ 11 h 31"/>
                  <a:gd name="T40" fmla="*/ 39 w 89"/>
                  <a:gd name="T41" fmla="*/ 14 h 31"/>
                  <a:gd name="T42" fmla="*/ 39 w 89"/>
                  <a:gd name="T43" fmla="*/ 14 h 31"/>
                  <a:gd name="T44" fmla="*/ 39 w 89"/>
                  <a:gd name="T45" fmla="*/ 14 h 31"/>
                  <a:gd name="T46" fmla="*/ 39 w 89"/>
                  <a:gd name="T47" fmla="*/ 14 h 31"/>
                  <a:gd name="T48" fmla="*/ 39 w 89"/>
                  <a:gd name="T49" fmla="*/ 14 h 31"/>
                  <a:gd name="T50" fmla="*/ 39 w 89"/>
                  <a:gd name="T51" fmla="*/ 17 h 31"/>
                  <a:gd name="T52" fmla="*/ 49 w 89"/>
                  <a:gd name="T53" fmla="*/ 17 h 31"/>
                  <a:gd name="T54" fmla="*/ 49 w 89"/>
                  <a:gd name="T55" fmla="*/ 17 h 31"/>
                  <a:gd name="T56" fmla="*/ 49 w 89"/>
                  <a:gd name="T57" fmla="*/ 17 h 31"/>
                  <a:gd name="T58" fmla="*/ 49 w 89"/>
                  <a:gd name="T59" fmla="*/ 17 h 31"/>
                  <a:gd name="T60" fmla="*/ 49 w 89"/>
                  <a:gd name="T61" fmla="*/ 20 h 31"/>
                  <a:gd name="T62" fmla="*/ 49 w 89"/>
                  <a:gd name="T63" fmla="*/ 20 h 31"/>
                  <a:gd name="T64" fmla="*/ 59 w 89"/>
                  <a:gd name="T65" fmla="*/ 20 h 31"/>
                  <a:gd name="T66" fmla="*/ 59 w 89"/>
                  <a:gd name="T67" fmla="*/ 20 h 31"/>
                  <a:gd name="T68" fmla="*/ 59 w 89"/>
                  <a:gd name="T69" fmla="*/ 23 h 31"/>
                  <a:gd name="T70" fmla="*/ 59 w 89"/>
                  <a:gd name="T71" fmla="*/ 23 h 31"/>
                  <a:gd name="T72" fmla="*/ 59 w 89"/>
                  <a:gd name="T73" fmla="*/ 23 h 31"/>
                  <a:gd name="T74" fmla="*/ 59 w 89"/>
                  <a:gd name="T75" fmla="*/ 23 h 31"/>
                  <a:gd name="T76" fmla="*/ 69 w 89"/>
                  <a:gd name="T77" fmla="*/ 23 h 31"/>
                  <a:gd name="T78" fmla="*/ 69 w 89"/>
                  <a:gd name="T79" fmla="*/ 26 h 31"/>
                  <a:gd name="T80" fmla="*/ 69 w 89"/>
                  <a:gd name="T81" fmla="*/ 26 h 31"/>
                  <a:gd name="T82" fmla="*/ 69 w 89"/>
                  <a:gd name="T83" fmla="*/ 26 h 31"/>
                  <a:gd name="T84" fmla="*/ 69 w 89"/>
                  <a:gd name="T85" fmla="*/ 26 h 31"/>
                  <a:gd name="T86" fmla="*/ 69 w 89"/>
                  <a:gd name="T87" fmla="*/ 26 h 31"/>
                  <a:gd name="T88" fmla="*/ 79 w 89"/>
                  <a:gd name="T89" fmla="*/ 28 h 31"/>
                  <a:gd name="T90" fmla="*/ 79 w 89"/>
                  <a:gd name="T91" fmla="*/ 28 h 31"/>
                  <a:gd name="T92" fmla="*/ 79 w 89"/>
                  <a:gd name="T93" fmla="*/ 28 h 31"/>
                  <a:gd name="T94" fmla="*/ 79 w 89"/>
                  <a:gd name="T95" fmla="*/ 28 h 31"/>
                  <a:gd name="T96" fmla="*/ 79 w 89"/>
                  <a:gd name="T97" fmla="*/ 31 h 31"/>
                  <a:gd name="T98" fmla="*/ 79 w 89"/>
                  <a:gd name="T99" fmla="*/ 31 h 31"/>
                  <a:gd name="T100" fmla="*/ 89 w 89"/>
                  <a:gd name="T101" fmla="*/ 31 h 3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9" h="31">
                    <a:moveTo>
                      <a:pt x="0" y="0"/>
                    </a:moveTo>
                    <a:lnTo>
                      <a:pt x="0" y="3"/>
                    </a:lnTo>
                    <a:lnTo>
                      <a:pt x="9" y="3"/>
                    </a:lnTo>
                    <a:lnTo>
                      <a:pt x="9" y="6"/>
                    </a:lnTo>
                    <a:lnTo>
                      <a:pt x="19" y="6"/>
                    </a:lnTo>
                    <a:lnTo>
                      <a:pt x="19" y="9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9" y="14"/>
                    </a:lnTo>
                    <a:lnTo>
                      <a:pt x="39" y="17"/>
                    </a:lnTo>
                    <a:lnTo>
                      <a:pt x="49" y="17"/>
                    </a:lnTo>
                    <a:lnTo>
                      <a:pt x="49" y="20"/>
                    </a:lnTo>
                    <a:lnTo>
                      <a:pt x="59" y="20"/>
                    </a:lnTo>
                    <a:lnTo>
                      <a:pt x="59" y="23"/>
                    </a:lnTo>
                    <a:lnTo>
                      <a:pt x="69" y="23"/>
                    </a:lnTo>
                    <a:lnTo>
                      <a:pt x="69" y="26"/>
                    </a:lnTo>
                    <a:lnTo>
                      <a:pt x="79" y="28"/>
                    </a:lnTo>
                    <a:lnTo>
                      <a:pt x="79" y="31"/>
                    </a:lnTo>
                    <a:lnTo>
                      <a:pt x="89" y="31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8" name="Freeform 106"/>
              <p:cNvSpPr>
                <a:spLocks/>
              </p:cNvSpPr>
              <p:nvPr/>
            </p:nvSpPr>
            <p:spPr bwMode="auto">
              <a:xfrm>
                <a:off x="5199" y="2211"/>
                <a:ext cx="79" cy="31"/>
              </a:xfrm>
              <a:custGeom>
                <a:avLst/>
                <a:gdLst>
                  <a:gd name="T0" fmla="*/ 0 w 79"/>
                  <a:gd name="T1" fmla="*/ 0 h 31"/>
                  <a:gd name="T2" fmla="*/ 0 w 79"/>
                  <a:gd name="T3" fmla="*/ 0 h 31"/>
                  <a:gd name="T4" fmla="*/ 0 w 79"/>
                  <a:gd name="T5" fmla="*/ 0 h 31"/>
                  <a:gd name="T6" fmla="*/ 0 w 79"/>
                  <a:gd name="T7" fmla="*/ 3 h 31"/>
                  <a:gd name="T8" fmla="*/ 0 w 79"/>
                  <a:gd name="T9" fmla="*/ 3 h 31"/>
                  <a:gd name="T10" fmla="*/ 0 w 79"/>
                  <a:gd name="T11" fmla="*/ 3 h 31"/>
                  <a:gd name="T12" fmla="*/ 10 w 79"/>
                  <a:gd name="T13" fmla="*/ 3 h 31"/>
                  <a:gd name="T14" fmla="*/ 10 w 79"/>
                  <a:gd name="T15" fmla="*/ 6 h 31"/>
                  <a:gd name="T16" fmla="*/ 10 w 79"/>
                  <a:gd name="T17" fmla="*/ 6 h 31"/>
                  <a:gd name="T18" fmla="*/ 10 w 79"/>
                  <a:gd name="T19" fmla="*/ 6 h 31"/>
                  <a:gd name="T20" fmla="*/ 10 w 79"/>
                  <a:gd name="T21" fmla="*/ 6 h 31"/>
                  <a:gd name="T22" fmla="*/ 10 w 79"/>
                  <a:gd name="T23" fmla="*/ 9 h 31"/>
                  <a:gd name="T24" fmla="*/ 20 w 79"/>
                  <a:gd name="T25" fmla="*/ 9 h 31"/>
                  <a:gd name="T26" fmla="*/ 20 w 79"/>
                  <a:gd name="T27" fmla="*/ 9 h 31"/>
                  <a:gd name="T28" fmla="*/ 20 w 79"/>
                  <a:gd name="T29" fmla="*/ 9 h 31"/>
                  <a:gd name="T30" fmla="*/ 20 w 79"/>
                  <a:gd name="T31" fmla="*/ 9 h 31"/>
                  <a:gd name="T32" fmla="*/ 20 w 79"/>
                  <a:gd name="T33" fmla="*/ 12 h 31"/>
                  <a:gd name="T34" fmla="*/ 20 w 79"/>
                  <a:gd name="T35" fmla="*/ 12 h 31"/>
                  <a:gd name="T36" fmla="*/ 30 w 79"/>
                  <a:gd name="T37" fmla="*/ 12 h 31"/>
                  <a:gd name="T38" fmla="*/ 30 w 79"/>
                  <a:gd name="T39" fmla="*/ 12 h 31"/>
                  <a:gd name="T40" fmla="*/ 30 w 79"/>
                  <a:gd name="T41" fmla="*/ 14 h 31"/>
                  <a:gd name="T42" fmla="*/ 30 w 79"/>
                  <a:gd name="T43" fmla="*/ 14 h 31"/>
                  <a:gd name="T44" fmla="*/ 30 w 79"/>
                  <a:gd name="T45" fmla="*/ 14 h 31"/>
                  <a:gd name="T46" fmla="*/ 30 w 79"/>
                  <a:gd name="T47" fmla="*/ 14 h 31"/>
                  <a:gd name="T48" fmla="*/ 30 w 79"/>
                  <a:gd name="T49" fmla="*/ 14 h 31"/>
                  <a:gd name="T50" fmla="*/ 40 w 79"/>
                  <a:gd name="T51" fmla="*/ 17 h 31"/>
                  <a:gd name="T52" fmla="*/ 40 w 79"/>
                  <a:gd name="T53" fmla="*/ 17 h 31"/>
                  <a:gd name="T54" fmla="*/ 40 w 79"/>
                  <a:gd name="T55" fmla="*/ 17 h 31"/>
                  <a:gd name="T56" fmla="*/ 40 w 79"/>
                  <a:gd name="T57" fmla="*/ 17 h 31"/>
                  <a:gd name="T58" fmla="*/ 40 w 79"/>
                  <a:gd name="T59" fmla="*/ 20 h 31"/>
                  <a:gd name="T60" fmla="*/ 40 w 79"/>
                  <a:gd name="T61" fmla="*/ 20 h 31"/>
                  <a:gd name="T62" fmla="*/ 50 w 79"/>
                  <a:gd name="T63" fmla="*/ 20 h 31"/>
                  <a:gd name="T64" fmla="*/ 50 w 79"/>
                  <a:gd name="T65" fmla="*/ 20 h 31"/>
                  <a:gd name="T66" fmla="*/ 50 w 79"/>
                  <a:gd name="T67" fmla="*/ 23 h 31"/>
                  <a:gd name="T68" fmla="*/ 50 w 79"/>
                  <a:gd name="T69" fmla="*/ 23 h 31"/>
                  <a:gd name="T70" fmla="*/ 50 w 79"/>
                  <a:gd name="T71" fmla="*/ 23 h 31"/>
                  <a:gd name="T72" fmla="*/ 50 w 79"/>
                  <a:gd name="T73" fmla="*/ 23 h 31"/>
                  <a:gd name="T74" fmla="*/ 59 w 79"/>
                  <a:gd name="T75" fmla="*/ 23 h 31"/>
                  <a:gd name="T76" fmla="*/ 59 w 79"/>
                  <a:gd name="T77" fmla="*/ 26 h 31"/>
                  <a:gd name="T78" fmla="*/ 59 w 79"/>
                  <a:gd name="T79" fmla="*/ 26 h 31"/>
                  <a:gd name="T80" fmla="*/ 59 w 79"/>
                  <a:gd name="T81" fmla="*/ 26 h 31"/>
                  <a:gd name="T82" fmla="*/ 59 w 79"/>
                  <a:gd name="T83" fmla="*/ 26 h 31"/>
                  <a:gd name="T84" fmla="*/ 59 w 79"/>
                  <a:gd name="T85" fmla="*/ 29 h 31"/>
                  <a:gd name="T86" fmla="*/ 69 w 79"/>
                  <a:gd name="T87" fmla="*/ 29 h 31"/>
                  <a:gd name="T88" fmla="*/ 69 w 79"/>
                  <a:gd name="T89" fmla="*/ 29 h 31"/>
                  <a:gd name="T90" fmla="*/ 69 w 79"/>
                  <a:gd name="T91" fmla="*/ 29 h 31"/>
                  <a:gd name="T92" fmla="*/ 69 w 79"/>
                  <a:gd name="T93" fmla="*/ 31 h 31"/>
                  <a:gd name="T94" fmla="*/ 69 w 79"/>
                  <a:gd name="T95" fmla="*/ 31 h 31"/>
                  <a:gd name="T96" fmla="*/ 69 w 79"/>
                  <a:gd name="T97" fmla="*/ 31 h 31"/>
                  <a:gd name="T98" fmla="*/ 79 w 79"/>
                  <a:gd name="T99" fmla="*/ 31 h 31"/>
                  <a:gd name="T100" fmla="*/ 79 w 79"/>
                  <a:gd name="T101" fmla="*/ 31 h 3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9" h="31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10" y="3"/>
                    </a:lnTo>
                    <a:lnTo>
                      <a:pt x="10" y="6"/>
                    </a:lnTo>
                    <a:lnTo>
                      <a:pt x="10" y="9"/>
                    </a:lnTo>
                    <a:lnTo>
                      <a:pt x="20" y="9"/>
                    </a:lnTo>
                    <a:lnTo>
                      <a:pt x="20" y="12"/>
                    </a:lnTo>
                    <a:lnTo>
                      <a:pt x="30" y="12"/>
                    </a:lnTo>
                    <a:lnTo>
                      <a:pt x="30" y="14"/>
                    </a:lnTo>
                    <a:lnTo>
                      <a:pt x="40" y="17"/>
                    </a:lnTo>
                    <a:lnTo>
                      <a:pt x="40" y="20"/>
                    </a:lnTo>
                    <a:lnTo>
                      <a:pt x="50" y="20"/>
                    </a:lnTo>
                    <a:lnTo>
                      <a:pt x="50" y="23"/>
                    </a:lnTo>
                    <a:lnTo>
                      <a:pt x="59" y="23"/>
                    </a:lnTo>
                    <a:lnTo>
                      <a:pt x="59" y="26"/>
                    </a:lnTo>
                    <a:lnTo>
                      <a:pt x="59" y="29"/>
                    </a:lnTo>
                    <a:lnTo>
                      <a:pt x="69" y="29"/>
                    </a:lnTo>
                    <a:lnTo>
                      <a:pt x="69" y="31"/>
                    </a:lnTo>
                    <a:lnTo>
                      <a:pt x="79" y="31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9" name="Freeform 107"/>
              <p:cNvSpPr>
                <a:spLocks/>
              </p:cNvSpPr>
              <p:nvPr/>
            </p:nvSpPr>
            <p:spPr bwMode="auto">
              <a:xfrm>
                <a:off x="5278" y="2242"/>
                <a:ext cx="80" cy="34"/>
              </a:xfrm>
              <a:custGeom>
                <a:avLst/>
                <a:gdLst>
                  <a:gd name="T0" fmla="*/ 0 w 80"/>
                  <a:gd name="T1" fmla="*/ 0 h 34"/>
                  <a:gd name="T2" fmla="*/ 0 w 80"/>
                  <a:gd name="T3" fmla="*/ 3 h 34"/>
                  <a:gd name="T4" fmla="*/ 0 w 80"/>
                  <a:gd name="T5" fmla="*/ 3 h 34"/>
                  <a:gd name="T6" fmla="*/ 0 w 80"/>
                  <a:gd name="T7" fmla="*/ 3 h 34"/>
                  <a:gd name="T8" fmla="*/ 0 w 80"/>
                  <a:gd name="T9" fmla="*/ 3 h 34"/>
                  <a:gd name="T10" fmla="*/ 10 w 80"/>
                  <a:gd name="T11" fmla="*/ 6 h 34"/>
                  <a:gd name="T12" fmla="*/ 10 w 80"/>
                  <a:gd name="T13" fmla="*/ 6 h 34"/>
                  <a:gd name="T14" fmla="*/ 10 w 80"/>
                  <a:gd name="T15" fmla="*/ 6 h 34"/>
                  <a:gd name="T16" fmla="*/ 10 w 80"/>
                  <a:gd name="T17" fmla="*/ 6 h 34"/>
                  <a:gd name="T18" fmla="*/ 10 w 80"/>
                  <a:gd name="T19" fmla="*/ 9 h 34"/>
                  <a:gd name="T20" fmla="*/ 10 w 80"/>
                  <a:gd name="T21" fmla="*/ 9 h 34"/>
                  <a:gd name="T22" fmla="*/ 20 w 80"/>
                  <a:gd name="T23" fmla="*/ 9 h 34"/>
                  <a:gd name="T24" fmla="*/ 20 w 80"/>
                  <a:gd name="T25" fmla="*/ 9 h 34"/>
                  <a:gd name="T26" fmla="*/ 20 w 80"/>
                  <a:gd name="T27" fmla="*/ 9 h 34"/>
                  <a:gd name="T28" fmla="*/ 20 w 80"/>
                  <a:gd name="T29" fmla="*/ 12 h 34"/>
                  <a:gd name="T30" fmla="*/ 20 w 80"/>
                  <a:gd name="T31" fmla="*/ 12 h 34"/>
                  <a:gd name="T32" fmla="*/ 20 w 80"/>
                  <a:gd name="T33" fmla="*/ 12 h 34"/>
                  <a:gd name="T34" fmla="*/ 30 w 80"/>
                  <a:gd name="T35" fmla="*/ 12 h 34"/>
                  <a:gd name="T36" fmla="*/ 30 w 80"/>
                  <a:gd name="T37" fmla="*/ 15 h 34"/>
                  <a:gd name="T38" fmla="*/ 30 w 80"/>
                  <a:gd name="T39" fmla="*/ 15 h 34"/>
                  <a:gd name="T40" fmla="*/ 30 w 80"/>
                  <a:gd name="T41" fmla="*/ 15 h 34"/>
                  <a:gd name="T42" fmla="*/ 30 w 80"/>
                  <a:gd name="T43" fmla="*/ 15 h 34"/>
                  <a:gd name="T44" fmla="*/ 30 w 80"/>
                  <a:gd name="T45" fmla="*/ 17 h 34"/>
                  <a:gd name="T46" fmla="*/ 40 w 80"/>
                  <a:gd name="T47" fmla="*/ 17 h 34"/>
                  <a:gd name="T48" fmla="*/ 40 w 80"/>
                  <a:gd name="T49" fmla="*/ 17 h 34"/>
                  <a:gd name="T50" fmla="*/ 40 w 80"/>
                  <a:gd name="T51" fmla="*/ 17 h 34"/>
                  <a:gd name="T52" fmla="*/ 40 w 80"/>
                  <a:gd name="T53" fmla="*/ 17 h 34"/>
                  <a:gd name="T54" fmla="*/ 40 w 80"/>
                  <a:gd name="T55" fmla="*/ 20 h 34"/>
                  <a:gd name="T56" fmla="*/ 40 w 80"/>
                  <a:gd name="T57" fmla="*/ 20 h 34"/>
                  <a:gd name="T58" fmla="*/ 50 w 80"/>
                  <a:gd name="T59" fmla="*/ 20 h 34"/>
                  <a:gd name="T60" fmla="*/ 50 w 80"/>
                  <a:gd name="T61" fmla="*/ 20 h 34"/>
                  <a:gd name="T62" fmla="*/ 50 w 80"/>
                  <a:gd name="T63" fmla="*/ 23 h 34"/>
                  <a:gd name="T64" fmla="*/ 50 w 80"/>
                  <a:gd name="T65" fmla="*/ 23 h 34"/>
                  <a:gd name="T66" fmla="*/ 50 w 80"/>
                  <a:gd name="T67" fmla="*/ 23 h 34"/>
                  <a:gd name="T68" fmla="*/ 50 w 80"/>
                  <a:gd name="T69" fmla="*/ 23 h 34"/>
                  <a:gd name="T70" fmla="*/ 60 w 80"/>
                  <a:gd name="T71" fmla="*/ 26 h 34"/>
                  <a:gd name="T72" fmla="*/ 60 w 80"/>
                  <a:gd name="T73" fmla="*/ 26 h 34"/>
                  <a:gd name="T74" fmla="*/ 60 w 80"/>
                  <a:gd name="T75" fmla="*/ 26 h 34"/>
                  <a:gd name="T76" fmla="*/ 60 w 80"/>
                  <a:gd name="T77" fmla="*/ 26 h 34"/>
                  <a:gd name="T78" fmla="*/ 60 w 80"/>
                  <a:gd name="T79" fmla="*/ 29 h 34"/>
                  <a:gd name="T80" fmla="*/ 60 w 80"/>
                  <a:gd name="T81" fmla="*/ 29 h 34"/>
                  <a:gd name="T82" fmla="*/ 70 w 80"/>
                  <a:gd name="T83" fmla="*/ 29 h 34"/>
                  <a:gd name="T84" fmla="*/ 70 w 80"/>
                  <a:gd name="T85" fmla="*/ 29 h 34"/>
                  <a:gd name="T86" fmla="*/ 70 w 80"/>
                  <a:gd name="T87" fmla="*/ 29 h 34"/>
                  <a:gd name="T88" fmla="*/ 70 w 80"/>
                  <a:gd name="T89" fmla="*/ 32 h 34"/>
                  <a:gd name="T90" fmla="*/ 70 w 80"/>
                  <a:gd name="T91" fmla="*/ 32 h 34"/>
                  <a:gd name="T92" fmla="*/ 70 w 80"/>
                  <a:gd name="T93" fmla="*/ 32 h 34"/>
                  <a:gd name="T94" fmla="*/ 80 w 80"/>
                  <a:gd name="T95" fmla="*/ 32 h 34"/>
                  <a:gd name="T96" fmla="*/ 80 w 80"/>
                  <a:gd name="T97" fmla="*/ 34 h 34"/>
                  <a:gd name="T98" fmla="*/ 80 w 80"/>
                  <a:gd name="T99" fmla="*/ 34 h 34"/>
                  <a:gd name="T100" fmla="*/ 80 w 80"/>
                  <a:gd name="T101" fmla="*/ 34 h 3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0" h="34">
                    <a:moveTo>
                      <a:pt x="0" y="0"/>
                    </a:moveTo>
                    <a:lnTo>
                      <a:pt x="0" y="3"/>
                    </a:lnTo>
                    <a:lnTo>
                      <a:pt x="10" y="6"/>
                    </a:lnTo>
                    <a:lnTo>
                      <a:pt x="10" y="9"/>
                    </a:lnTo>
                    <a:lnTo>
                      <a:pt x="20" y="9"/>
                    </a:lnTo>
                    <a:lnTo>
                      <a:pt x="20" y="12"/>
                    </a:lnTo>
                    <a:lnTo>
                      <a:pt x="30" y="12"/>
                    </a:lnTo>
                    <a:lnTo>
                      <a:pt x="30" y="15"/>
                    </a:lnTo>
                    <a:lnTo>
                      <a:pt x="30" y="17"/>
                    </a:lnTo>
                    <a:lnTo>
                      <a:pt x="40" y="17"/>
                    </a:lnTo>
                    <a:lnTo>
                      <a:pt x="40" y="20"/>
                    </a:lnTo>
                    <a:lnTo>
                      <a:pt x="50" y="20"/>
                    </a:lnTo>
                    <a:lnTo>
                      <a:pt x="50" y="23"/>
                    </a:lnTo>
                    <a:lnTo>
                      <a:pt x="60" y="26"/>
                    </a:lnTo>
                    <a:lnTo>
                      <a:pt x="60" y="29"/>
                    </a:lnTo>
                    <a:lnTo>
                      <a:pt x="70" y="29"/>
                    </a:lnTo>
                    <a:lnTo>
                      <a:pt x="70" y="32"/>
                    </a:lnTo>
                    <a:lnTo>
                      <a:pt x="80" y="32"/>
                    </a:lnTo>
                    <a:lnTo>
                      <a:pt x="80" y="34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" name="Freeform 108"/>
              <p:cNvSpPr>
                <a:spLocks/>
              </p:cNvSpPr>
              <p:nvPr/>
            </p:nvSpPr>
            <p:spPr bwMode="auto">
              <a:xfrm>
                <a:off x="5358" y="2276"/>
                <a:ext cx="79" cy="32"/>
              </a:xfrm>
              <a:custGeom>
                <a:avLst/>
                <a:gdLst>
                  <a:gd name="T0" fmla="*/ 0 w 79"/>
                  <a:gd name="T1" fmla="*/ 0 h 32"/>
                  <a:gd name="T2" fmla="*/ 0 w 79"/>
                  <a:gd name="T3" fmla="*/ 0 h 32"/>
                  <a:gd name="T4" fmla="*/ 0 w 79"/>
                  <a:gd name="T5" fmla="*/ 3 h 32"/>
                  <a:gd name="T6" fmla="*/ 10 w 79"/>
                  <a:gd name="T7" fmla="*/ 3 h 32"/>
                  <a:gd name="T8" fmla="*/ 10 w 79"/>
                  <a:gd name="T9" fmla="*/ 3 h 32"/>
                  <a:gd name="T10" fmla="*/ 10 w 79"/>
                  <a:gd name="T11" fmla="*/ 3 h 32"/>
                  <a:gd name="T12" fmla="*/ 10 w 79"/>
                  <a:gd name="T13" fmla="*/ 3 h 32"/>
                  <a:gd name="T14" fmla="*/ 10 w 79"/>
                  <a:gd name="T15" fmla="*/ 6 h 32"/>
                  <a:gd name="T16" fmla="*/ 10 w 79"/>
                  <a:gd name="T17" fmla="*/ 6 h 32"/>
                  <a:gd name="T18" fmla="*/ 20 w 79"/>
                  <a:gd name="T19" fmla="*/ 6 h 32"/>
                  <a:gd name="T20" fmla="*/ 20 w 79"/>
                  <a:gd name="T21" fmla="*/ 6 h 32"/>
                  <a:gd name="T22" fmla="*/ 20 w 79"/>
                  <a:gd name="T23" fmla="*/ 9 h 32"/>
                  <a:gd name="T24" fmla="*/ 20 w 79"/>
                  <a:gd name="T25" fmla="*/ 9 h 32"/>
                  <a:gd name="T26" fmla="*/ 20 w 79"/>
                  <a:gd name="T27" fmla="*/ 9 h 32"/>
                  <a:gd name="T28" fmla="*/ 20 w 79"/>
                  <a:gd name="T29" fmla="*/ 9 h 32"/>
                  <a:gd name="T30" fmla="*/ 30 w 79"/>
                  <a:gd name="T31" fmla="*/ 9 h 32"/>
                  <a:gd name="T32" fmla="*/ 30 w 79"/>
                  <a:gd name="T33" fmla="*/ 12 h 32"/>
                  <a:gd name="T34" fmla="*/ 30 w 79"/>
                  <a:gd name="T35" fmla="*/ 12 h 32"/>
                  <a:gd name="T36" fmla="*/ 30 w 79"/>
                  <a:gd name="T37" fmla="*/ 12 h 32"/>
                  <a:gd name="T38" fmla="*/ 30 w 79"/>
                  <a:gd name="T39" fmla="*/ 12 h 32"/>
                  <a:gd name="T40" fmla="*/ 30 w 79"/>
                  <a:gd name="T41" fmla="*/ 15 h 32"/>
                  <a:gd name="T42" fmla="*/ 40 w 79"/>
                  <a:gd name="T43" fmla="*/ 15 h 32"/>
                  <a:gd name="T44" fmla="*/ 40 w 79"/>
                  <a:gd name="T45" fmla="*/ 15 h 32"/>
                  <a:gd name="T46" fmla="*/ 40 w 79"/>
                  <a:gd name="T47" fmla="*/ 15 h 32"/>
                  <a:gd name="T48" fmla="*/ 40 w 79"/>
                  <a:gd name="T49" fmla="*/ 15 h 32"/>
                  <a:gd name="T50" fmla="*/ 40 w 79"/>
                  <a:gd name="T51" fmla="*/ 17 h 32"/>
                  <a:gd name="T52" fmla="*/ 40 w 79"/>
                  <a:gd name="T53" fmla="*/ 17 h 32"/>
                  <a:gd name="T54" fmla="*/ 49 w 79"/>
                  <a:gd name="T55" fmla="*/ 17 h 32"/>
                  <a:gd name="T56" fmla="*/ 49 w 79"/>
                  <a:gd name="T57" fmla="*/ 17 h 32"/>
                  <a:gd name="T58" fmla="*/ 49 w 79"/>
                  <a:gd name="T59" fmla="*/ 20 h 32"/>
                  <a:gd name="T60" fmla="*/ 49 w 79"/>
                  <a:gd name="T61" fmla="*/ 20 h 32"/>
                  <a:gd name="T62" fmla="*/ 49 w 79"/>
                  <a:gd name="T63" fmla="*/ 20 h 32"/>
                  <a:gd name="T64" fmla="*/ 49 w 79"/>
                  <a:gd name="T65" fmla="*/ 20 h 32"/>
                  <a:gd name="T66" fmla="*/ 49 w 79"/>
                  <a:gd name="T67" fmla="*/ 20 h 32"/>
                  <a:gd name="T68" fmla="*/ 59 w 79"/>
                  <a:gd name="T69" fmla="*/ 23 h 32"/>
                  <a:gd name="T70" fmla="*/ 59 w 79"/>
                  <a:gd name="T71" fmla="*/ 23 h 32"/>
                  <a:gd name="T72" fmla="*/ 59 w 79"/>
                  <a:gd name="T73" fmla="*/ 23 h 32"/>
                  <a:gd name="T74" fmla="*/ 59 w 79"/>
                  <a:gd name="T75" fmla="*/ 23 h 32"/>
                  <a:gd name="T76" fmla="*/ 59 w 79"/>
                  <a:gd name="T77" fmla="*/ 26 h 32"/>
                  <a:gd name="T78" fmla="*/ 59 w 79"/>
                  <a:gd name="T79" fmla="*/ 26 h 32"/>
                  <a:gd name="T80" fmla="*/ 69 w 79"/>
                  <a:gd name="T81" fmla="*/ 26 h 32"/>
                  <a:gd name="T82" fmla="*/ 69 w 79"/>
                  <a:gd name="T83" fmla="*/ 26 h 32"/>
                  <a:gd name="T84" fmla="*/ 69 w 79"/>
                  <a:gd name="T85" fmla="*/ 26 h 32"/>
                  <a:gd name="T86" fmla="*/ 69 w 79"/>
                  <a:gd name="T87" fmla="*/ 29 h 32"/>
                  <a:gd name="T88" fmla="*/ 69 w 79"/>
                  <a:gd name="T89" fmla="*/ 29 h 32"/>
                  <a:gd name="T90" fmla="*/ 69 w 79"/>
                  <a:gd name="T91" fmla="*/ 29 h 32"/>
                  <a:gd name="T92" fmla="*/ 79 w 79"/>
                  <a:gd name="T93" fmla="*/ 29 h 32"/>
                  <a:gd name="T94" fmla="*/ 79 w 79"/>
                  <a:gd name="T95" fmla="*/ 32 h 32"/>
                  <a:gd name="T96" fmla="*/ 79 w 79"/>
                  <a:gd name="T97" fmla="*/ 32 h 32"/>
                  <a:gd name="T98" fmla="*/ 79 w 79"/>
                  <a:gd name="T99" fmla="*/ 32 h 32"/>
                  <a:gd name="T100" fmla="*/ 79 w 79"/>
                  <a:gd name="T101" fmla="*/ 32 h 3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9" h="32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10" y="3"/>
                    </a:lnTo>
                    <a:lnTo>
                      <a:pt x="10" y="6"/>
                    </a:lnTo>
                    <a:lnTo>
                      <a:pt x="20" y="6"/>
                    </a:lnTo>
                    <a:lnTo>
                      <a:pt x="20" y="9"/>
                    </a:lnTo>
                    <a:lnTo>
                      <a:pt x="30" y="9"/>
                    </a:lnTo>
                    <a:lnTo>
                      <a:pt x="30" y="12"/>
                    </a:lnTo>
                    <a:lnTo>
                      <a:pt x="30" y="15"/>
                    </a:lnTo>
                    <a:lnTo>
                      <a:pt x="40" y="15"/>
                    </a:lnTo>
                    <a:lnTo>
                      <a:pt x="40" y="17"/>
                    </a:lnTo>
                    <a:lnTo>
                      <a:pt x="49" y="17"/>
                    </a:lnTo>
                    <a:lnTo>
                      <a:pt x="49" y="20"/>
                    </a:lnTo>
                    <a:lnTo>
                      <a:pt x="59" y="23"/>
                    </a:lnTo>
                    <a:lnTo>
                      <a:pt x="59" y="26"/>
                    </a:lnTo>
                    <a:lnTo>
                      <a:pt x="69" y="26"/>
                    </a:lnTo>
                    <a:lnTo>
                      <a:pt x="69" y="29"/>
                    </a:lnTo>
                    <a:lnTo>
                      <a:pt x="79" y="29"/>
                    </a:lnTo>
                    <a:lnTo>
                      <a:pt x="79" y="32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1" name="Freeform 109"/>
              <p:cNvSpPr>
                <a:spLocks/>
              </p:cNvSpPr>
              <p:nvPr/>
            </p:nvSpPr>
            <p:spPr bwMode="auto">
              <a:xfrm>
                <a:off x="5437" y="2308"/>
                <a:ext cx="90" cy="28"/>
              </a:xfrm>
              <a:custGeom>
                <a:avLst/>
                <a:gdLst>
                  <a:gd name="T0" fmla="*/ 0 w 90"/>
                  <a:gd name="T1" fmla="*/ 0 h 28"/>
                  <a:gd name="T2" fmla="*/ 0 w 90"/>
                  <a:gd name="T3" fmla="*/ 0 h 28"/>
                  <a:gd name="T4" fmla="*/ 10 w 90"/>
                  <a:gd name="T5" fmla="*/ 2 h 28"/>
                  <a:gd name="T6" fmla="*/ 10 w 90"/>
                  <a:gd name="T7" fmla="*/ 2 h 28"/>
                  <a:gd name="T8" fmla="*/ 10 w 90"/>
                  <a:gd name="T9" fmla="*/ 2 h 28"/>
                  <a:gd name="T10" fmla="*/ 10 w 90"/>
                  <a:gd name="T11" fmla="*/ 2 h 28"/>
                  <a:gd name="T12" fmla="*/ 10 w 90"/>
                  <a:gd name="T13" fmla="*/ 5 h 28"/>
                  <a:gd name="T14" fmla="*/ 10 w 90"/>
                  <a:gd name="T15" fmla="*/ 5 h 28"/>
                  <a:gd name="T16" fmla="*/ 20 w 90"/>
                  <a:gd name="T17" fmla="*/ 5 h 28"/>
                  <a:gd name="T18" fmla="*/ 20 w 90"/>
                  <a:gd name="T19" fmla="*/ 5 h 28"/>
                  <a:gd name="T20" fmla="*/ 20 w 90"/>
                  <a:gd name="T21" fmla="*/ 5 h 28"/>
                  <a:gd name="T22" fmla="*/ 20 w 90"/>
                  <a:gd name="T23" fmla="*/ 8 h 28"/>
                  <a:gd name="T24" fmla="*/ 20 w 90"/>
                  <a:gd name="T25" fmla="*/ 8 h 28"/>
                  <a:gd name="T26" fmla="*/ 20 w 90"/>
                  <a:gd name="T27" fmla="*/ 8 h 28"/>
                  <a:gd name="T28" fmla="*/ 30 w 90"/>
                  <a:gd name="T29" fmla="*/ 8 h 28"/>
                  <a:gd name="T30" fmla="*/ 30 w 90"/>
                  <a:gd name="T31" fmla="*/ 8 h 28"/>
                  <a:gd name="T32" fmla="*/ 30 w 90"/>
                  <a:gd name="T33" fmla="*/ 11 h 28"/>
                  <a:gd name="T34" fmla="*/ 30 w 90"/>
                  <a:gd name="T35" fmla="*/ 11 h 28"/>
                  <a:gd name="T36" fmla="*/ 30 w 90"/>
                  <a:gd name="T37" fmla="*/ 11 h 28"/>
                  <a:gd name="T38" fmla="*/ 30 w 90"/>
                  <a:gd name="T39" fmla="*/ 11 h 28"/>
                  <a:gd name="T40" fmla="*/ 40 w 90"/>
                  <a:gd name="T41" fmla="*/ 11 h 28"/>
                  <a:gd name="T42" fmla="*/ 40 w 90"/>
                  <a:gd name="T43" fmla="*/ 14 h 28"/>
                  <a:gd name="T44" fmla="*/ 40 w 90"/>
                  <a:gd name="T45" fmla="*/ 14 h 28"/>
                  <a:gd name="T46" fmla="*/ 40 w 90"/>
                  <a:gd name="T47" fmla="*/ 14 h 28"/>
                  <a:gd name="T48" fmla="*/ 40 w 90"/>
                  <a:gd name="T49" fmla="*/ 14 h 28"/>
                  <a:gd name="T50" fmla="*/ 40 w 90"/>
                  <a:gd name="T51" fmla="*/ 14 h 28"/>
                  <a:gd name="T52" fmla="*/ 50 w 90"/>
                  <a:gd name="T53" fmla="*/ 17 h 28"/>
                  <a:gd name="T54" fmla="*/ 50 w 90"/>
                  <a:gd name="T55" fmla="*/ 17 h 28"/>
                  <a:gd name="T56" fmla="*/ 50 w 90"/>
                  <a:gd name="T57" fmla="*/ 17 h 28"/>
                  <a:gd name="T58" fmla="*/ 50 w 90"/>
                  <a:gd name="T59" fmla="*/ 17 h 28"/>
                  <a:gd name="T60" fmla="*/ 50 w 90"/>
                  <a:gd name="T61" fmla="*/ 19 h 28"/>
                  <a:gd name="T62" fmla="*/ 50 w 90"/>
                  <a:gd name="T63" fmla="*/ 19 h 28"/>
                  <a:gd name="T64" fmla="*/ 60 w 90"/>
                  <a:gd name="T65" fmla="*/ 19 h 28"/>
                  <a:gd name="T66" fmla="*/ 60 w 90"/>
                  <a:gd name="T67" fmla="*/ 19 h 28"/>
                  <a:gd name="T68" fmla="*/ 60 w 90"/>
                  <a:gd name="T69" fmla="*/ 19 h 28"/>
                  <a:gd name="T70" fmla="*/ 60 w 90"/>
                  <a:gd name="T71" fmla="*/ 22 h 28"/>
                  <a:gd name="T72" fmla="*/ 60 w 90"/>
                  <a:gd name="T73" fmla="*/ 22 h 28"/>
                  <a:gd name="T74" fmla="*/ 60 w 90"/>
                  <a:gd name="T75" fmla="*/ 22 h 28"/>
                  <a:gd name="T76" fmla="*/ 70 w 90"/>
                  <a:gd name="T77" fmla="*/ 22 h 28"/>
                  <a:gd name="T78" fmla="*/ 70 w 90"/>
                  <a:gd name="T79" fmla="*/ 22 h 28"/>
                  <a:gd name="T80" fmla="*/ 70 w 90"/>
                  <a:gd name="T81" fmla="*/ 25 h 28"/>
                  <a:gd name="T82" fmla="*/ 70 w 90"/>
                  <a:gd name="T83" fmla="*/ 25 h 28"/>
                  <a:gd name="T84" fmla="*/ 70 w 90"/>
                  <a:gd name="T85" fmla="*/ 25 h 28"/>
                  <a:gd name="T86" fmla="*/ 70 w 90"/>
                  <a:gd name="T87" fmla="*/ 25 h 28"/>
                  <a:gd name="T88" fmla="*/ 80 w 90"/>
                  <a:gd name="T89" fmla="*/ 25 h 28"/>
                  <a:gd name="T90" fmla="*/ 80 w 90"/>
                  <a:gd name="T91" fmla="*/ 28 h 28"/>
                  <a:gd name="T92" fmla="*/ 80 w 90"/>
                  <a:gd name="T93" fmla="*/ 28 h 28"/>
                  <a:gd name="T94" fmla="*/ 80 w 90"/>
                  <a:gd name="T95" fmla="*/ 28 h 28"/>
                  <a:gd name="T96" fmla="*/ 80 w 90"/>
                  <a:gd name="T97" fmla="*/ 28 h 28"/>
                  <a:gd name="T98" fmla="*/ 80 w 90"/>
                  <a:gd name="T99" fmla="*/ 28 h 28"/>
                  <a:gd name="T100" fmla="*/ 90 w 90"/>
                  <a:gd name="T101" fmla="*/ 28 h 2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90" h="28">
                    <a:moveTo>
                      <a:pt x="0" y="0"/>
                    </a:moveTo>
                    <a:lnTo>
                      <a:pt x="0" y="0"/>
                    </a:lnTo>
                    <a:lnTo>
                      <a:pt x="10" y="2"/>
                    </a:lnTo>
                    <a:lnTo>
                      <a:pt x="10" y="5"/>
                    </a:lnTo>
                    <a:lnTo>
                      <a:pt x="20" y="5"/>
                    </a:lnTo>
                    <a:lnTo>
                      <a:pt x="20" y="8"/>
                    </a:lnTo>
                    <a:lnTo>
                      <a:pt x="30" y="8"/>
                    </a:lnTo>
                    <a:lnTo>
                      <a:pt x="30" y="11"/>
                    </a:lnTo>
                    <a:lnTo>
                      <a:pt x="40" y="11"/>
                    </a:lnTo>
                    <a:lnTo>
                      <a:pt x="40" y="14"/>
                    </a:lnTo>
                    <a:lnTo>
                      <a:pt x="50" y="17"/>
                    </a:lnTo>
                    <a:lnTo>
                      <a:pt x="50" y="19"/>
                    </a:lnTo>
                    <a:lnTo>
                      <a:pt x="60" y="19"/>
                    </a:lnTo>
                    <a:lnTo>
                      <a:pt x="60" y="22"/>
                    </a:lnTo>
                    <a:lnTo>
                      <a:pt x="70" y="22"/>
                    </a:lnTo>
                    <a:lnTo>
                      <a:pt x="70" y="25"/>
                    </a:lnTo>
                    <a:lnTo>
                      <a:pt x="80" y="25"/>
                    </a:lnTo>
                    <a:lnTo>
                      <a:pt x="80" y="28"/>
                    </a:lnTo>
                    <a:lnTo>
                      <a:pt x="90" y="28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2" name="Freeform 110"/>
              <p:cNvSpPr>
                <a:spLocks/>
              </p:cNvSpPr>
              <p:nvPr/>
            </p:nvSpPr>
            <p:spPr bwMode="auto">
              <a:xfrm>
                <a:off x="5527" y="2336"/>
                <a:ext cx="39" cy="14"/>
              </a:xfrm>
              <a:custGeom>
                <a:avLst/>
                <a:gdLst>
                  <a:gd name="T0" fmla="*/ 0 w 39"/>
                  <a:gd name="T1" fmla="*/ 0 h 14"/>
                  <a:gd name="T2" fmla="*/ 0 w 39"/>
                  <a:gd name="T3" fmla="*/ 3 h 14"/>
                  <a:gd name="T4" fmla="*/ 0 w 39"/>
                  <a:gd name="T5" fmla="*/ 3 h 14"/>
                  <a:gd name="T6" fmla="*/ 0 w 39"/>
                  <a:gd name="T7" fmla="*/ 3 h 14"/>
                  <a:gd name="T8" fmla="*/ 0 w 39"/>
                  <a:gd name="T9" fmla="*/ 3 h 14"/>
                  <a:gd name="T10" fmla="*/ 0 w 39"/>
                  <a:gd name="T11" fmla="*/ 3 h 14"/>
                  <a:gd name="T12" fmla="*/ 10 w 39"/>
                  <a:gd name="T13" fmla="*/ 6 h 14"/>
                  <a:gd name="T14" fmla="*/ 10 w 39"/>
                  <a:gd name="T15" fmla="*/ 6 h 14"/>
                  <a:gd name="T16" fmla="*/ 10 w 39"/>
                  <a:gd name="T17" fmla="*/ 6 h 14"/>
                  <a:gd name="T18" fmla="*/ 10 w 39"/>
                  <a:gd name="T19" fmla="*/ 6 h 14"/>
                  <a:gd name="T20" fmla="*/ 10 w 39"/>
                  <a:gd name="T21" fmla="*/ 6 h 14"/>
                  <a:gd name="T22" fmla="*/ 10 w 39"/>
                  <a:gd name="T23" fmla="*/ 8 h 14"/>
                  <a:gd name="T24" fmla="*/ 19 w 39"/>
                  <a:gd name="T25" fmla="*/ 8 h 14"/>
                  <a:gd name="T26" fmla="*/ 19 w 39"/>
                  <a:gd name="T27" fmla="*/ 8 h 14"/>
                  <a:gd name="T28" fmla="*/ 19 w 39"/>
                  <a:gd name="T29" fmla="*/ 8 h 14"/>
                  <a:gd name="T30" fmla="*/ 19 w 39"/>
                  <a:gd name="T31" fmla="*/ 8 h 14"/>
                  <a:gd name="T32" fmla="*/ 19 w 39"/>
                  <a:gd name="T33" fmla="*/ 11 h 14"/>
                  <a:gd name="T34" fmla="*/ 19 w 39"/>
                  <a:gd name="T35" fmla="*/ 11 h 14"/>
                  <a:gd name="T36" fmla="*/ 29 w 39"/>
                  <a:gd name="T37" fmla="*/ 11 h 14"/>
                  <a:gd name="T38" fmla="*/ 29 w 39"/>
                  <a:gd name="T39" fmla="*/ 11 h 14"/>
                  <a:gd name="T40" fmla="*/ 29 w 39"/>
                  <a:gd name="T41" fmla="*/ 11 h 14"/>
                  <a:gd name="T42" fmla="*/ 29 w 39"/>
                  <a:gd name="T43" fmla="*/ 11 h 14"/>
                  <a:gd name="T44" fmla="*/ 29 w 39"/>
                  <a:gd name="T45" fmla="*/ 14 h 14"/>
                  <a:gd name="T46" fmla="*/ 29 w 39"/>
                  <a:gd name="T47" fmla="*/ 14 h 14"/>
                  <a:gd name="T48" fmla="*/ 39 w 39"/>
                  <a:gd name="T49" fmla="*/ 14 h 14"/>
                  <a:gd name="T50" fmla="*/ 39 w 39"/>
                  <a:gd name="T51" fmla="*/ 14 h 14"/>
                  <a:gd name="T52" fmla="*/ 39 w 39"/>
                  <a:gd name="T53" fmla="*/ 14 h 14"/>
                  <a:gd name="T54" fmla="*/ 39 w 39"/>
                  <a:gd name="T55" fmla="*/ 14 h 1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9" h="14">
                    <a:moveTo>
                      <a:pt x="0" y="0"/>
                    </a:moveTo>
                    <a:lnTo>
                      <a:pt x="0" y="3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9" y="8"/>
                    </a:lnTo>
                    <a:lnTo>
                      <a:pt x="19" y="11"/>
                    </a:lnTo>
                    <a:lnTo>
                      <a:pt x="29" y="11"/>
                    </a:lnTo>
                    <a:lnTo>
                      <a:pt x="29" y="14"/>
                    </a:lnTo>
                    <a:lnTo>
                      <a:pt x="39" y="14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0" name="Line 111"/>
            <p:cNvSpPr>
              <a:spLocks noChangeShapeType="1"/>
            </p:cNvSpPr>
            <p:nvPr/>
          </p:nvSpPr>
          <p:spPr bwMode="auto">
            <a:xfrm>
              <a:off x="3936" y="2688"/>
              <a:ext cx="18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1" name="Line 112"/>
            <p:cNvSpPr>
              <a:spLocks noChangeShapeType="1"/>
            </p:cNvSpPr>
            <p:nvPr/>
          </p:nvSpPr>
          <p:spPr bwMode="auto">
            <a:xfrm flipV="1">
              <a:off x="4752" y="2304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43" name="Group 113"/>
          <p:cNvGrpSpPr>
            <a:grpSpLocks/>
          </p:cNvGrpSpPr>
          <p:nvPr/>
        </p:nvGrpSpPr>
        <p:grpSpPr bwMode="auto">
          <a:xfrm>
            <a:off x="7536778" y="4562870"/>
            <a:ext cx="2971800" cy="546100"/>
            <a:chOff x="3888" y="2880"/>
            <a:chExt cx="1872" cy="344"/>
          </a:xfrm>
        </p:grpSpPr>
        <p:sp>
          <p:nvSpPr>
            <p:cNvPr id="244" name="Rectangle 114"/>
            <p:cNvSpPr>
              <a:spLocks noChangeArrowheads="1"/>
            </p:cNvSpPr>
            <p:nvPr/>
          </p:nvSpPr>
          <p:spPr bwMode="auto">
            <a:xfrm>
              <a:off x="3888" y="2928"/>
              <a:ext cx="1776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5" name="Line 115"/>
            <p:cNvSpPr>
              <a:spLocks noChangeShapeType="1"/>
            </p:cNvSpPr>
            <p:nvPr/>
          </p:nvSpPr>
          <p:spPr bwMode="auto">
            <a:xfrm>
              <a:off x="3936" y="3216"/>
              <a:ext cx="18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" name="Line 116"/>
            <p:cNvSpPr>
              <a:spLocks noChangeShapeType="1"/>
            </p:cNvSpPr>
            <p:nvPr/>
          </p:nvSpPr>
          <p:spPr bwMode="auto">
            <a:xfrm flipV="1">
              <a:off x="4752" y="2880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47" name="Object 117"/>
            <p:cNvGraphicFramePr>
              <a:graphicFrameLocks noChangeAspect="1"/>
            </p:cNvGraphicFramePr>
            <p:nvPr/>
          </p:nvGraphicFramePr>
          <p:xfrm>
            <a:off x="5584" y="2976"/>
            <a:ext cx="17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5" name="公式" r:id="rId29" imgW="126725" imgH="177415" progId="Equation.3">
                    <p:embed/>
                  </p:oleObj>
                </mc:Choice>
                <mc:Fallback>
                  <p:oleObj name="公式" r:id="rId29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84" y="2976"/>
                          <a:ext cx="176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8" name="Arc 118"/>
            <p:cNvSpPr>
              <a:spLocks/>
            </p:cNvSpPr>
            <p:nvPr/>
          </p:nvSpPr>
          <p:spPr bwMode="auto">
            <a:xfrm>
              <a:off x="3919" y="2976"/>
              <a:ext cx="1745" cy="48"/>
            </a:xfrm>
            <a:custGeom>
              <a:avLst/>
              <a:gdLst>
                <a:gd name="T0" fmla="*/ 0 w 38366"/>
                <a:gd name="T1" fmla="*/ 0 h 21600"/>
                <a:gd name="T2" fmla="*/ 0 w 38366"/>
                <a:gd name="T3" fmla="*/ 0 h 21600"/>
                <a:gd name="T4" fmla="*/ 0 w 3836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366" h="21600" fill="none" extrusionOk="0">
                  <a:moveTo>
                    <a:pt x="0" y="12200"/>
                  </a:moveTo>
                  <a:cubicBezTo>
                    <a:pt x="3606" y="4740"/>
                    <a:pt x="11162" y="0"/>
                    <a:pt x="19448" y="0"/>
                  </a:cubicBezTo>
                  <a:cubicBezTo>
                    <a:pt x="27319" y="0"/>
                    <a:pt x="34567" y="4281"/>
                    <a:pt x="38366" y="11175"/>
                  </a:cubicBezTo>
                </a:path>
                <a:path w="38366" h="21600" stroke="0" extrusionOk="0">
                  <a:moveTo>
                    <a:pt x="0" y="12200"/>
                  </a:moveTo>
                  <a:cubicBezTo>
                    <a:pt x="3606" y="4740"/>
                    <a:pt x="11162" y="0"/>
                    <a:pt x="19448" y="0"/>
                  </a:cubicBezTo>
                  <a:cubicBezTo>
                    <a:pt x="27319" y="0"/>
                    <a:pt x="34567" y="4281"/>
                    <a:pt x="38366" y="11175"/>
                  </a:cubicBezTo>
                  <a:lnTo>
                    <a:pt x="19448" y="21600"/>
                  </a:lnTo>
                  <a:lnTo>
                    <a:pt x="0" y="12200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56" name="Text Box 136"/>
          <p:cNvSpPr txBox="1">
            <a:spLocks noChangeArrowheads="1"/>
          </p:cNvSpPr>
          <p:nvPr/>
        </p:nvSpPr>
        <p:spPr bwMode="auto">
          <a:xfrm>
            <a:off x="6088978" y="4399358"/>
            <a:ext cx="1371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r>
              <a:rPr lang="zh-CN" altLang="en-US" sz="2800" b="1">
                <a:hlinkClick r:id="rId30" action="ppaction://hlinkfile"/>
              </a:rPr>
              <a:t>狭缝</a:t>
            </a:r>
            <a:endParaRPr lang="zh-CN" alt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文本框 258"/>
              <p:cNvSpPr txBox="1"/>
              <p:nvPr/>
            </p:nvSpPr>
            <p:spPr>
              <a:xfrm>
                <a:off x="2337422" y="1170473"/>
                <a:ext cx="1634935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𝒂</m:t>
                      </m:r>
                      <m:r>
                        <a:rPr kumimoji="1" lang="en-US" altLang="zh-CN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↓, ∆</m:t>
                      </m:r>
                      <m:r>
                        <a:rPr kumimoji="1" lang="en-US" altLang="zh-CN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  <m:r>
                        <a:rPr kumimoji="1" lang="en-US" altLang="zh-CN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↑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259" name="文本框 2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422" y="1170473"/>
                <a:ext cx="1634935" cy="492443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文本框 260"/>
              <p:cNvSpPr txBox="1"/>
              <p:nvPr/>
            </p:nvSpPr>
            <p:spPr>
              <a:xfrm>
                <a:off x="790067" y="5048213"/>
                <a:ext cx="33157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反之，若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</a:p>
            </p:txBody>
          </p:sp>
        </mc:Choice>
        <mc:Fallback xmlns="">
          <p:sp>
            <p:nvSpPr>
              <p:cNvPr id="261" name="文本框 2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67" y="5048213"/>
                <a:ext cx="3315716" cy="584775"/>
              </a:xfrm>
              <a:prstGeom prst="rect">
                <a:avLst/>
              </a:prstGeom>
              <a:blipFill rotWithShape="0">
                <a:blip r:embed="rId32"/>
                <a:stretch>
                  <a:fillRect l="-4779" t="-16667" r="-3860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文本框 261"/>
              <p:cNvSpPr txBox="1"/>
              <p:nvPr/>
            </p:nvSpPr>
            <p:spPr>
              <a:xfrm>
                <a:off x="3975280" y="5121307"/>
                <a:ext cx="2885662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  <m:r>
                        <a:rPr kumimoji="1" lang="is-I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,∆</m:t>
                      </m:r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  <m:r>
                        <a:rPr kumimoji="1" lang="is-IS" altLang="zh-CN" sz="3200" b="1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kumimoji="1" lang="en-US" altLang="zh-CN" sz="3200" b="1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2" name="文本框 2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280" y="5121307"/>
                <a:ext cx="2885662" cy="492443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3" name="文本框 262"/>
          <p:cNvSpPr txBox="1"/>
          <p:nvPr/>
        </p:nvSpPr>
        <p:spPr>
          <a:xfrm>
            <a:off x="790067" y="5581562"/>
            <a:ext cx="8597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只显现出单一的明条纹  </a:t>
            </a:r>
            <a:r>
              <a:rPr lang="en-US" altLang="zh-CN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单缝的几何光学像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文本框 263"/>
              <p:cNvSpPr txBox="1"/>
              <p:nvPr/>
            </p:nvSpPr>
            <p:spPr>
              <a:xfrm>
                <a:off x="1212096" y="6141540"/>
                <a:ext cx="82401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几何光学是波动光学在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  <m:r>
                      <a:rPr lang="en-US" altLang="zh-CN" sz="3200" b="1" i="1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r>
                      <a:rPr lang="en-US" altLang="zh-CN" sz="3200" b="1" i="1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时的极限情形。</a:t>
                </a:r>
              </a:p>
            </p:txBody>
          </p:sp>
        </mc:Choice>
        <mc:Fallback xmlns="">
          <p:sp>
            <p:nvSpPr>
              <p:cNvPr id="264" name="文本框 2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096" y="6141540"/>
                <a:ext cx="8240141" cy="584775"/>
              </a:xfrm>
              <a:prstGeom prst="rect">
                <a:avLst/>
              </a:prstGeom>
              <a:blipFill rotWithShape="0">
                <a:blip r:embed="rId34"/>
                <a:stretch>
                  <a:fillRect l="-1923" t="-16667" r="-1036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7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 autoUpdateAnimBg="0"/>
      <p:bldP spid="202" grpId="0" animBg="1" autoUpdateAnimBg="0"/>
      <p:bldP spid="203" grpId="0" animBg="1"/>
      <p:bldP spid="215" grpId="0" autoUpdateAnimBg="0"/>
      <p:bldP spid="256" grpId="0" autoUpdateAnimBg="0"/>
      <p:bldP spid="259" grpId="0"/>
      <p:bldP spid="261" grpId="0"/>
      <p:bldP spid="262" grpId="0"/>
      <p:bldP spid="263" grpId="0"/>
      <p:bldP spid="26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矩形孔的衍射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844" y="3871189"/>
            <a:ext cx="2585396" cy="252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Administrator\Desktop\圆孔对光的衍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668" y="3871189"/>
            <a:ext cx="2585397" cy="252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C:\Users\Administrator\Desktop\第八部分\圆孔对光的衍射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668" y="1108550"/>
            <a:ext cx="2585397" cy="25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Administrator\Desktop\第八部分\矩形孔的衍射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844" y="1108550"/>
            <a:ext cx="2585396" cy="252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C:\Users\Administrator\Desktop\第八部分\单个三角形孔的衍射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324" y="1108550"/>
            <a:ext cx="2556164" cy="24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3"/>
          <p:cNvSpPr txBox="1"/>
          <p:nvPr/>
        </p:nvSpPr>
        <p:spPr>
          <a:xfrm>
            <a:off x="165296" y="1242874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SimHei" charset="-122"/>
                <a:ea typeface="SimHei" charset="-122"/>
                <a:cs typeface="SimHei" charset="-122"/>
              </a:rPr>
              <a:t>圆形孔</a:t>
            </a:r>
          </a:p>
        </p:txBody>
      </p:sp>
      <p:sp>
        <p:nvSpPr>
          <p:cNvPr id="8" name="TextBox 11"/>
          <p:cNvSpPr txBox="1"/>
          <p:nvPr/>
        </p:nvSpPr>
        <p:spPr>
          <a:xfrm>
            <a:off x="3969200" y="1230918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SimHei" charset="-122"/>
                <a:ea typeface="SimHei" charset="-122"/>
                <a:cs typeface="SimHei" charset="-122"/>
              </a:rPr>
              <a:t>矩形孔</a:t>
            </a:r>
          </a:p>
        </p:txBody>
      </p:sp>
      <p:pic>
        <p:nvPicPr>
          <p:cNvPr id="9" name="Picture 9" descr="C:\Users\Administrator\Desktop\第八部分\单个三角形孔的衍射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324" y="3942443"/>
            <a:ext cx="2556163" cy="249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3"/>
          <p:cNvSpPr txBox="1"/>
          <p:nvPr/>
        </p:nvSpPr>
        <p:spPr>
          <a:xfrm>
            <a:off x="7745672" y="1230918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SimHei" charset="-122"/>
                <a:ea typeface="SimHei" charset="-122"/>
                <a:cs typeface="SimHei" charset="-122"/>
              </a:rPr>
              <a:t>三角孔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55997" y="350832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小孔夫琅和费衍射图样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356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线连接符 25"/>
          <p:cNvCxnSpPr/>
          <p:nvPr/>
        </p:nvCxnSpPr>
        <p:spPr>
          <a:xfrm>
            <a:off x="8021520" y="1152514"/>
            <a:ext cx="0" cy="1728000"/>
          </a:xfrm>
          <a:prstGeom prst="line">
            <a:avLst/>
          </a:prstGeom>
          <a:ln w="31750">
            <a:solidFill>
              <a:srgbClr val="0066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71588" y="270794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3. 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半波带法</a:t>
            </a:r>
          </a:p>
        </p:txBody>
      </p:sp>
      <p:cxnSp>
        <p:nvCxnSpPr>
          <p:cNvPr id="3" name="直线连接符 2"/>
          <p:cNvCxnSpPr/>
          <p:nvPr/>
        </p:nvCxnSpPr>
        <p:spPr>
          <a:xfrm>
            <a:off x="8006528" y="722565"/>
            <a:ext cx="0" cy="64967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连接符 3"/>
          <p:cNvCxnSpPr/>
          <p:nvPr/>
        </p:nvCxnSpPr>
        <p:spPr>
          <a:xfrm>
            <a:off x="8019673" y="2648610"/>
            <a:ext cx="0" cy="64967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/>
          <p:cNvCxnSpPr/>
          <p:nvPr/>
        </p:nvCxnSpPr>
        <p:spPr>
          <a:xfrm>
            <a:off x="6489685" y="1372193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/>
          <p:cNvCxnSpPr/>
          <p:nvPr/>
        </p:nvCxnSpPr>
        <p:spPr>
          <a:xfrm>
            <a:off x="6503753" y="1988825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>
            <a:off x="6489685" y="2634020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 flipH="1">
            <a:off x="10224422" y="205991"/>
            <a:ext cx="4" cy="3240000"/>
          </a:xfrm>
          <a:prstGeom prst="straightConnector1">
            <a:avLst/>
          </a:prstGeom>
          <a:ln w="50800">
            <a:solidFill>
              <a:srgbClr val="FF00FF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7352025" y="1372239"/>
            <a:ext cx="360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7352025" y="2648610"/>
            <a:ext cx="360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 flipH="1">
            <a:off x="7524714" y="1372239"/>
            <a:ext cx="0" cy="1276371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382848" y="1811691"/>
                <a:ext cx="2837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𝒂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848" y="1811691"/>
                <a:ext cx="283731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638" r="-10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7690775" y="967848"/>
                <a:ext cx="28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𝑨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75" y="967848"/>
                <a:ext cx="28854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1277" r="-2127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7693737" y="2697737"/>
                <a:ext cx="3077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𝑩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737" y="2697737"/>
                <a:ext cx="30777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9608" r="-1764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线箭头连接符 19"/>
          <p:cNvCxnSpPr/>
          <p:nvPr/>
        </p:nvCxnSpPr>
        <p:spPr>
          <a:xfrm flipV="1">
            <a:off x="8019673" y="474847"/>
            <a:ext cx="2191605" cy="897346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V="1">
            <a:off x="8019672" y="1100655"/>
            <a:ext cx="2191605" cy="897346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 flipV="1">
            <a:off x="8032815" y="1726463"/>
            <a:ext cx="2191605" cy="897346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8006543" y="2031921"/>
            <a:ext cx="2727103" cy="0"/>
          </a:xfrm>
          <a:prstGeom prst="line">
            <a:avLst/>
          </a:prstGeom>
          <a:ln w="31750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形状 28"/>
          <p:cNvSpPr/>
          <p:nvPr/>
        </p:nvSpPr>
        <p:spPr>
          <a:xfrm>
            <a:off x="8536298" y="1785695"/>
            <a:ext cx="70338" cy="239150"/>
          </a:xfrm>
          <a:custGeom>
            <a:avLst/>
            <a:gdLst>
              <a:gd name="connsiteX0" fmla="*/ 0 w 70338"/>
              <a:gd name="connsiteY0" fmla="*/ 0 h 239150"/>
              <a:gd name="connsiteX1" fmla="*/ 56271 w 70338"/>
              <a:gd name="connsiteY1" fmla="*/ 126609 h 239150"/>
              <a:gd name="connsiteX2" fmla="*/ 70338 w 70338"/>
              <a:gd name="connsiteY2" fmla="*/ 239150 h 23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38" h="239150">
                <a:moveTo>
                  <a:pt x="0" y="0"/>
                </a:moveTo>
                <a:cubicBezTo>
                  <a:pt x="22274" y="43375"/>
                  <a:pt x="44548" y="86751"/>
                  <a:pt x="56271" y="126609"/>
                </a:cubicBezTo>
                <a:cubicBezTo>
                  <a:pt x="67994" y="166467"/>
                  <a:pt x="70338" y="239150"/>
                  <a:pt x="70338" y="239150"/>
                </a:cubicBez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8706535" y="1667892"/>
                <a:ext cx="2773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535" y="1667892"/>
                <a:ext cx="27731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3913" r="-21739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7630803" y="1617786"/>
                <a:ext cx="4359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03" y="1617786"/>
                <a:ext cx="43595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4085" r="-5634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线连接符 31"/>
          <p:cNvCxnSpPr/>
          <p:nvPr/>
        </p:nvCxnSpPr>
        <p:spPr>
          <a:xfrm>
            <a:off x="8005105" y="1375254"/>
            <a:ext cx="636188" cy="150526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/>
          <p:nvPr/>
        </p:nvCxnSpPr>
        <p:spPr>
          <a:xfrm>
            <a:off x="8030629" y="2653089"/>
            <a:ext cx="180000" cy="39600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/>
          <p:cNvCxnSpPr/>
          <p:nvPr/>
        </p:nvCxnSpPr>
        <p:spPr>
          <a:xfrm>
            <a:off x="8029334" y="2061352"/>
            <a:ext cx="399600" cy="927839"/>
          </a:xfrm>
          <a:prstGeom prst="line">
            <a:avLst/>
          </a:prstGeom>
          <a:ln w="317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8167443" y="2851089"/>
                <a:ext cx="269304" cy="70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𝝀</m:t>
                          </m:r>
                        </m:num>
                        <m:den>
                          <m:r>
                            <a:rPr kumimoji="1" lang="en-US" altLang="zh-CN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kumimoji="1" lang="zh-CN" alt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443" y="2851089"/>
                <a:ext cx="269304" cy="7000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8403435" y="2733066"/>
                <a:ext cx="269304" cy="70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𝝀</m:t>
                          </m:r>
                        </m:num>
                        <m:den>
                          <m:r>
                            <a:rPr kumimoji="1" lang="en-US" altLang="zh-CN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kumimoji="1" lang="zh-CN" alt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435" y="2733066"/>
                <a:ext cx="269304" cy="700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371588" y="827433"/>
                <a:ext cx="40094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𝑨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点和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𝑩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点间的光程差</a:t>
                </a: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88" y="827433"/>
                <a:ext cx="4009431" cy="584775"/>
              </a:xfrm>
              <a:prstGeom prst="rect">
                <a:avLst/>
              </a:prstGeom>
              <a:blipFill rotWithShape="0">
                <a:blip r:embed="rId9"/>
                <a:stretch>
                  <a:fillRect t="-16667" r="-3799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1302509" y="1414502"/>
                <a:ext cx="3301353" cy="4935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𝐵𝐶</m:t>
                          </m:r>
                        </m:e>
                      </m:acc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09" y="1414502"/>
                <a:ext cx="3301353" cy="49359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658024" y="1918287"/>
                <a:ext cx="3220241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 ⟹ 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24" y="1918287"/>
                <a:ext cx="3220241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/>
          <p:cNvSpPr txBox="1"/>
          <p:nvPr/>
        </p:nvSpPr>
        <p:spPr>
          <a:xfrm>
            <a:off x="4236518" y="182595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中央明纹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976421" y="2438337"/>
                <a:ext cx="210730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𝒂</m:t>
                      </m:r>
                      <m:func>
                        <m:funcPr>
                          <m:ctrlPr>
                            <a:rPr kumimoji="1" lang="en-US" altLang="zh-CN" sz="3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a:rPr kumimoji="1" lang="en-US" altLang="zh-CN" sz="3200" b="1" i="0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𝐬𝐢𝐧</m:t>
                          </m:r>
                        </m:fName>
                        <m:e>
                          <m:r>
                            <a:rPr kumimoji="1" lang="en-US" altLang="zh-CN" sz="32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func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𝝀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21" y="2438337"/>
                <a:ext cx="2107307" cy="4924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本框 51"/>
          <p:cNvSpPr txBox="1"/>
          <p:nvPr/>
        </p:nvSpPr>
        <p:spPr>
          <a:xfrm>
            <a:off x="370589" y="2910921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可将缝分为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两个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半波带：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4799803" y="2944848"/>
                <a:ext cx="16795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𝑨</m:t>
                    </m:r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𝑩</m:t>
                    </m:r>
                  </m:oMath>
                </a14:m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03" y="2944848"/>
                <a:ext cx="1679562" cy="523220"/>
              </a:xfrm>
              <a:prstGeom prst="rect">
                <a:avLst/>
              </a:prstGeom>
              <a:blipFill rotWithShape="0">
                <a:blip r:embed="rId13"/>
                <a:stretch>
                  <a:fillRect t="-13953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线箭头连接符 53"/>
          <p:cNvCxnSpPr/>
          <p:nvPr/>
        </p:nvCxnSpPr>
        <p:spPr>
          <a:xfrm flipV="1">
            <a:off x="8031064" y="683519"/>
            <a:ext cx="2191605" cy="89734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/>
          <p:nvPr/>
        </p:nvCxnSpPr>
        <p:spPr>
          <a:xfrm flipV="1">
            <a:off x="8016072" y="906170"/>
            <a:ext cx="2191605" cy="897346"/>
          </a:xfrm>
          <a:prstGeom prst="straightConnector1">
            <a:avLst/>
          </a:prstGeom>
          <a:ln w="38100">
            <a:solidFill>
              <a:srgbClr val="0066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/>
          <p:nvPr/>
        </p:nvCxnSpPr>
        <p:spPr>
          <a:xfrm flipV="1">
            <a:off x="8029311" y="1313322"/>
            <a:ext cx="2191605" cy="89734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/>
          <p:cNvCxnSpPr/>
          <p:nvPr/>
        </p:nvCxnSpPr>
        <p:spPr>
          <a:xfrm flipV="1">
            <a:off x="8014319" y="1535973"/>
            <a:ext cx="2191605" cy="897346"/>
          </a:xfrm>
          <a:prstGeom prst="straightConnector1">
            <a:avLst/>
          </a:prstGeom>
          <a:ln w="38100">
            <a:solidFill>
              <a:srgbClr val="0066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366458" y="3487243"/>
                <a:ext cx="846840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两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带上任何两对应位置的点所发出的光在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点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相位差为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，干涉相消，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形成暗纹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  <a:endParaRPr lang="zh-CN" altLang="en-US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58" y="3487243"/>
                <a:ext cx="8468409" cy="1077218"/>
              </a:xfrm>
              <a:prstGeom prst="rect">
                <a:avLst/>
              </a:prstGeom>
              <a:blipFill rotWithShape="0">
                <a:blip r:embed="rId14"/>
                <a:stretch>
                  <a:fillRect l="-1800" t="-9040" r="-1152" b="-15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线连接符 58"/>
          <p:cNvCxnSpPr/>
          <p:nvPr/>
        </p:nvCxnSpPr>
        <p:spPr>
          <a:xfrm>
            <a:off x="9119738" y="4305590"/>
            <a:ext cx="0" cy="1728000"/>
          </a:xfrm>
          <a:prstGeom prst="line">
            <a:avLst/>
          </a:prstGeom>
          <a:ln w="31750">
            <a:solidFill>
              <a:srgbClr val="0066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/>
          <p:cNvCxnSpPr/>
          <p:nvPr/>
        </p:nvCxnSpPr>
        <p:spPr>
          <a:xfrm>
            <a:off x="9104746" y="3875641"/>
            <a:ext cx="0" cy="64967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/>
          <p:cNvCxnSpPr/>
          <p:nvPr/>
        </p:nvCxnSpPr>
        <p:spPr>
          <a:xfrm>
            <a:off x="9117891" y="5801686"/>
            <a:ext cx="0" cy="64967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/>
          <p:cNvCxnSpPr/>
          <p:nvPr/>
        </p:nvCxnSpPr>
        <p:spPr>
          <a:xfrm>
            <a:off x="7587903" y="4525269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>
            <a:off x="7601971" y="5141901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/>
          <p:cNvCxnSpPr/>
          <p:nvPr/>
        </p:nvCxnSpPr>
        <p:spPr>
          <a:xfrm>
            <a:off x="7587903" y="5787096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/>
          <p:cNvCxnSpPr/>
          <p:nvPr/>
        </p:nvCxnSpPr>
        <p:spPr>
          <a:xfrm flipH="1">
            <a:off x="11322640" y="3359067"/>
            <a:ext cx="4" cy="3240000"/>
          </a:xfrm>
          <a:prstGeom prst="straightConnector1">
            <a:avLst/>
          </a:prstGeom>
          <a:ln w="50800">
            <a:solidFill>
              <a:srgbClr val="FF00FF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/>
          <p:cNvCxnSpPr/>
          <p:nvPr/>
        </p:nvCxnSpPr>
        <p:spPr>
          <a:xfrm>
            <a:off x="8450243" y="4525315"/>
            <a:ext cx="360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/>
          <p:cNvCxnSpPr/>
          <p:nvPr/>
        </p:nvCxnSpPr>
        <p:spPr>
          <a:xfrm>
            <a:off x="8450243" y="5801686"/>
            <a:ext cx="360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/>
          <p:cNvCxnSpPr/>
          <p:nvPr/>
        </p:nvCxnSpPr>
        <p:spPr>
          <a:xfrm flipH="1">
            <a:off x="8622932" y="4525315"/>
            <a:ext cx="0" cy="1276371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/>
              <p:cNvSpPr txBox="1"/>
              <p:nvPr/>
            </p:nvSpPr>
            <p:spPr>
              <a:xfrm>
                <a:off x="8481066" y="4964767"/>
                <a:ext cx="2837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𝒂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066" y="4964767"/>
                <a:ext cx="283731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638" r="-10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8788993" y="4120924"/>
                <a:ext cx="28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𝑨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993" y="4120924"/>
                <a:ext cx="288541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1277" r="-21277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8791955" y="5850813"/>
                <a:ext cx="3077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𝑩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1955" y="5850813"/>
                <a:ext cx="30777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9608" r="-1764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线箭头连接符 71"/>
          <p:cNvCxnSpPr/>
          <p:nvPr/>
        </p:nvCxnSpPr>
        <p:spPr>
          <a:xfrm flipV="1">
            <a:off x="9117891" y="3627923"/>
            <a:ext cx="2191605" cy="897346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/>
          <p:cNvCxnSpPr/>
          <p:nvPr/>
        </p:nvCxnSpPr>
        <p:spPr>
          <a:xfrm flipV="1">
            <a:off x="9115474" y="4082936"/>
            <a:ext cx="2191605" cy="897346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箭头连接符 73"/>
          <p:cNvCxnSpPr/>
          <p:nvPr/>
        </p:nvCxnSpPr>
        <p:spPr>
          <a:xfrm flipV="1">
            <a:off x="9131033" y="4879539"/>
            <a:ext cx="2191605" cy="897346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/>
          <p:nvPr/>
        </p:nvCxnSpPr>
        <p:spPr>
          <a:xfrm>
            <a:off x="9116965" y="5184105"/>
            <a:ext cx="2727103" cy="0"/>
          </a:xfrm>
          <a:prstGeom prst="line">
            <a:avLst/>
          </a:prstGeom>
          <a:ln w="31750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任意形状 75"/>
          <p:cNvSpPr/>
          <p:nvPr/>
        </p:nvSpPr>
        <p:spPr>
          <a:xfrm>
            <a:off x="9648584" y="4305714"/>
            <a:ext cx="70338" cy="239150"/>
          </a:xfrm>
          <a:custGeom>
            <a:avLst/>
            <a:gdLst>
              <a:gd name="connsiteX0" fmla="*/ 0 w 70338"/>
              <a:gd name="connsiteY0" fmla="*/ 0 h 239150"/>
              <a:gd name="connsiteX1" fmla="*/ 56271 w 70338"/>
              <a:gd name="connsiteY1" fmla="*/ 126609 h 239150"/>
              <a:gd name="connsiteX2" fmla="*/ 70338 w 70338"/>
              <a:gd name="connsiteY2" fmla="*/ 239150 h 23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38" h="239150">
                <a:moveTo>
                  <a:pt x="0" y="0"/>
                </a:moveTo>
                <a:cubicBezTo>
                  <a:pt x="22274" y="43375"/>
                  <a:pt x="44548" y="86751"/>
                  <a:pt x="56271" y="126609"/>
                </a:cubicBezTo>
                <a:cubicBezTo>
                  <a:pt x="67994" y="166467"/>
                  <a:pt x="70338" y="239150"/>
                  <a:pt x="70338" y="239150"/>
                </a:cubicBez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9804753" y="4201979"/>
                <a:ext cx="2773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753" y="4201979"/>
                <a:ext cx="277319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23913" r="-21739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8729021" y="4686454"/>
                <a:ext cx="4359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021" y="4686454"/>
                <a:ext cx="435953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14085" r="-5634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直线连接符 78"/>
          <p:cNvCxnSpPr/>
          <p:nvPr/>
        </p:nvCxnSpPr>
        <p:spPr>
          <a:xfrm>
            <a:off x="9103323" y="4528330"/>
            <a:ext cx="636188" cy="150526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/>
          <p:cNvCxnSpPr/>
          <p:nvPr/>
        </p:nvCxnSpPr>
        <p:spPr>
          <a:xfrm>
            <a:off x="9128847" y="5806165"/>
            <a:ext cx="180000" cy="39600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/>
          <p:cNvCxnSpPr/>
          <p:nvPr/>
        </p:nvCxnSpPr>
        <p:spPr>
          <a:xfrm>
            <a:off x="9114807" y="5003246"/>
            <a:ext cx="399600" cy="927839"/>
          </a:xfrm>
          <a:prstGeom prst="line">
            <a:avLst/>
          </a:prstGeom>
          <a:ln w="317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/>
              <p:cNvSpPr txBox="1"/>
              <p:nvPr/>
            </p:nvSpPr>
            <p:spPr>
              <a:xfrm>
                <a:off x="9209389" y="6060437"/>
                <a:ext cx="269304" cy="70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𝝀</m:t>
                          </m:r>
                        </m:num>
                        <m:den>
                          <m:r>
                            <a:rPr kumimoji="1" lang="en-US" altLang="zh-CN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kumimoji="1" lang="zh-CN" alt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2" name="文本框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389" y="6060437"/>
                <a:ext cx="269304" cy="70000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/>
              <p:cNvSpPr txBox="1"/>
              <p:nvPr/>
            </p:nvSpPr>
            <p:spPr>
              <a:xfrm>
                <a:off x="9754750" y="5855983"/>
                <a:ext cx="269304" cy="70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𝝀</m:t>
                          </m:r>
                        </m:num>
                        <m:den>
                          <m:r>
                            <a:rPr kumimoji="1" lang="en-US" altLang="zh-CN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kumimoji="1" lang="zh-CN" alt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3" name="文本框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750" y="5855983"/>
                <a:ext cx="269304" cy="70000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925929" y="4545870"/>
                <a:ext cx="2799805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𝒂</m:t>
                      </m:r>
                      <m:func>
                        <m:funcPr>
                          <m:ctrlPr>
                            <a:rPr kumimoji="1" lang="en-US" altLang="zh-CN" sz="3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a:rPr kumimoji="1" lang="en-US" altLang="zh-CN" sz="3200" b="1" i="0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𝐬𝐢𝐧</m:t>
                          </m:r>
                        </m:fName>
                        <m:e>
                          <m:r>
                            <a:rPr kumimoji="1" lang="en-US" altLang="zh-CN" sz="32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func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𝟑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𝝀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29" y="4545870"/>
                <a:ext cx="2799805" cy="49244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文本框 88"/>
          <p:cNvSpPr txBox="1"/>
          <p:nvPr/>
        </p:nvSpPr>
        <p:spPr>
          <a:xfrm>
            <a:off x="404505" y="5018454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可将缝分为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三个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半波带：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/>
              <p:cNvSpPr txBox="1"/>
              <p:nvPr/>
            </p:nvSpPr>
            <p:spPr>
              <a:xfrm>
                <a:off x="4833719" y="5052381"/>
                <a:ext cx="26775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𝑨</m:t>
                    </m:r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𝑩</m:t>
                    </m:r>
                  </m:oMath>
                </a14:m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719" y="5052381"/>
                <a:ext cx="2677528" cy="523220"/>
              </a:xfrm>
              <a:prstGeom prst="rect">
                <a:avLst/>
              </a:prstGeom>
              <a:blipFill rotWithShape="0">
                <a:blip r:embed="rId21"/>
                <a:stretch>
                  <a:fillRect t="-15116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文本框 90"/>
          <p:cNvSpPr txBox="1"/>
          <p:nvPr/>
        </p:nvSpPr>
        <p:spPr>
          <a:xfrm>
            <a:off x="418306" y="5574800"/>
            <a:ext cx="71609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前两个半波带发出的光干涉相消，只有</a:t>
            </a:r>
            <a:endParaRPr lang="en-US" altLang="zh-CN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一个半波带有作用，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形成明纹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92" name="直线箭头连接符 91"/>
          <p:cNvCxnSpPr/>
          <p:nvPr/>
        </p:nvCxnSpPr>
        <p:spPr>
          <a:xfrm flipV="1">
            <a:off x="9115474" y="4490504"/>
            <a:ext cx="2191605" cy="897346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/>
          <p:cNvCxnSpPr/>
          <p:nvPr/>
        </p:nvCxnSpPr>
        <p:spPr>
          <a:xfrm>
            <a:off x="9091252" y="4539337"/>
            <a:ext cx="1129664" cy="0"/>
          </a:xfrm>
          <a:prstGeom prst="line">
            <a:avLst/>
          </a:prstGeom>
          <a:ln w="3175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/>
          <p:cNvCxnSpPr/>
          <p:nvPr/>
        </p:nvCxnSpPr>
        <p:spPr>
          <a:xfrm>
            <a:off x="9101226" y="5396249"/>
            <a:ext cx="266400" cy="593848"/>
          </a:xfrm>
          <a:prstGeom prst="line">
            <a:avLst/>
          </a:prstGeom>
          <a:ln w="317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/>
              <p:cNvSpPr txBox="1"/>
              <p:nvPr/>
            </p:nvSpPr>
            <p:spPr>
              <a:xfrm>
                <a:off x="8726676" y="5246818"/>
                <a:ext cx="4359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676" y="5246818"/>
                <a:ext cx="435953" cy="369332"/>
              </a:xfrm>
              <a:prstGeom prst="rect">
                <a:avLst/>
              </a:prstGeom>
              <a:blipFill rotWithShape="0">
                <a:blip r:embed="rId22"/>
                <a:stretch>
                  <a:fillRect l="-14085" r="-5634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/>
              <p:cNvSpPr txBox="1"/>
              <p:nvPr/>
            </p:nvSpPr>
            <p:spPr>
              <a:xfrm>
                <a:off x="9470207" y="5952018"/>
                <a:ext cx="269304" cy="70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𝝀</m:t>
                          </m:r>
                        </m:num>
                        <m:den>
                          <m:r>
                            <a:rPr kumimoji="1" lang="en-US" altLang="zh-CN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kumimoji="1" lang="zh-CN" alt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207" y="5952018"/>
                <a:ext cx="269304" cy="70000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/>
              <p:cNvSpPr txBox="1"/>
              <p:nvPr/>
            </p:nvSpPr>
            <p:spPr>
              <a:xfrm>
                <a:off x="8546246" y="2385570"/>
                <a:ext cx="2773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𝑪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9" name="文本框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246" y="2385570"/>
                <a:ext cx="277320" cy="369332"/>
              </a:xfrm>
              <a:prstGeom prst="rect">
                <a:avLst/>
              </a:prstGeom>
              <a:blipFill rotWithShape="0">
                <a:blip r:embed="rId24"/>
                <a:stretch>
                  <a:fillRect l="-24444" r="-22222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/>
              <p:cNvSpPr txBox="1"/>
              <p:nvPr/>
            </p:nvSpPr>
            <p:spPr>
              <a:xfrm>
                <a:off x="9656084" y="5548538"/>
                <a:ext cx="2773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𝑪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文本框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084" y="5548538"/>
                <a:ext cx="277320" cy="369332"/>
              </a:xfrm>
              <a:prstGeom prst="rect">
                <a:avLst/>
              </a:prstGeom>
              <a:blipFill rotWithShape="0">
                <a:blip r:embed="rId24"/>
                <a:stretch>
                  <a:fillRect l="-22222" r="-24444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00"/>
                            </p:stCondLst>
                            <p:childTnLst>
                              <p:par>
                                <p:cTn id="2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  <p:bldP spid="19" grpId="0"/>
      <p:bldP spid="29" grpId="0" animBg="1"/>
      <p:bldP spid="30" grpId="0"/>
      <p:bldP spid="31" grpId="0"/>
      <p:bldP spid="42" grpId="0"/>
      <p:bldP spid="43" grpId="0"/>
      <p:bldP spid="44" grpId="0"/>
      <p:bldP spid="45" grpId="0"/>
      <p:bldP spid="47" grpId="0"/>
      <p:bldP spid="49" grpId="0"/>
      <p:bldP spid="51" grpId="0"/>
      <p:bldP spid="52" grpId="0"/>
      <p:bldP spid="53" grpId="0"/>
      <p:bldP spid="58" grpId="0"/>
      <p:bldP spid="69" grpId="0" animBg="1"/>
      <p:bldP spid="70" grpId="0"/>
      <p:bldP spid="71" grpId="0"/>
      <p:bldP spid="76" grpId="0" animBg="1"/>
      <p:bldP spid="77" grpId="0"/>
      <p:bldP spid="78" grpId="0"/>
      <p:bldP spid="82" grpId="0"/>
      <p:bldP spid="83" grpId="0"/>
      <p:bldP spid="88" grpId="0"/>
      <p:bldP spid="89" grpId="0"/>
      <p:bldP spid="90" grpId="0"/>
      <p:bldP spid="91" grpId="0"/>
      <p:bldP spid="97" grpId="0"/>
      <p:bldP spid="98" grpId="0"/>
      <p:bldP spid="99" grpId="0"/>
      <p:bldP spid="10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71588" y="270794"/>
                <a:ext cx="6416565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一般情况下，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点的干涉情况可以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𝑨𝑩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间半波带的倍数决定。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88" y="270794"/>
                <a:ext cx="6416565" cy="1077218"/>
              </a:xfrm>
              <a:prstGeom prst="rect">
                <a:avLst/>
              </a:prstGeom>
              <a:blipFill rotWithShape="0">
                <a:blip r:embed="rId2"/>
                <a:stretch>
                  <a:fillRect l="-2469" t="-9040" r="-1614" b="-15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线连接符 2"/>
          <p:cNvCxnSpPr/>
          <p:nvPr/>
        </p:nvCxnSpPr>
        <p:spPr>
          <a:xfrm flipH="1">
            <a:off x="8846513" y="1534257"/>
            <a:ext cx="0" cy="2208193"/>
          </a:xfrm>
          <a:prstGeom prst="line">
            <a:avLst/>
          </a:prstGeom>
          <a:ln w="31750">
            <a:solidFill>
              <a:srgbClr val="0066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连接符 3"/>
          <p:cNvCxnSpPr/>
          <p:nvPr/>
        </p:nvCxnSpPr>
        <p:spPr>
          <a:xfrm>
            <a:off x="8837459" y="963628"/>
            <a:ext cx="0" cy="64967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>
            <a:off x="8850604" y="3522725"/>
            <a:ext cx="0" cy="64967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/>
          <p:cNvCxnSpPr/>
          <p:nvPr/>
        </p:nvCxnSpPr>
        <p:spPr>
          <a:xfrm>
            <a:off x="7320616" y="1613256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>
            <a:off x="7334684" y="2229888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7320616" y="2875083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H="1">
            <a:off x="11055353" y="447054"/>
            <a:ext cx="4" cy="3240000"/>
          </a:xfrm>
          <a:prstGeom prst="straightConnector1">
            <a:avLst/>
          </a:prstGeom>
          <a:ln w="50800">
            <a:solidFill>
              <a:srgbClr val="FF00FF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8182956" y="1613302"/>
            <a:ext cx="360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8164447" y="3522725"/>
            <a:ext cx="360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H="1">
            <a:off x="8344447" y="1613302"/>
            <a:ext cx="0" cy="1909423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8213779" y="2446649"/>
                <a:ext cx="2837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𝒂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779" y="2446649"/>
                <a:ext cx="28373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638" r="-10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521706" y="1208911"/>
                <a:ext cx="28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𝑨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706" y="1208911"/>
                <a:ext cx="28854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1277" r="-21277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524668" y="3571852"/>
                <a:ext cx="3077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𝑩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668" y="3571852"/>
                <a:ext cx="30777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9608" r="-17647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线箭头连接符 15"/>
          <p:cNvCxnSpPr/>
          <p:nvPr/>
        </p:nvCxnSpPr>
        <p:spPr>
          <a:xfrm flipV="1">
            <a:off x="8850604" y="715910"/>
            <a:ext cx="2191605" cy="897346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V="1">
            <a:off x="8848187" y="1156855"/>
            <a:ext cx="2191605" cy="897346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 flipV="1">
            <a:off x="8863746" y="1967526"/>
            <a:ext cx="2191605" cy="897346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>
            <a:off x="8849678" y="2272092"/>
            <a:ext cx="2727103" cy="0"/>
          </a:xfrm>
          <a:prstGeom prst="line">
            <a:avLst/>
          </a:prstGeom>
          <a:ln w="31750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任意形状 19"/>
          <p:cNvSpPr/>
          <p:nvPr/>
        </p:nvSpPr>
        <p:spPr>
          <a:xfrm>
            <a:off x="9381297" y="1393701"/>
            <a:ext cx="70338" cy="239150"/>
          </a:xfrm>
          <a:custGeom>
            <a:avLst/>
            <a:gdLst>
              <a:gd name="connsiteX0" fmla="*/ 0 w 70338"/>
              <a:gd name="connsiteY0" fmla="*/ 0 h 239150"/>
              <a:gd name="connsiteX1" fmla="*/ 56271 w 70338"/>
              <a:gd name="connsiteY1" fmla="*/ 126609 h 239150"/>
              <a:gd name="connsiteX2" fmla="*/ 70338 w 70338"/>
              <a:gd name="connsiteY2" fmla="*/ 239150 h 23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38" h="239150">
                <a:moveTo>
                  <a:pt x="0" y="0"/>
                </a:moveTo>
                <a:cubicBezTo>
                  <a:pt x="22274" y="43375"/>
                  <a:pt x="44548" y="86751"/>
                  <a:pt x="56271" y="126609"/>
                </a:cubicBezTo>
                <a:cubicBezTo>
                  <a:pt x="67994" y="166467"/>
                  <a:pt x="70338" y="239150"/>
                  <a:pt x="70338" y="239150"/>
                </a:cubicBez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9537466" y="1289966"/>
                <a:ext cx="2773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466" y="1289966"/>
                <a:ext cx="27731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4444" r="-24444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8461734" y="1774441"/>
                <a:ext cx="4359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734" y="1774441"/>
                <a:ext cx="435953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3889" r="-4167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连接符 22"/>
          <p:cNvCxnSpPr/>
          <p:nvPr/>
        </p:nvCxnSpPr>
        <p:spPr>
          <a:xfrm>
            <a:off x="8836036" y="1616317"/>
            <a:ext cx="951165" cy="2052961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>
            <a:off x="8877139" y="3526322"/>
            <a:ext cx="180000" cy="39600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8861588" y="2049029"/>
            <a:ext cx="734385" cy="1651217"/>
          </a:xfrm>
          <a:prstGeom prst="line">
            <a:avLst/>
          </a:prstGeom>
          <a:ln w="317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 flipV="1">
            <a:off x="8848187" y="1578491"/>
            <a:ext cx="2191605" cy="897346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/>
          <p:nvPr/>
        </p:nvCxnSpPr>
        <p:spPr>
          <a:xfrm>
            <a:off x="8823965" y="1627324"/>
            <a:ext cx="1129664" cy="0"/>
          </a:xfrm>
          <a:prstGeom prst="line">
            <a:avLst/>
          </a:prstGeom>
          <a:ln w="3175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/>
          <p:cNvCxnSpPr/>
          <p:nvPr/>
        </p:nvCxnSpPr>
        <p:spPr>
          <a:xfrm>
            <a:off x="8848007" y="2456100"/>
            <a:ext cx="582527" cy="1313361"/>
          </a:xfrm>
          <a:prstGeom prst="line">
            <a:avLst/>
          </a:prstGeom>
          <a:ln w="317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8459389" y="2250397"/>
                <a:ext cx="4359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389" y="2250397"/>
                <a:ext cx="43595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4085" r="-5634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线箭头连接符 33"/>
          <p:cNvCxnSpPr/>
          <p:nvPr/>
        </p:nvCxnSpPr>
        <p:spPr>
          <a:xfrm flipV="1">
            <a:off x="8863744" y="2628084"/>
            <a:ext cx="2191605" cy="897346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8442575" y="2741207"/>
                <a:ext cx="4359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575" y="2741207"/>
                <a:ext cx="435953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4085" r="-5634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线箭头连接符 36"/>
          <p:cNvCxnSpPr/>
          <p:nvPr/>
        </p:nvCxnSpPr>
        <p:spPr>
          <a:xfrm>
            <a:off x="7306548" y="3522725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/>
          <p:cNvCxnSpPr/>
          <p:nvPr/>
        </p:nvCxnSpPr>
        <p:spPr>
          <a:xfrm>
            <a:off x="8858585" y="2888705"/>
            <a:ext cx="425375" cy="969457"/>
          </a:xfrm>
          <a:prstGeom prst="line">
            <a:avLst/>
          </a:prstGeom>
          <a:ln w="317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9692439" y="3157343"/>
                <a:ext cx="2773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𝑪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2439" y="3157343"/>
                <a:ext cx="277320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4444" r="-22222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1059699" y="2198113"/>
                <a:ext cx="2665153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𝒂</m:t>
                      </m:r>
                      <m:func>
                        <m:funcPr>
                          <m:ctrlPr>
                            <a:rPr kumimoji="1" lang="en-US" altLang="zh-CN" sz="3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a:rPr kumimoji="1" lang="en-US" altLang="zh-CN" sz="3200" b="1" i="0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𝐬𝐢𝐧</m:t>
                          </m:r>
                        </m:fName>
                        <m:e>
                          <m:r>
                            <a:rPr kumimoji="1" lang="en-US" altLang="zh-CN" sz="32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func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𝒌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𝝀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699" y="2198113"/>
                <a:ext cx="2665153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678660" y="1375534"/>
                <a:ext cx="3596049" cy="585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𝑩𝑪</m:t>
                        </m:r>
                      </m:e>
                    </m:acc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偶数个半波带</a:t>
                </a: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60" y="1375534"/>
                <a:ext cx="3596049" cy="585930"/>
              </a:xfrm>
              <a:prstGeom prst="rect">
                <a:avLst/>
              </a:prstGeom>
              <a:blipFill rotWithShape="0">
                <a:blip r:embed="rId12"/>
                <a:stretch>
                  <a:fillRect t="-16667" r="-440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4231551" y="1159247"/>
                <a:ext cx="1523494" cy="9319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=2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551" y="1159247"/>
                <a:ext cx="1523494" cy="93198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3972151" y="2184044"/>
                <a:ext cx="2454646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𝒌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,⋯)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2184044"/>
                <a:ext cx="2454646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本框 50"/>
          <p:cNvSpPr txBox="1"/>
          <p:nvPr/>
        </p:nvSpPr>
        <p:spPr>
          <a:xfrm>
            <a:off x="3821548" y="2756553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形成暗纹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806475" y="4122423"/>
                <a:ext cx="4198329" cy="9644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𝒂</m:t>
                      </m:r>
                      <m:func>
                        <m:funcPr>
                          <m:ctrlPr>
                            <a:rPr kumimoji="1" lang="en-US" altLang="zh-CN" sz="3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a:rPr kumimoji="1" lang="en-US" altLang="zh-CN" sz="3200" b="1" i="0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𝐬𝐢𝐧</m:t>
                          </m:r>
                        </m:fName>
                        <m:e>
                          <m:r>
                            <a:rPr kumimoji="1" lang="en-US" altLang="zh-CN" sz="32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func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=±(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𝒌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f>
                        <m:fPr>
                          <m:ctrlPr>
                            <a:rPr kumimoji="1" lang="mr-IN" altLang="zh-CN" sz="3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𝝀</m:t>
                          </m:r>
                        </m:num>
                        <m:den>
                          <m:r>
                            <a:rPr kumimoji="1" lang="en-US" altLang="zh-CN" sz="32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kumimoji="1" lang="zh-CN" alt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75" y="4122423"/>
                <a:ext cx="4198329" cy="96443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678660" y="3476866"/>
                <a:ext cx="3596049" cy="585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𝑩𝑪</m:t>
                        </m:r>
                      </m:e>
                    </m:acc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奇数个半波带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60" y="3476866"/>
                <a:ext cx="3596049" cy="585930"/>
              </a:xfrm>
              <a:prstGeom prst="rect">
                <a:avLst/>
              </a:prstGeom>
              <a:blipFill rotWithShape="0">
                <a:blip r:embed="rId16"/>
                <a:stretch>
                  <a:fillRect t="-16667" r="-440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4231551" y="3260579"/>
                <a:ext cx="2579489" cy="9319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=(2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+1)∙</m:t>
                      </m:r>
                      <m:f>
                        <m:f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551" y="3260579"/>
                <a:ext cx="2579489" cy="93198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5153837" y="4361576"/>
                <a:ext cx="2454646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𝒌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,⋯)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837" y="4361576"/>
                <a:ext cx="2454646" cy="49244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/>
          <p:cNvSpPr txBox="1"/>
          <p:nvPr/>
        </p:nvSpPr>
        <p:spPr>
          <a:xfrm>
            <a:off x="8195619" y="4297380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形成明纹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1603117" y="5099700"/>
                <a:ext cx="2121735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𝒂</m:t>
                      </m:r>
                      <m:func>
                        <m:funcPr>
                          <m:ctrlPr>
                            <a:rPr kumimoji="1" lang="en-US" altLang="zh-CN" sz="3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a:rPr kumimoji="1" lang="en-US" altLang="zh-CN" sz="3200" b="1" i="0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𝐬𝐢𝐧</m:t>
                          </m:r>
                        </m:fName>
                        <m:e>
                          <m:r>
                            <a:rPr kumimoji="1" lang="en-US" altLang="zh-CN" sz="32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func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117" y="5099700"/>
                <a:ext cx="2121735" cy="49244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本框 57"/>
          <p:cNvSpPr txBox="1"/>
          <p:nvPr/>
        </p:nvSpPr>
        <p:spPr>
          <a:xfrm>
            <a:off x="3911772" y="5028469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中央明纹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371587" y="5652144"/>
            <a:ext cx="11264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暗纹和中央明纹的位置是准确的，次级明纹的位置稍有偏差。</a:t>
            </a:r>
          </a:p>
        </p:txBody>
      </p:sp>
    </p:spTree>
    <p:extLst>
      <p:ext uri="{BB962C8B-B14F-4D97-AF65-F5344CB8AC3E}">
        <p14:creationId xmlns:p14="http://schemas.microsoft.com/office/powerpoint/2010/main" val="2476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4" grpId="0"/>
      <p:bldP spid="15" grpId="0"/>
      <p:bldP spid="20" grpId="0" animBg="1"/>
      <p:bldP spid="21" grpId="0"/>
      <p:bldP spid="22" grpId="0"/>
      <p:bldP spid="31" grpId="0"/>
      <p:bldP spid="35" grpId="0"/>
      <p:bldP spid="45" grpId="0"/>
      <p:bldP spid="46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766026" y="415896"/>
                <a:ext cx="6421758" cy="100213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e>
                      </m:ra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𝑛𝑑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e>
                      </m:func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26" y="415896"/>
                <a:ext cx="6421758" cy="10021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565543" y="701737"/>
                <a:ext cx="19291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=1,2,⋯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543" y="701737"/>
                <a:ext cx="1929118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9848978" y="59847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77"/>
                </a:solidFill>
                <a:latin typeface="SimHei" charset="-122"/>
                <a:ea typeface="SimHei" charset="-122"/>
                <a:cs typeface="SimHei" charset="-122"/>
              </a:rPr>
              <a:t>明纹</a:t>
            </a:r>
          </a:p>
        </p:txBody>
      </p:sp>
      <p:sp>
        <p:nvSpPr>
          <p:cNvPr id="10" name="矩形 9"/>
          <p:cNvSpPr/>
          <p:nvPr/>
        </p:nvSpPr>
        <p:spPr>
          <a:xfrm>
            <a:off x="766026" y="352071"/>
            <a:ext cx="8842923" cy="115894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77515" y="1672722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(3)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条纹分布间隔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与折射角的关系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2" name="Picture 14" descr="光16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59435" y="1918945"/>
            <a:ext cx="3798888" cy="38608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766436" y="578830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FF0077"/>
                </a:solidFill>
                <a:latin typeface="SimHei" charset="-122"/>
                <a:ea typeface="SimHei" charset="-122"/>
                <a:cs typeface="SimHei" charset="-122"/>
              </a:rPr>
              <a:t>等倾干涉条纹</a:t>
            </a:r>
            <a:endParaRPr lang="zh-CN" altLang="en-US" sz="3200" b="1" dirty="0">
              <a:solidFill>
                <a:srgbClr val="FF0077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" name="AutoShape 2"/>
          <p:cNvSpPr>
            <a:spLocks/>
          </p:cNvSpPr>
          <p:nvPr/>
        </p:nvSpPr>
        <p:spPr bwMode="auto">
          <a:xfrm>
            <a:off x="1088786" y="2439311"/>
            <a:ext cx="166577" cy="939318"/>
          </a:xfrm>
          <a:prstGeom prst="leftBrace">
            <a:avLst>
              <a:gd name="adj1" fmla="val 88271"/>
              <a:gd name="adj2" fmla="val 50000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473200" y="2347562"/>
                <a:ext cx="29282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𝑛𝑑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200" y="2347562"/>
                <a:ext cx="2928238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473200" y="2930070"/>
                <a:ext cx="438742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𝑛𝑑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e>
                      </m:func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=(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200" y="2930070"/>
                <a:ext cx="4387420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871519" y="3789431"/>
                <a:ext cx="52097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mr-IN" altLang="zh-CN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48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19" y="3789431"/>
                <a:ext cx="520976" cy="7386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575528" y="3665301"/>
                <a:ext cx="3080972" cy="10183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𝑛𝑑</m:t>
                          </m:r>
                          <m:func>
                            <m:func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528" y="3665301"/>
                <a:ext cx="3080972" cy="101835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1157229" y="4802071"/>
                <a:ext cx="33750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𝜸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增大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32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sSub>
                      <m:sSubPr>
                        <m:ctrlPr>
                          <a:rPr kumimoji="1" lang="en-US" altLang="zh-CN" sz="32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𝜸</m:t>
                        </m:r>
                      </m:e>
                      <m:sub>
                        <m:r>
                          <a:rPr kumimoji="1" lang="en-US" altLang="zh-CN" sz="3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减小</a:t>
                </a: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229" y="4802071"/>
                <a:ext cx="3375091" cy="584775"/>
              </a:xfrm>
              <a:prstGeom prst="rect">
                <a:avLst/>
              </a:prstGeom>
              <a:blipFill rotWithShape="0">
                <a:blip r:embed="rId9"/>
                <a:stretch>
                  <a:fillRect t="-16667" r="-3978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/>
        </p:nvSpPr>
        <p:spPr>
          <a:xfrm>
            <a:off x="2009622" y="550526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条纹</a:t>
            </a:r>
            <a:r>
              <a:rPr lang="zh-CN" altLang="en-US" sz="3200" b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内疏外密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345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/>
      <p:bldP spid="17" grpId="0"/>
      <p:bldP spid="18" grpId="0"/>
      <p:bldP spid="19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766026" y="415896"/>
                <a:ext cx="6421758" cy="100213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e>
                      </m:ra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𝑛𝑑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e>
                      </m:func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26" y="415896"/>
                <a:ext cx="6421758" cy="10021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7565543" y="701737"/>
                <a:ext cx="19291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=1,2,⋯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543" y="701737"/>
                <a:ext cx="1929118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9848978" y="59847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77"/>
                </a:solidFill>
                <a:latin typeface="SimHei" charset="-122"/>
                <a:ea typeface="SimHei" charset="-122"/>
                <a:cs typeface="SimHei" charset="-122"/>
              </a:rPr>
              <a:t>明纹</a:t>
            </a:r>
          </a:p>
        </p:txBody>
      </p:sp>
      <p:sp>
        <p:nvSpPr>
          <p:cNvPr id="5" name="矩形 4"/>
          <p:cNvSpPr/>
          <p:nvPr/>
        </p:nvSpPr>
        <p:spPr>
          <a:xfrm>
            <a:off x="766026" y="352071"/>
            <a:ext cx="8842923" cy="115894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7515" y="1672722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(4)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越往中心，条纹级别越高</a:t>
            </a:r>
          </a:p>
        </p:txBody>
      </p:sp>
      <p:sp>
        <p:nvSpPr>
          <p:cNvPr id="7" name="矩形 6"/>
          <p:cNvSpPr/>
          <p:nvPr/>
        </p:nvSpPr>
        <p:spPr>
          <a:xfrm>
            <a:off x="7125688" y="4766120"/>
            <a:ext cx="3371553" cy="5932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/>
          <p:cNvCxnSpPr/>
          <p:nvPr/>
        </p:nvCxnSpPr>
        <p:spPr>
          <a:xfrm>
            <a:off x="8764970" y="4205110"/>
            <a:ext cx="541095" cy="561010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9275069" y="4751224"/>
            <a:ext cx="232474" cy="608108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 flipV="1">
            <a:off x="9495064" y="4735434"/>
            <a:ext cx="234000" cy="6084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 flipV="1">
            <a:off x="9275069" y="3658447"/>
            <a:ext cx="870445" cy="108450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V="1">
            <a:off x="9725789" y="3670034"/>
            <a:ext cx="870445" cy="10845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V="1">
            <a:off x="6609359" y="3664053"/>
            <a:ext cx="4516890" cy="0"/>
          </a:xfrm>
          <a:prstGeom prst="straightConnector1">
            <a:avLst/>
          </a:prstGeom>
          <a:ln w="63500">
            <a:solidFill>
              <a:srgbClr val="CC00CC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8237424" y="4217821"/>
            <a:ext cx="540000" cy="561600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 flipV="1">
            <a:off x="9272785" y="4055099"/>
            <a:ext cx="1" cy="1255220"/>
          </a:xfrm>
          <a:prstGeom prst="line">
            <a:avLst/>
          </a:prstGeom>
          <a:ln w="38100">
            <a:solidFill>
              <a:srgbClr val="00762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形状 15"/>
          <p:cNvSpPr/>
          <p:nvPr/>
        </p:nvSpPr>
        <p:spPr>
          <a:xfrm>
            <a:off x="9040309" y="4394535"/>
            <a:ext cx="241200" cy="123987"/>
          </a:xfrm>
          <a:custGeom>
            <a:avLst/>
            <a:gdLst>
              <a:gd name="connsiteX0" fmla="*/ 0 w 278970"/>
              <a:gd name="connsiteY0" fmla="*/ 123987 h 123987"/>
              <a:gd name="connsiteX1" fmla="*/ 108488 w 278970"/>
              <a:gd name="connsiteY1" fmla="*/ 30997 h 123987"/>
              <a:gd name="connsiteX2" fmla="*/ 278970 w 278970"/>
              <a:gd name="connsiteY2" fmla="*/ 0 h 123987"/>
              <a:gd name="connsiteX3" fmla="*/ 278970 w 278970"/>
              <a:gd name="connsiteY3" fmla="*/ 0 h 12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970" h="123987">
                <a:moveTo>
                  <a:pt x="0" y="123987"/>
                </a:moveTo>
                <a:cubicBezTo>
                  <a:pt x="30996" y="87824"/>
                  <a:pt x="61993" y="51661"/>
                  <a:pt x="108488" y="30997"/>
                </a:cubicBezTo>
                <a:cubicBezTo>
                  <a:pt x="154983" y="10332"/>
                  <a:pt x="278970" y="0"/>
                  <a:pt x="278970" y="0"/>
                </a:cubicBezTo>
                <a:lnTo>
                  <a:pt x="278970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cxnSp>
        <p:nvCxnSpPr>
          <p:cNvPr id="17" name="直线连接符 16"/>
          <p:cNvCxnSpPr/>
          <p:nvPr/>
        </p:nvCxnSpPr>
        <p:spPr>
          <a:xfrm flipV="1">
            <a:off x="8277883" y="4088614"/>
            <a:ext cx="1" cy="1255220"/>
          </a:xfrm>
          <a:prstGeom prst="line">
            <a:avLst/>
          </a:prstGeom>
          <a:ln w="38100">
            <a:solidFill>
              <a:srgbClr val="00762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形状 17"/>
          <p:cNvSpPr/>
          <p:nvPr/>
        </p:nvSpPr>
        <p:spPr>
          <a:xfrm flipH="1">
            <a:off x="8271108" y="4428050"/>
            <a:ext cx="230973" cy="122400"/>
          </a:xfrm>
          <a:custGeom>
            <a:avLst/>
            <a:gdLst>
              <a:gd name="connsiteX0" fmla="*/ 0 w 278970"/>
              <a:gd name="connsiteY0" fmla="*/ 123987 h 123987"/>
              <a:gd name="connsiteX1" fmla="*/ 108488 w 278970"/>
              <a:gd name="connsiteY1" fmla="*/ 30997 h 123987"/>
              <a:gd name="connsiteX2" fmla="*/ 278970 w 278970"/>
              <a:gd name="connsiteY2" fmla="*/ 0 h 123987"/>
              <a:gd name="connsiteX3" fmla="*/ 278970 w 278970"/>
              <a:gd name="connsiteY3" fmla="*/ 0 h 12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970" h="123987">
                <a:moveTo>
                  <a:pt x="0" y="123987"/>
                </a:moveTo>
                <a:cubicBezTo>
                  <a:pt x="30996" y="87824"/>
                  <a:pt x="61993" y="51661"/>
                  <a:pt x="108488" y="30997"/>
                </a:cubicBezTo>
                <a:cubicBezTo>
                  <a:pt x="154983" y="10332"/>
                  <a:pt x="278970" y="0"/>
                  <a:pt x="278970" y="0"/>
                </a:cubicBezTo>
                <a:lnTo>
                  <a:pt x="278970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8318808" y="4053959"/>
                <a:ext cx="198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𝒊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808" y="4053959"/>
                <a:ext cx="19877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4375" r="-34375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线箭头连接符 19"/>
          <p:cNvCxnSpPr/>
          <p:nvPr/>
        </p:nvCxnSpPr>
        <p:spPr>
          <a:xfrm>
            <a:off x="7815878" y="4747821"/>
            <a:ext cx="232474" cy="608108"/>
          </a:xfrm>
          <a:prstGeom prst="straightConnector1">
            <a:avLst/>
          </a:prstGeom>
          <a:ln w="50800">
            <a:solidFill>
              <a:srgbClr val="0000FF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V="1">
            <a:off x="8035873" y="4747529"/>
            <a:ext cx="234000" cy="608400"/>
          </a:xfrm>
          <a:prstGeom prst="straightConnector1">
            <a:avLst/>
          </a:prstGeom>
          <a:ln w="50800">
            <a:solidFill>
              <a:srgbClr val="0000FF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 flipH="1" flipV="1">
            <a:off x="6961066" y="3681327"/>
            <a:ext cx="871200" cy="10836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H="1" flipV="1">
            <a:off x="7394180" y="3679791"/>
            <a:ext cx="871200" cy="108360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>
            <a:off x="7256718" y="2930155"/>
            <a:ext cx="3056738" cy="0"/>
          </a:xfrm>
          <a:prstGeom prst="line">
            <a:avLst/>
          </a:prstGeom>
          <a:ln w="635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 flipH="1" flipV="1">
            <a:off x="8950311" y="2954377"/>
            <a:ext cx="0" cy="2389457"/>
          </a:xfrm>
          <a:prstGeom prst="line">
            <a:avLst/>
          </a:prstGeom>
          <a:ln w="38100">
            <a:solidFill>
              <a:srgbClr val="00762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8694333" y="4134195"/>
            <a:ext cx="144000" cy="144000"/>
          </a:xfrm>
          <a:prstGeom prst="ellipse">
            <a:avLst/>
          </a:prstGeom>
          <a:solidFill>
            <a:srgbClr val="CC00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8669714" y="3786015"/>
                <a:ext cx="2596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714" y="3786015"/>
                <a:ext cx="25968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3256" r="-23256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8988247" y="4020444"/>
                <a:ext cx="198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𝒊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247" y="4020444"/>
                <a:ext cx="19877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303" r="-33333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线箭头连接符 28"/>
          <p:cNvCxnSpPr/>
          <p:nvPr/>
        </p:nvCxnSpPr>
        <p:spPr>
          <a:xfrm flipH="1" flipV="1">
            <a:off x="9864982" y="2938879"/>
            <a:ext cx="677873" cy="725414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H="1" flipV="1">
            <a:off x="9864982" y="2938879"/>
            <a:ext cx="280533" cy="740912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 flipV="1">
            <a:off x="7400876" y="2954377"/>
            <a:ext cx="593278" cy="70825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 flipV="1">
            <a:off x="6972430" y="2939284"/>
            <a:ext cx="1061690" cy="723234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 flipV="1">
            <a:off x="7994154" y="3291827"/>
            <a:ext cx="1870828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9171087" y="3073684"/>
                <a:ext cx="4006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087" y="3073684"/>
                <a:ext cx="40068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9091" r="-7576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线箭头连接符 35"/>
          <p:cNvCxnSpPr/>
          <p:nvPr/>
        </p:nvCxnSpPr>
        <p:spPr>
          <a:xfrm>
            <a:off x="10650402" y="2951260"/>
            <a:ext cx="0" cy="69552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/>
          <p:cNvCxnSpPr/>
          <p:nvPr/>
        </p:nvCxnSpPr>
        <p:spPr>
          <a:xfrm>
            <a:off x="10497241" y="2936525"/>
            <a:ext cx="313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10697572" y="3086795"/>
                <a:ext cx="2580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𝒇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7572" y="3086795"/>
                <a:ext cx="258084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0476" r="-38095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线箭头连接符 38"/>
          <p:cNvCxnSpPr/>
          <p:nvPr/>
        </p:nvCxnSpPr>
        <p:spPr>
          <a:xfrm flipH="1">
            <a:off x="7522248" y="4751224"/>
            <a:ext cx="0" cy="590400"/>
          </a:xfrm>
          <a:prstGeom prst="straightConnector1">
            <a:avLst/>
          </a:prstGeom>
          <a:ln w="38100">
            <a:solidFill>
              <a:srgbClr val="0076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7220941" y="4885401"/>
                <a:ext cx="283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762E"/>
                          </a:solidFill>
                          <a:latin typeface="Cambria Math" charset="0"/>
                        </a:rPr>
                        <m:t>𝒅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762E"/>
                  </a:solidFill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941" y="4885401"/>
                <a:ext cx="28373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3913" r="-23913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477515" y="2257497"/>
                <a:ext cx="29113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厚度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𝒅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一定时，</a:t>
                </a: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15" y="2257497"/>
                <a:ext cx="2911374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5230" t="-16667" r="-4812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3339462" y="2306580"/>
                <a:ext cx="67024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𝒌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↑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462" y="2306580"/>
                <a:ext cx="670247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4720799" y="2303663"/>
                <a:ext cx="570862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𝒊</m:t>
                      </m:r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799" y="2303663"/>
                <a:ext cx="570862" cy="4924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8327328" y="3070543"/>
                <a:ext cx="4006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328" y="3070543"/>
                <a:ext cx="400687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9091" r="-757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5403201" y="2288493"/>
                <a:ext cx="837986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sub>
                      </m:sSub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201" y="2288493"/>
                <a:ext cx="837986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477515" y="2861088"/>
                <a:ext cx="500008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中心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𝑶</m:t>
                    </m:r>
                  </m:oMath>
                </a14:m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点处的干涉级次最高</a:t>
                </a: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15" y="2861088"/>
                <a:ext cx="5000087" cy="584775"/>
              </a:xfrm>
              <a:prstGeom prst="rect">
                <a:avLst/>
              </a:prstGeom>
              <a:blipFill rotWithShape="0">
                <a:blip r:embed="rId15"/>
                <a:stretch>
                  <a:fillRect l="-3045" t="-16667" r="-2436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8805052" y="2542343"/>
                <a:ext cx="310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052" y="2542343"/>
                <a:ext cx="310983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19608" r="-21569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477515" y="3586718"/>
                <a:ext cx="1415772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若厚度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b="1" i="1">
                        <a:latin typeface="Cambria Math" charset="0"/>
                        <a:ea typeface="SimHei" charset="-122"/>
                        <a:cs typeface="SimHei" charset="-122"/>
                      </a:rPr>
                      <m:t>𝒅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改变</a:t>
                </a: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15" y="3586718"/>
                <a:ext cx="1415772" cy="1077218"/>
              </a:xfrm>
              <a:prstGeom prst="rect">
                <a:avLst/>
              </a:prstGeom>
              <a:blipFill rotWithShape="0">
                <a:blip r:embed="rId17"/>
                <a:stretch>
                  <a:fillRect l="-10730" t="-7345" r="-10300" b="-15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utoShape 2"/>
          <p:cNvSpPr>
            <a:spLocks/>
          </p:cNvSpPr>
          <p:nvPr/>
        </p:nvSpPr>
        <p:spPr bwMode="auto">
          <a:xfrm>
            <a:off x="1972441" y="3664053"/>
            <a:ext cx="166577" cy="939318"/>
          </a:xfrm>
          <a:prstGeom prst="leftBrace">
            <a:avLst>
              <a:gd name="adj1" fmla="val 88271"/>
              <a:gd name="adj2" fmla="val 50000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044816" y="349291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中心往外冒条纹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3041766" y="411251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62E"/>
                </a:solidFill>
                <a:latin typeface="SimHei" charset="-122"/>
                <a:ea typeface="SimHei" charset="-122"/>
                <a:cs typeface="SimHei" charset="-122"/>
              </a:rPr>
              <a:t>中心往内吞条纹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2238214" y="3573973"/>
                <a:ext cx="683071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𝒅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↑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214" y="3573973"/>
                <a:ext cx="683071" cy="49244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2252136" y="4178816"/>
                <a:ext cx="683071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𝒅</m:t>
                      </m:r>
                      <m:r>
                        <a:rPr kumimoji="1" lang="en-US" altLang="zh-CN" sz="32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762E"/>
                  </a:solidFill>
                </a:endParaRPr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136" y="4178816"/>
                <a:ext cx="683071" cy="49244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4056576" y="2288566"/>
                <a:ext cx="59631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576" y="2288566"/>
                <a:ext cx="596317" cy="49244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本框 56"/>
          <p:cNvSpPr txBox="1"/>
          <p:nvPr/>
        </p:nvSpPr>
        <p:spPr>
          <a:xfrm>
            <a:off x="476866" y="4715771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(5)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光源是白光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475198" y="5288504"/>
                <a:ext cx="249568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𝒌</m:t>
                    </m:r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,</m:t>
                    </m:r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𝒅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一定时，</a:t>
                </a:r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98" y="5288504"/>
                <a:ext cx="2495683" cy="584775"/>
              </a:xfrm>
              <a:prstGeom prst="rect">
                <a:avLst/>
              </a:prstGeom>
              <a:blipFill rotWithShape="0">
                <a:blip r:embed="rId21"/>
                <a:stretch>
                  <a:fillRect t="-16842" r="-5623" b="-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2917420" y="5344706"/>
                <a:ext cx="67024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𝝀</m:t>
                      </m:r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↑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420" y="5344706"/>
                <a:ext cx="670247" cy="49244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4298757" y="5341789"/>
                <a:ext cx="570862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𝒊</m:t>
                      </m:r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757" y="5341789"/>
                <a:ext cx="570862" cy="49244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4981159" y="5326619"/>
                <a:ext cx="837986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sub>
                      </m:sSub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159" y="5326619"/>
                <a:ext cx="837986" cy="492443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3634534" y="5326692"/>
                <a:ext cx="59631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534" y="5326692"/>
                <a:ext cx="596317" cy="492443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本框 62"/>
          <p:cNvSpPr txBox="1"/>
          <p:nvPr/>
        </p:nvSpPr>
        <p:spPr>
          <a:xfrm>
            <a:off x="1157646" y="5922177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彩色干涉条纹</a:t>
            </a:r>
          </a:p>
        </p:txBody>
      </p:sp>
    </p:spTree>
    <p:extLst>
      <p:ext uri="{BB962C8B-B14F-4D97-AF65-F5344CB8AC3E}">
        <p14:creationId xmlns:p14="http://schemas.microsoft.com/office/powerpoint/2010/main" val="186002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3" grpId="0"/>
      <p:bldP spid="44" grpId="0"/>
      <p:bldP spid="45" grpId="0"/>
      <p:bldP spid="47" grpId="0"/>
      <p:bldP spid="48" grpId="0"/>
      <p:bldP spid="50" grpId="0"/>
      <p:bldP spid="51" grpId="0" animBg="1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996" y="31156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说明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5996" y="896343"/>
            <a:ext cx="4493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(1)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透射光也有干涉现象</a:t>
            </a:r>
          </a:p>
        </p:txBody>
      </p:sp>
      <p:sp>
        <p:nvSpPr>
          <p:cNvPr id="5" name="矩形 4"/>
          <p:cNvSpPr/>
          <p:nvPr/>
        </p:nvSpPr>
        <p:spPr>
          <a:xfrm>
            <a:off x="7779770" y="1167785"/>
            <a:ext cx="2712574" cy="6784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连接符 5"/>
          <p:cNvCxnSpPr/>
          <p:nvPr/>
        </p:nvCxnSpPr>
        <p:spPr>
          <a:xfrm>
            <a:off x="7779769" y="1812692"/>
            <a:ext cx="271257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7779769" y="1167785"/>
            <a:ext cx="271257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7306735" y="268687"/>
            <a:ext cx="508686" cy="75600"/>
          </a:xfrm>
          <a:prstGeom prst="ellipse">
            <a:avLst/>
          </a:prstGeom>
          <a:solidFill>
            <a:srgbClr val="CC00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334104" y="375759"/>
                <a:ext cx="2596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04" y="375759"/>
                <a:ext cx="25968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3256" r="-23256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/>
          <p:cNvCxnSpPr/>
          <p:nvPr/>
        </p:nvCxnSpPr>
        <p:spPr>
          <a:xfrm>
            <a:off x="7551744" y="341165"/>
            <a:ext cx="987818" cy="826620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8513353" y="1152287"/>
            <a:ext cx="527238" cy="660405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V="1">
            <a:off x="8991069" y="1145980"/>
            <a:ext cx="525600" cy="6588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/>
        </p:nvCxnSpPr>
        <p:spPr>
          <a:xfrm flipV="1">
            <a:off x="8510325" y="406755"/>
            <a:ext cx="1" cy="1255220"/>
          </a:xfrm>
          <a:prstGeom prst="line">
            <a:avLst/>
          </a:prstGeom>
          <a:ln w="38100">
            <a:solidFill>
              <a:srgbClr val="00762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形状 20"/>
          <p:cNvSpPr/>
          <p:nvPr/>
        </p:nvSpPr>
        <p:spPr>
          <a:xfrm>
            <a:off x="8231355" y="761689"/>
            <a:ext cx="278970" cy="123987"/>
          </a:xfrm>
          <a:custGeom>
            <a:avLst/>
            <a:gdLst>
              <a:gd name="connsiteX0" fmla="*/ 0 w 278970"/>
              <a:gd name="connsiteY0" fmla="*/ 123987 h 123987"/>
              <a:gd name="connsiteX1" fmla="*/ 108488 w 278970"/>
              <a:gd name="connsiteY1" fmla="*/ 30997 h 123987"/>
              <a:gd name="connsiteX2" fmla="*/ 278970 w 278970"/>
              <a:gd name="connsiteY2" fmla="*/ 0 h 123987"/>
              <a:gd name="connsiteX3" fmla="*/ 278970 w 278970"/>
              <a:gd name="connsiteY3" fmla="*/ 0 h 12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970" h="123987">
                <a:moveTo>
                  <a:pt x="0" y="123987"/>
                </a:moveTo>
                <a:cubicBezTo>
                  <a:pt x="30996" y="87824"/>
                  <a:pt x="61993" y="51661"/>
                  <a:pt x="108488" y="30997"/>
                </a:cubicBezTo>
                <a:cubicBezTo>
                  <a:pt x="154983" y="10332"/>
                  <a:pt x="278970" y="0"/>
                  <a:pt x="278970" y="0"/>
                </a:cubicBezTo>
                <a:lnTo>
                  <a:pt x="278970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8225787" y="372100"/>
                <a:ext cx="198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𝒊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787" y="372100"/>
                <a:ext cx="19877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303" r="-33333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8504793" y="1423130"/>
                <a:ext cx="2709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𝜸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762E"/>
                  </a:solidFill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793" y="1423130"/>
                <a:ext cx="27090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2222" r="-22222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任意形状 23"/>
          <p:cNvSpPr/>
          <p:nvPr/>
        </p:nvSpPr>
        <p:spPr>
          <a:xfrm flipH="1" flipV="1">
            <a:off x="8494818" y="1395610"/>
            <a:ext cx="229568" cy="104400"/>
          </a:xfrm>
          <a:custGeom>
            <a:avLst/>
            <a:gdLst>
              <a:gd name="connsiteX0" fmla="*/ 0 w 278970"/>
              <a:gd name="connsiteY0" fmla="*/ 123987 h 123987"/>
              <a:gd name="connsiteX1" fmla="*/ 108488 w 278970"/>
              <a:gd name="connsiteY1" fmla="*/ 30997 h 123987"/>
              <a:gd name="connsiteX2" fmla="*/ 278970 w 278970"/>
              <a:gd name="connsiteY2" fmla="*/ 0 h 123987"/>
              <a:gd name="connsiteX3" fmla="*/ 278970 w 278970"/>
              <a:gd name="connsiteY3" fmla="*/ 0 h 12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970" h="123987">
                <a:moveTo>
                  <a:pt x="0" y="123987"/>
                </a:moveTo>
                <a:cubicBezTo>
                  <a:pt x="30996" y="87824"/>
                  <a:pt x="61993" y="51661"/>
                  <a:pt x="108488" y="30997"/>
                </a:cubicBezTo>
                <a:cubicBezTo>
                  <a:pt x="154983" y="10332"/>
                  <a:pt x="278970" y="0"/>
                  <a:pt x="278970" y="0"/>
                </a:cubicBezTo>
                <a:lnTo>
                  <a:pt x="278970" y="0"/>
                </a:lnTo>
              </a:path>
            </a:pathLst>
          </a:custGeom>
          <a:noFill/>
          <a:ln w="38100">
            <a:solidFill>
              <a:srgbClr val="0076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直线箭头连接符 24"/>
          <p:cNvCxnSpPr/>
          <p:nvPr/>
        </p:nvCxnSpPr>
        <p:spPr>
          <a:xfrm>
            <a:off x="9486679" y="1182728"/>
            <a:ext cx="527238" cy="660405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8946341" y="327067"/>
                <a:ext cx="20783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2800" b="1" i="1" smtClean="0">
                          <a:latin typeface="Cambria Math" charset="0"/>
                        </a:rPr>
                        <m:t>&lt;</m:t>
                      </m:r>
                      <m:r>
                        <a:rPr kumimoji="1" lang="en-US" altLang="zh-CN" sz="2800" b="1" i="1" smtClean="0">
                          <a:latin typeface="Cambria Math" charset="0"/>
                        </a:rPr>
                        <m:t>𝒏</m:t>
                      </m:r>
                      <m:r>
                        <a:rPr kumimoji="1" lang="en-US" altLang="zh-CN" sz="2800" b="1" i="1" smtClean="0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341" y="327067"/>
                <a:ext cx="2078326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圆角矩形标注 37"/>
          <p:cNvSpPr/>
          <p:nvPr/>
        </p:nvSpPr>
        <p:spPr>
          <a:xfrm>
            <a:off x="10173128" y="955812"/>
            <a:ext cx="1937288" cy="632466"/>
          </a:xfrm>
          <a:prstGeom prst="wedgeRoundRectCallout">
            <a:avLst>
              <a:gd name="adj1" fmla="val -101632"/>
              <a:gd name="adj2" fmla="val 67401"/>
              <a:gd name="adj3" fmla="val 16667"/>
            </a:avLst>
          </a:prstGeom>
          <a:solidFill>
            <a:srgbClr val="FFE1D3"/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半波损失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452969" y="148415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明暗条件：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343697" y="2045812"/>
                <a:ext cx="3712811" cy="8768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ad>
                        <m:radPr>
                          <m:degHide m:val="on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e>
                      </m:ra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97" y="2045812"/>
                <a:ext cx="3712811" cy="8768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utoShape 2"/>
          <p:cNvSpPr>
            <a:spLocks/>
          </p:cNvSpPr>
          <p:nvPr/>
        </p:nvSpPr>
        <p:spPr bwMode="auto">
          <a:xfrm>
            <a:off x="4161223" y="2011078"/>
            <a:ext cx="170138" cy="1063885"/>
          </a:xfrm>
          <a:prstGeom prst="leftBrace">
            <a:avLst>
              <a:gd name="adj1" fmla="val 88271"/>
              <a:gd name="adj2" fmla="val 50000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28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4545637" y="1996820"/>
                <a:ext cx="4886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637" y="1996820"/>
                <a:ext cx="488659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6214109" y="2064087"/>
                <a:ext cx="16869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=1,2,⋯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109" y="2064087"/>
                <a:ext cx="1686936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4386523" y="2366185"/>
                <a:ext cx="1688604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523" y="2366185"/>
                <a:ext cx="1688604" cy="81541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/>
          <p:cNvSpPr txBox="1"/>
          <p:nvPr/>
        </p:nvSpPr>
        <p:spPr>
          <a:xfrm>
            <a:off x="8178929" y="198582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77"/>
                </a:solidFill>
                <a:latin typeface="SimHei" charset="-122"/>
                <a:ea typeface="SimHei" charset="-122"/>
                <a:cs typeface="SimHei" charset="-122"/>
              </a:rPr>
              <a:t>明纹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176460" y="258415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762E"/>
                </a:solidFill>
                <a:latin typeface="SimHei" charset="-122"/>
                <a:ea typeface="SimHei" charset="-122"/>
                <a:cs typeface="SimHei" charset="-122"/>
              </a:rPr>
              <a:t>暗纹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6195104" y="2673145"/>
                <a:ext cx="19594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=0,1,2,⋯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104" y="2673145"/>
                <a:ext cx="1959446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/>
          <p:cNvSpPr txBox="1"/>
          <p:nvPr/>
        </p:nvSpPr>
        <p:spPr>
          <a:xfrm>
            <a:off x="451897" y="3167951"/>
            <a:ext cx="7776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反射光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加强的点，透射光正好减弱</a:t>
            </a:r>
            <a:r>
              <a:rPr lang="en-US" altLang="zh-CN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互补</a:t>
            </a:r>
            <a:r>
              <a:rPr lang="en-US" altLang="zh-CN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55996" y="3761613"/>
            <a:ext cx="5724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(2)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平行光垂直入射的干涉现象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7742977" y="751714"/>
                <a:ext cx="4311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977" y="751714"/>
                <a:ext cx="431144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8451" r="-4225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7786684" y="1789533"/>
                <a:ext cx="4311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684" y="1789533"/>
                <a:ext cx="431144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8451" r="-4225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7786684" y="1290812"/>
                <a:ext cx="283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𝒏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684" y="1290812"/>
                <a:ext cx="283732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2766" r="-10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/>
          <p:cNvSpPr/>
          <p:nvPr/>
        </p:nvSpPr>
        <p:spPr>
          <a:xfrm>
            <a:off x="9375316" y="5181391"/>
            <a:ext cx="2382653" cy="5100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4" name="直线连接符 53"/>
          <p:cNvCxnSpPr/>
          <p:nvPr/>
        </p:nvCxnSpPr>
        <p:spPr>
          <a:xfrm>
            <a:off x="9375316" y="5657844"/>
            <a:ext cx="238265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/>
          <p:cNvCxnSpPr/>
          <p:nvPr/>
        </p:nvCxnSpPr>
        <p:spPr>
          <a:xfrm>
            <a:off x="9375316" y="5167917"/>
            <a:ext cx="238265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11317853" y="4736348"/>
                <a:ext cx="4311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7853" y="4736348"/>
                <a:ext cx="431144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8571" r="-5714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11361560" y="5634685"/>
                <a:ext cx="4311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560" y="5634685"/>
                <a:ext cx="431144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8571" r="-5714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11361560" y="5182458"/>
                <a:ext cx="283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𝒏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560" y="5182458"/>
                <a:ext cx="283732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13043" r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线箭头连接符 58"/>
          <p:cNvCxnSpPr/>
          <p:nvPr/>
        </p:nvCxnSpPr>
        <p:spPr>
          <a:xfrm flipH="1">
            <a:off x="9625298" y="4056321"/>
            <a:ext cx="0" cy="9360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/>
          <p:cNvCxnSpPr/>
          <p:nvPr/>
        </p:nvCxnSpPr>
        <p:spPr>
          <a:xfrm flipH="1">
            <a:off x="10100426" y="4062686"/>
            <a:ext cx="0" cy="9360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/>
          <p:cNvCxnSpPr/>
          <p:nvPr/>
        </p:nvCxnSpPr>
        <p:spPr>
          <a:xfrm flipH="1">
            <a:off x="10574352" y="4071819"/>
            <a:ext cx="0" cy="9360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 flipH="1">
            <a:off x="11049480" y="4062686"/>
            <a:ext cx="0" cy="9360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451897" y="434638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单色光：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2040714" y="4345153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薄膜表面或全亮，或全暗，或不亮不暗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51752" y="493116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复色光：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2040569" y="4929928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薄膜表面有的颜色亮，有的消失。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451752" y="550138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等倾干涉的应用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3569047" y="5500151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增透膜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451751" y="6053928"/>
            <a:ext cx="11723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使某些颜色的单色光在表面的反射干涉相</a:t>
            </a:r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消</a:t>
            </a:r>
            <a:r>
              <a:rPr lang="en-US" altLang="zh-CN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长</a:t>
            </a:r>
            <a:r>
              <a:rPr lang="en-US" altLang="zh-CN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)</a:t>
            </a:r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，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增加</a:t>
            </a:r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透</a:t>
            </a:r>
            <a:r>
              <a:rPr lang="en-US" altLang="zh-CN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反</a:t>
            </a:r>
            <a:r>
              <a:rPr lang="en-US" altLang="zh-CN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)</a:t>
            </a:r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射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60" name="直线箭头连接符 14">
            <a:extLst>
              <a:ext uri="{FF2B5EF4-FFF2-40B4-BE49-F238E27FC236}">
                <a16:creationId xmlns:a16="http://schemas.microsoft.com/office/drawing/2014/main" id="{8BD9289D-CB33-427B-8B5B-4CAFBA78350A}"/>
              </a:ext>
            </a:extLst>
          </p:cNvPr>
          <p:cNvCxnSpPr/>
          <p:nvPr/>
        </p:nvCxnSpPr>
        <p:spPr>
          <a:xfrm flipV="1">
            <a:off x="8926046" y="2649787"/>
            <a:ext cx="1762342" cy="13263"/>
          </a:xfrm>
          <a:prstGeom prst="straightConnector1">
            <a:avLst/>
          </a:prstGeom>
          <a:ln w="63500">
            <a:solidFill>
              <a:srgbClr val="CC00CC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15">
            <a:extLst>
              <a:ext uri="{FF2B5EF4-FFF2-40B4-BE49-F238E27FC236}">
                <a16:creationId xmlns:a16="http://schemas.microsoft.com/office/drawing/2014/main" id="{E6A10FAE-2FE1-4AF2-9241-A3673E722766}"/>
              </a:ext>
            </a:extLst>
          </p:cNvPr>
          <p:cNvCxnSpPr/>
          <p:nvPr/>
        </p:nvCxnSpPr>
        <p:spPr>
          <a:xfrm>
            <a:off x="9606814" y="3439601"/>
            <a:ext cx="1257805" cy="0"/>
          </a:xfrm>
          <a:prstGeom prst="line">
            <a:avLst/>
          </a:prstGeom>
          <a:ln w="635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544544AB-E550-44D0-BCD1-231921459D6E}"/>
                  </a:ext>
                </a:extLst>
              </p:cNvPr>
              <p:cNvSpPr txBox="1"/>
              <p:nvPr/>
            </p:nvSpPr>
            <p:spPr>
              <a:xfrm>
                <a:off x="10468864" y="3473217"/>
                <a:ext cx="296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544544AB-E550-44D0-BCD1-231921459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864" y="3473217"/>
                <a:ext cx="296555" cy="369332"/>
              </a:xfrm>
              <a:prstGeom prst="rect">
                <a:avLst/>
              </a:prstGeom>
              <a:blipFill>
                <a:blip r:embed="rId18"/>
                <a:stretch>
                  <a:fillRect l="-20408" r="-20408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线箭头连接符 25">
            <a:extLst>
              <a:ext uri="{FF2B5EF4-FFF2-40B4-BE49-F238E27FC236}">
                <a16:creationId xmlns:a16="http://schemas.microsoft.com/office/drawing/2014/main" id="{93DC5C8B-0E1A-404E-8DF6-5CEE172EB0D3}"/>
              </a:ext>
            </a:extLst>
          </p:cNvPr>
          <p:cNvCxnSpPr>
            <a:cxnSpLocks/>
          </p:cNvCxnSpPr>
          <p:nvPr/>
        </p:nvCxnSpPr>
        <p:spPr>
          <a:xfrm>
            <a:off x="9007262" y="1794258"/>
            <a:ext cx="368054" cy="878887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箭头连接符 29">
            <a:extLst>
              <a:ext uri="{FF2B5EF4-FFF2-40B4-BE49-F238E27FC236}">
                <a16:creationId xmlns:a16="http://schemas.microsoft.com/office/drawing/2014/main" id="{4A7A8091-409C-42F7-B536-F35B4D16C0AF}"/>
              </a:ext>
            </a:extLst>
          </p:cNvPr>
          <p:cNvCxnSpPr>
            <a:cxnSpLocks/>
          </p:cNvCxnSpPr>
          <p:nvPr/>
        </p:nvCxnSpPr>
        <p:spPr>
          <a:xfrm>
            <a:off x="10319656" y="2655321"/>
            <a:ext cx="138044" cy="763078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32">
            <a:extLst>
              <a:ext uri="{FF2B5EF4-FFF2-40B4-BE49-F238E27FC236}">
                <a16:creationId xmlns:a16="http://schemas.microsoft.com/office/drawing/2014/main" id="{8ADEAF38-BC4F-481D-95E1-4DFD3513781B}"/>
              </a:ext>
            </a:extLst>
          </p:cNvPr>
          <p:cNvCxnSpPr>
            <a:cxnSpLocks/>
          </p:cNvCxnSpPr>
          <p:nvPr/>
        </p:nvCxnSpPr>
        <p:spPr>
          <a:xfrm>
            <a:off x="9373477" y="2656418"/>
            <a:ext cx="1104447" cy="768775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箭头连接符 25">
            <a:extLst>
              <a:ext uri="{FF2B5EF4-FFF2-40B4-BE49-F238E27FC236}">
                <a16:creationId xmlns:a16="http://schemas.microsoft.com/office/drawing/2014/main" id="{4F311ED2-3E6B-4011-9FB7-60486E48456E}"/>
              </a:ext>
            </a:extLst>
          </p:cNvPr>
          <p:cNvCxnSpPr>
            <a:cxnSpLocks/>
          </p:cNvCxnSpPr>
          <p:nvPr/>
        </p:nvCxnSpPr>
        <p:spPr>
          <a:xfrm>
            <a:off x="9964668" y="1801687"/>
            <a:ext cx="368054" cy="878887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96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8" grpId="0" animBg="1"/>
      <p:bldP spid="9" grpId="0"/>
      <p:bldP spid="21" grpId="0" animBg="1"/>
      <p:bldP spid="22" grpId="0"/>
      <p:bldP spid="23" grpId="0"/>
      <p:bldP spid="24" grpId="0" animBg="1"/>
      <p:bldP spid="37" grpId="0"/>
      <p:bldP spid="38" grpId="0" animBg="1"/>
      <p:bldP spid="39" grpId="0"/>
      <p:bldP spid="40" grpId="0"/>
      <p:bldP spid="41" grpId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 animBg="1"/>
      <p:bldP spid="56" grpId="0"/>
      <p:bldP spid="57" grpId="0"/>
      <p:bldP spid="58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11728" y="332994"/>
                <a:ext cx="11460317" cy="18183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/>
                  </a:rPr>
                  <a:t>(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  <a:sym typeface="Wingdings"/>
                  </a:rPr>
                  <a:t>多层膜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/>
                  </a:rPr>
                  <a:t>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/>
                  </a:rPr>
                  <a:t>氦氖激光器中的谐振腔反射镜，对波长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𝝀</m:t>
                    </m:r>
                    <m:r>
                      <a:rPr lang="en-US" altLang="zh-CN" sz="24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𝟔𝟑𝟐𝟖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Å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/>
                  </a:rPr>
                  <a:t>的单色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  <a:sym typeface="Wingdings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/>
                  </a:rPr>
                  <a:t>光反射率在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/>
                      </a:rPr>
                      <m:t>𝟗𝟗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/>
                      </a:rPr>
                      <m:t>%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/>
                  </a:rPr>
                  <a:t>以上，为此反射镜采用在玻璃表面镀上</a:t>
                </a:r>
                <a14:m>
                  <m:oMath xmlns:m="http://schemas.openxmlformats.org/officeDocument/2006/math">
                    <m:r>
                      <a:rPr lang="en-US" altLang="zh-CN" sz="2800" b="1" i="0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/>
                      </a:rPr>
                      <m:t>𝐙𝐧𝐒</m:t>
                    </m:r>
                  </m:oMath>
                </a14:m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  <a:sym typeface="Wingdings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  <a:sym typeface="Wingdings"/>
                          </a:rPr>
                          <m:t>𝒏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  <a:sym typeface="Wingdings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/>
                      </a:rPr>
                      <m:t>𝟐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/>
                      </a:rPr>
                      <m:t>.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/>
                      </a:rPr>
                      <m:t>𝟑𝟓</m:t>
                    </m:r>
                  </m:oMath>
                </a14:m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/>
                  </a:rPr>
                  <a:t>)</a:t>
                </a: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1" i="0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/>
                      </a:rPr>
                      <m:t>𝐌𝐠</m:t>
                    </m:r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  <a:sym typeface="Wingdings"/>
                          </a:rPr>
                        </m:ctrlPr>
                      </m:sSubPr>
                      <m:e>
                        <m:r>
                          <a:rPr lang="en-US" altLang="zh-CN" sz="2800" b="1" i="0" dirty="0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  <a:sym typeface="Wingdings"/>
                          </a:rPr>
                          <m:t>𝐅</m:t>
                        </m:r>
                      </m:e>
                      <m:sub>
                        <m:r>
                          <a:rPr lang="en-US" altLang="zh-CN" sz="2800" b="1" i="0" dirty="0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  <a:sym typeface="Wingdings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  <a:sym typeface="Wingdings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  <a:sym typeface="Wingdings"/>
                          </a:rPr>
                          <m:t>𝒏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  <a:sym typeface="Wingdings"/>
                          </a:rPr>
                          <m:t>𝟐</m:t>
                        </m:r>
                      </m:sub>
                    </m:sSub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/>
                      </a:rPr>
                      <m:t>𝟏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/>
                      </a:rPr>
                      <m:t>.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/>
                      </a:rPr>
                      <m:t>𝟑𝟖</m:t>
                    </m:r>
                  </m:oMath>
                </a14:m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/>
                  </a:rPr>
                  <a:t>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/>
                  </a:rPr>
                  <a:t>的多层膜，求每层薄膜的实际厚度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/>
                  </a:rPr>
                  <a:t>(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/>
                  </a:rPr>
                  <a:t>按最小厚度要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  <a:sym typeface="Wingdings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/>
                  </a:rPr>
                  <a:t>求，光近似垂直入射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/>
                  </a:rPr>
                  <a:t>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/>
                  </a:rPr>
                  <a:t>。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28" y="332994"/>
                <a:ext cx="11460317" cy="1818383"/>
              </a:xfrm>
              <a:prstGeom prst="rect">
                <a:avLst/>
              </a:prstGeom>
              <a:blipFill rotWithShape="0">
                <a:blip r:embed="rId3"/>
                <a:stretch>
                  <a:fillRect l="-1117" t="-4027" b="-8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11728" y="215665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41865" y="2151377"/>
            <a:ext cx="6288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要求每一层反射都是干涉相长，才能让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反射效率达到最大。</a:t>
            </a:r>
          </a:p>
        </p:txBody>
      </p:sp>
      <p:grpSp>
        <p:nvGrpSpPr>
          <p:cNvPr id="17" name="Group 6"/>
          <p:cNvGrpSpPr>
            <a:grpSpLocks/>
          </p:cNvGrpSpPr>
          <p:nvPr/>
        </p:nvGrpSpPr>
        <p:grpSpPr bwMode="auto">
          <a:xfrm>
            <a:off x="8252847" y="2042888"/>
            <a:ext cx="3293390" cy="3288528"/>
            <a:chOff x="288" y="2135"/>
            <a:chExt cx="1632" cy="1664"/>
          </a:xfrm>
        </p:grpSpPr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432" y="2160"/>
              <a:ext cx="912" cy="192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宋体" charset="-122"/>
              </a:endParaRPr>
            </a:p>
          </p:txBody>
        </p:sp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>
              <a:off x="288" y="2352"/>
              <a:ext cx="1200" cy="192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宋体" charset="-122"/>
              </a:endParaRPr>
            </a:p>
          </p:txBody>
        </p:sp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432" y="2544"/>
              <a:ext cx="912" cy="192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宋体" charset="-122"/>
              </a:endParaRPr>
            </a:p>
          </p:txBody>
        </p:sp>
        <p:sp>
          <p:nvSpPr>
            <p:cNvPr id="21" name="Rectangle 10"/>
            <p:cNvSpPr>
              <a:spLocks noChangeArrowheads="1"/>
            </p:cNvSpPr>
            <p:nvPr/>
          </p:nvSpPr>
          <p:spPr bwMode="auto">
            <a:xfrm>
              <a:off x="288" y="2736"/>
              <a:ext cx="1200" cy="192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宋体" charset="-122"/>
              </a:endParaRPr>
            </a:p>
          </p:txBody>
        </p:sp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>
              <a:off x="432" y="2928"/>
              <a:ext cx="912" cy="192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宋体" charset="-122"/>
              </a:endParaRPr>
            </a:p>
          </p:txBody>
        </p:sp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288" y="3120"/>
              <a:ext cx="1200" cy="192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宋体" charset="-122"/>
              </a:endParaRPr>
            </a:p>
          </p:txBody>
        </p:sp>
        <p:graphicFrame>
          <p:nvGraphicFramePr>
            <p:cNvPr id="24" name="Object 13"/>
            <p:cNvGraphicFramePr>
              <a:graphicFrameLocks noChangeAspect="1"/>
            </p:cNvGraphicFramePr>
            <p:nvPr/>
          </p:nvGraphicFramePr>
          <p:xfrm>
            <a:off x="672" y="3456"/>
            <a:ext cx="367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98" name="公式" r:id="rId4" imgW="583947" imgH="545863" progId="Equation.3">
                    <p:embed/>
                  </p:oleObj>
                </mc:Choice>
                <mc:Fallback>
                  <p:oleObj name="公式" r:id="rId4" imgW="583947" imgH="54586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3456"/>
                          <a:ext cx="367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14"/>
            <p:cNvGraphicFramePr>
              <a:graphicFrameLocks noChangeAspect="1"/>
            </p:cNvGraphicFramePr>
            <p:nvPr/>
          </p:nvGraphicFramePr>
          <p:xfrm>
            <a:off x="496" y="2135"/>
            <a:ext cx="848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99" name="公式" r:id="rId6" imgW="1638300" imgH="419100" progId="Equation.3">
                    <p:embed/>
                  </p:oleObj>
                </mc:Choice>
                <mc:Fallback>
                  <p:oleObj name="公式" r:id="rId6" imgW="1638300" imgH="419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" y="2135"/>
                          <a:ext cx="848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15"/>
            <p:cNvGraphicFramePr>
              <a:graphicFrameLocks noChangeAspect="1"/>
            </p:cNvGraphicFramePr>
            <p:nvPr/>
          </p:nvGraphicFramePr>
          <p:xfrm>
            <a:off x="480" y="2352"/>
            <a:ext cx="864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00" name="公式" r:id="rId8" imgW="1663700" imgH="419100" progId="Equation.3">
                    <p:embed/>
                  </p:oleObj>
                </mc:Choice>
                <mc:Fallback>
                  <p:oleObj name="公式" r:id="rId8" imgW="1663700" imgH="419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2352"/>
                          <a:ext cx="864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16"/>
            <p:cNvGraphicFramePr>
              <a:graphicFrameLocks noChangeAspect="1"/>
            </p:cNvGraphicFramePr>
            <p:nvPr/>
          </p:nvGraphicFramePr>
          <p:xfrm>
            <a:off x="1392" y="2137"/>
            <a:ext cx="336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01" name="公式" r:id="rId10" imgW="634725" imgH="406224" progId="Equation.3">
                    <p:embed/>
                  </p:oleObj>
                </mc:Choice>
                <mc:Fallback>
                  <p:oleObj name="公式" r:id="rId10" imgW="634725" imgH="4062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2137"/>
                          <a:ext cx="336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17"/>
            <p:cNvGraphicFramePr>
              <a:graphicFrameLocks noChangeAspect="1"/>
            </p:cNvGraphicFramePr>
            <p:nvPr/>
          </p:nvGraphicFramePr>
          <p:xfrm>
            <a:off x="1488" y="2352"/>
            <a:ext cx="432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02" name="公式" r:id="rId12" imgW="863225" imgH="418918" progId="Equation.3">
                    <p:embed/>
                  </p:oleObj>
                </mc:Choice>
                <mc:Fallback>
                  <p:oleObj name="公式" r:id="rId12" imgW="863225" imgH="41891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2352"/>
                          <a:ext cx="432" cy="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文本框 28"/>
          <p:cNvSpPr txBox="1"/>
          <p:nvPr/>
        </p:nvSpPr>
        <p:spPr>
          <a:xfrm>
            <a:off x="1241865" y="304349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CC00CC"/>
                </a:solidFill>
                <a:latin typeface="SimHei" charset="-122"/>
                <a:ea typeface="SimHei" charset="-122"/>
                <a:cs typeface="SimHei" charset="-122"/>
              </a:rPr>
              <a:t>第一层：</a:t>
            </a:r>
            <a:endParaRPr lang="zh-CN" altLang="en-US" sz="2800" b="1" dirty="0">
              <a:solidFill>
                <a:srgbClr val="CC00CC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2929372" y="3111923"/>
                <a:ext cx="25743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1&lt;2.35&gt;1.38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372" y="3111923"/>
                <a:ext cx="2574359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1841593" y="3573151"/>
                <a:ext cx="2512034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93" y="3573151"/>
                <a:ext cx="2512034" cy="81541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4632665" y="3785962"/>
                <a:ext cx="16869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=1,2,⋯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665" y="3785962"/>
                <a:ext cx="1686936" cy="43088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1314539" y="4474594"/>
                <a:ext cx="18044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取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𝒌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𝟏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539" y="4474594"/>
                <a:ext cx="1804468" cy="523220"/>
              </a:xfrm>
              <a:prstGeom prst="rect">
                <a:avLst/>
              </a:prstGeom>
              <a:blipFill rotWithShape="0">
                <a:blip r:embed="rId17"/>
                <a:stretch>
                  <a:fillRect l="-7095" t="-13953" r="-5405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2924814" y="4306977"/>
                <a:ext cx="4375685" cy="8887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6328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4×2.35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673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Å</m:t>
                      </m:r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814" y="4306977"/>
                <a:ext cx="4375685" cy="88870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/>
          <p:cNvSpPr txBox="1"/>
          <p:nvPr/>
        </p:nvSpPr>
        <p:spPr>
          <a:xfrm>
            <a:off x="1289620" y="522838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5"/>
                </a:solidFill>
                <a:latin typeface="SimHei" charset="-122"/>
                <a:ea typeface="SimHei" charset="-122"/>
                <a:cs typeface="SimHei" charset="-122"/>
              </a:rPr>
              <a:t>第二层：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2934923" y="5296813"/>
                <a:ext cx="30456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</a:rPr>
                        <m:t>2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.35&gt;1.38&lt;2.35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923" y="5296813"/>
                <a:ext cx="3045642" cy="43088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1451553" y="5796461"/>
                <a:ext cx="2520305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553" y="5796461"/>
                <a:ext cx="2520305" cy="815416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4216551" y="5772559"/>
                <a:ext cx="4592604" cy="8887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6328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4×1.38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1146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Å</m:t>
                      </m:r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551" y="5772559"/>
                <a:ext cx="4592604" cy="888705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50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3792" y="290490"/>
            <a:ext cx="6955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二 等厚干涉</a:t>
            </a:r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厚度不均匀的薄膜干涉</a:t>
            </a:r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任意形状 3"/>
          <p:cNvSpPr/>
          <p:nvPr/>
        </p:nvSpPr>
        <p:spPr>
          <a:xfrm>
            <a:off x="7469947" y="2095604"/>
            <a:ext cx="4051495" cy="1125416"/>
          </a:xfrm>
          <a:custGeom>
            <a:avLst/>
            <a:gdLst>
              <a:gd name="connsiteX0" fmla="*/ 0 w 3713870"/>
              <a:gd name="connsiteY0" fmla="*/ 0 h 1125416"/>
              <a:gd name="connsiteX1" fmla="*/ 0 w 3713870"/>
              <a:gd name="connsiteY1" fmla="*/ 1125416 h 1125416"/>
              <a:gd name="connsiteX2" fmla="*/ 3713870 w 3713870"/>
              <a:gd name="connsiteY2" fmla="*/ 942536 h 1125416"/>
              <a:gd name="connsiteX3" fmla="*/ 3713870 w 3713870"/>
              <a:gd name="connsiteY3" fmla="*/ 225083 h 1125416"/>
              <a:gd name="connsiteX4" fmla="*/ 0 w 3713870"/>
              <a:gd name="connsiteY4" fmla="*/ 0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3870" h="1125416">
                <a:moveTo>
                  <a:pt x="0" y="0"/>
                </a:moveTo>
                <a:lnTo>
                  <a:pt x="0" y="1125416"/>
                </a:lnTo>
                <a:lnTo>
                  <a:pt x="3713870" y="942536"/>
                </a:lnTo>
                <a:lnTo>
                  <a:pt x="3713870" y="2250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连接符 5"/>
          <p:cNvCxnSpPr>
            <a:stCxn id="4" idx="0"/>
            <a:endCxn id="4" idx="3"/>
          </p:cNvCxnSpPr>
          <p:nvPr/>
        </p:nvCxnSpPr>
        <p:spPr>
          <a:xfrm>
            <a:off x="7469947" y="2095604"/>
            <a:ext cx="4051495" cy="22508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 flipV="1">
            <a:off x="7469947" y="3035794"/>
            <a:ext cx="4051495" cy="17115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7588091" y="705523"/>
            <a:ext cx="768121" cy="81786"/>
          </a:xfrm>
          <a:prstGeom prst="ellipse">
            <a:avLst/>
          </a:prstGeom>
          <a:solidFill>
            <a:srgbClr val="CC00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8389185" y="558657"/>
                <a:ext cx="2596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185" y="558657"/>
                <a:ext cx="259686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23256" r="-23256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1074727" y="1842005"/>
                <a:ext cx="4311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4727" y="1842005"/>
                <a:ext cx="43114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571" r="-5714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1104366" y="3048640"/>
                <a:ext cx="4311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4366" y="3048640"/>
                <a:ext cx="43114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571" r="-5714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1118434" y="2493647"/>
                <a:ext cx="283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𝒏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8434" y="2493647"/>
                <a:ext cx="28373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3043" r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箭头连接符 13"/>
          <p:cNvCxnSpPr/>
          <p:nvPr/>
        </p:nvCxnSpPr>
        <p:spPr>
          <a:xfrm>
            <a:off x="8011051" y="788594"/>
            <a:ext cx="1060686" cy="1419551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>
            <a:off x="9054362" y="2194077"/>
            <a:ext cx="314724" cy="913228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 flipV="1">
            <a:off x="9397222" y="2194077"/>
            <a:ext cx="215619" cy="927296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V="1">
            <a:off x="9054362" y="466820"/>
            <a:ext cx="1862171" cy="1715085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 flipV="1">
            <a:off x="9602537" y="293860"/>
            <a:ext cx="1188909" cy="1913475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09715" y="871561"/>
            <a:ext cx="59298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两表面有一定夹角的薄膜所产生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的干涉。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09715" y="1948779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仅讨论近垂直入射情况</a:t>
            </a:r>
          </a:p>
        </p:txBody>
      </p:sp>
      <p:cxnSp>
        <p:nvCxnSpPr>
          <p:cNvPr id="28" name="直线连接符 27"/>
          <p:cNvCxnSpPr/>
          <p:nvPr/>
        </p:nvCxnSpPr>
        <p:spPr>
          <a:xfrm flipV="1">
            <a:off x="8999203" y="1249952"/>
            <a:ext cx="85839" cy="1612587"/>
          </a:xfrm>
          <a:prstGeom prst="line">
            <a:avLst/>
          </a:prstGeom>
          <a:ln w="38100">
            <a:solidFill>
              <a:srgbClr val="00762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形状 28"/>
          <p:cNvSpPr/>
          <p:nvPr/>
        </p:nvSpPr>
        <p:spPr>
          <a:xfrm>
            <a:off x="8776505" y="1694961"/>
            <a:ext cx="278970" cy="123987"/>
          </a:xfrm>
          <a:custGeom>
            <a:avLst/>
            <a:gdLst>
              <a:gd name="connsiteX0" fmla="*/ 0 w 278970"/>
              <a:gd name="connsiteY0" fmla="*/ 123987 h 123987"/>
              <a:gd name="connsiteX1" fmla="*/ 108488 w 278970"/>
              <a:gd name="connsiteY1" fmla="*/ 30997 h 123987"/>
              <a:gd name="connsiteX2" fmla="*/ 278970 w 278970"/>
              <a:gd name="connsiteY2" fmla="*/ 0 h 123987"/>
              <a:gd name="connsiteX3" fmla="*/ 278970 w 278970"/>
              <a:gd name="connsiteY3" fmla="*/ 0 h 12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970" h="123987">
                <a:moveTo>
                  <a:pt x="0" y="123987"/>
                </a:moveTo>
                <a:cubicBezTo>
                  <a:pt x="30996" y="87824"/>
                  <a:pt x="61993" y="51661"/>
                  <a:pt x="108488" y="30997"/>
                </a:cubicBezTo>
                <a:cubicBezTo>
                  <a:pt x="154983" y="10332"/>
                  <a:pt x="278970" y="0"/>
                  <a:pt x="278970" y="0"/>
                </a:cubicBezTo>
                <a:lnTo>
                  <a:pt x="278970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8770937" y="1305372"/>
                <a:ext cx="198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𝒊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937" y="1305372"/>
                <a:ext cx="19877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4375" r="-34375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8993671" y="2665893"/>
                <a:ext cx="2709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𝜸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762E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671" y="2665893"/>
                <a:ext cx="27090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2222" r="-22222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任意形状 31"/>
          <p:cNvSpPr/>
          <p:nvPr/>
        </p:nvSpPr>
        <p:spPr>
          <a:xfrm flipH="1" flipV="1">
            <a:off x="8983696" y="2582101"/>
            <a:ext cx="229568" cy="104400"/>
          </a:xfrm>
          <a:custGeom>
            <a:avLst/>
            <a:gdLst>
              <a:gd name="connsiteX0" fmla="*/ 0 w 278970"/>
              <a:gd name="connsiteY0" fmla="*/ 123987 h 123987"/>
              <a:gd name="connsiteX1" fmla="*/ 108488 w 278970"/>
              <a:gd name="connsiteY1" fmla="*/ 30997 h 123987"/>
              <a:gd name="connsiteX2" fmla="*/ 278970 w 278970"/>
              <a:gd name="connsiteY2" fmla="*/ 0 h 123987"/>
              <a:gd name="connsiteX3" fmla="*/ 278970 w 278970"/>
              <a:gd name="connsiteY3" fmla="*/ 0 h 12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970" h="123987">
                <a:moveTo>
                  <a:pt x="0" y="123987"/>
                </a:moveTo>
                <a:cubicBezTo>
                  <a:pt x="30996" y="87824"/>
                  <a:pt x="61993" y="51661"/>
                  <a:pt x="108488" y="30997"/>
                </a:cubicBezTo>
                <a:cubicBezTo>
                  <a:pt x="154983" y="10332"/>
                  <a:pt x="278970" y="0"/>
                  <a:pt x="278970" y="0"/>
                </a:cubicBezTo>
                <a:lnTo>
                  <a:pt x="278970" y="0"/>
                </a:lnTo>
              </a:path>
            </a:pathLst>
          </a:custGeom>
          <a:noFill/>
          <a:ln w="38100">
            <a:solidFill>
              <a:srgbClr val="0076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4896001" y="2015481"/>
                <a:ext cx="1824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latin typeface="Cambria Math" charset="0"/>
                        </a:rPr>
                        <m:t>𝒊</m:t>
                      </m:r>
                      <m:r>
                        <a:rPr kumimoji="1" lang="en-US" altLang="zh-CN" sz="3200" b="1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𝜸</m:t>
                      </m:r>
                      <m:r>
                        <a:rPr kumimoji="1" lang="en-US" altLang="zh-CN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001" y="2015481"/>
                <a:ext cx="1824987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任意形状 34"/>
          <p:cNvSpPr/>
          <p:nvPr/>
        </p:nvSpPr>
        <p:spPr>
          <a:xfrm>
            <a:off x="7407977" y="5175564"/>
            <a:ext cx="4051495" cy="1125416"/>
          </a:xfrm>
          <a:custGeom>
            <a:avLst/>
            <a:gdLst>
              <a:gd name="connsiteX0" fmla="*/ 0 w 3713870"/>
              <a:gd name="connsiteY0" fmla="*/ 0 h 1125416"/>
              <a:gd name="connsiteX1" fmla="*/ 0 w 3713870"/>
              <a:gd name="connsiteY1" fmla="*/ 1125416 h 1125416"/>
              <a:gd name="connsiteX2" fmla="*/ 3713870 w 3713870"/>
              <a:gd name="connsiteY2" fmla="*/ 942536 h 1125416"/>
              <a:gd name="connsiteX3" fmla="*/ 3713870 w 3713870"/>
              <a:gd name="connsiteY3" fmla="*/ 225083 h 1125416"/>
              <a:gd name="connsiteX4" fmla="*/ 0 w 3713870"/>
              <a:gd name="connsiteY4" fmla="*/ 0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3870" h="1125416">
                <a:moveTo>
                  <a:pt x="0" y="0"/>
                </a:moveTo>
                <a:lnTo>
                  <a:pt x="0" y="1125416"/>
                </a:lnTo>
                <a:lnTo>
                  <a:pt x="3713870" y="942536"/>
                </a:lnTo>
                <a:lnTo>
                  <a:pt x="3713870" y="2250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直线连接符 35"/>
          <p:cNvCxnSpPr>
            <a:stCxn id="37" idx="0"/>
            <a:endCxn id="37" idx="3"/>
          </p:cNvCxnSpPr>
          <p:nvPr/>
        </p:nvCxnSpPr>
        <p:spPr>
          <a:xfrm>
            <a:off x="7407977" y="5175564"/>
            <a:ext cx="4051495" cy="22508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/>
          <p:cNvCxnSpPr/>
          <p:nvPr/>
        </p:nvCxnSpPr>
        <p:spPr>
          <a:xfrm flipV="1">
            <a:off x="7407977" y="6115754"/>
            <a:ext cx="4051495" cy="17115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11012757" y="4921965"/>
                <a:ext cx="4311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2757" y="4921965"/>
                <a:ext cx="43114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571" r="-5714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11042396" y="6128600"/>
                <a:ext cx="4311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2396" y="6128600"/>
                <a:ext cx="431144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8451" r="-4225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11056464" y="5573607"/>
                <a:ext cx="283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𝒏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464" y="5573607"/>
                <a:ext cx="28373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3043" r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椭圆 40"/>
          <p:cNvSpPr/>
          <p:nvPr/>
        </p:nvSpPr>
        <p:spPr>
          <a:xfrm>
            <a:off x="7866141" y="3952311"/>
            <a:ext cx="1770232" cy="90000"/>
          </a:xfrm>
          <a:prstGeom prst="ellipse">
            <a:avLst/>
          </a:prstGeom>
          <a:solidFill>
            <a:srgbClr val="CC00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7531054" y="3808538"/>
                <a:ext cx="2596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054" y="3808538"/>
                <a:ext cx="259686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23256" r="-23256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线箭头连接符 42"/>
          <p:cNvCxnSpPr/>
          <p:nvPr/>
        </p:nvCxnSpPr>
        <p:spPr>
          <a:xfrm>
            <a:off x="8297242" y="4042311"/>
            <a:ext cx="0" cy="1192213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9253137" y="4042311"/>
            <a:ext cx="0" cy="1245794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/>
          <p:nvPr/>
        </p:nvCxnSpPr>
        <p:spPr>
          <a:xfrm>
            <a:off x="8297242" y="5252138"/>
            <a:ext cx="0" cy="506135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/>
          <p:cNvCxnSpPr/>
          <p:nvPr/>
        </p:nvCxnSpPr>
        <p:spPr>
          <a:xfrm>
            <a:off x="9253137" y="5306471"/>
            <a:ext cx="0" cy="4716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/>
          <p:cNvCxnSpPr/>
          <p:nvPr/>
        </p:nvCxnSpPr>
        <p:spPr>
          <a:xfrm flipV="1">
            <a:off x="9253137" y="5751732"/>
            <a:ext cx="0" cy="470211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/>
          <p:nvPr/>
        </p:nvCxnSpPr>
        <p:spPr>
          <a:xfrm flipV="1">
            <a:off x="8297242" y="5737662"/>
            <a:ext cx="0" cy="507600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409715" y="2590271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可将薄膜分成很多窄条，每个窄条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的上下表面近似等距，上下表面反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射光的光程差为：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524532" y="4551583"/>
                <a:ext cx="19504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𝑛𝑑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32" y="4551583"/>
                <a:ext cx="1950470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9636373" y="4338816"/>
                <a:ext cx="20783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2800" b="1" i="1" smtClean="0">
                          <a:latin typeface="Cambria Math" charset="0"/>
                        </a:rPr>
                        <m:t>&lt;</m:t>
                      </m:r>
                      <m:r>
                        <a:rPr kumimoji="1" lang="en-US" altLang="zh-CN" sz="2800" b="1" i="1" smtClean="0">
                          <a:latin typeface="Cambria Math" charset="0"/>
                        </a:rPr>
                        <m:t>𝒏</m:t>
                      </m:r>
                      <m:r>
                        <a:rPr kumimoji="1" lang="en-US" altLang="zh-CN" sz="2800" b="1" i="1" smtClean="0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6373" y="4338816"/>
                <a:ext cx="2078326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utoShape 2"/>
          <p:cNvSpPr>
            <a:spLocks/>
          </p:cNvSpPr>
          <p:nvPr/>
        </p:nvSpPr>
        <p:spPr bwMode="auto">
          <a:xfrm>
            <a:off x="2504339" y="4224753"/>
            <a:ext cx="170138" cy="1063885"/>
          </a:xfrm>
          <a:prstGeom prst="leftBrace">
            <a:avLst>
              <a:gd name="adj1" fmla="val 88271"/>
              <a:gd name="adj2" fmla="val 50000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28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2860617" y="4196427"/>
                <a:ext cx="4886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617" y="4196427"/>
                <a:ext cx="488659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/>
              <p:cNvSpPr txBox="1"/>
              <p:nvPr/>
            </p:nvSpPr>
            <p:spPr>
              <a:xfrm>
                <a:off x="4500953" y="4193354"/>
                <a:ext cx="16869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=1,2,⋯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953" y="4193354"/>
                <a:ext cx="1686936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/>
              <p:cNvSpPr txBox="1"/>
              <p:nvPr/>
            </p:nvSpPr>
            <p:spPr>
              <a:xfrm>
                <a:off x="2701503" y="4565792"/>
                <a:ext cx="1688604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03" y="4565792"/>
                <a:ext cx="1688604" cy="81541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本框 69"/>
          <p:cNvSpPr txBox="1"/>
          <p:nvPr/>
        </p:nvSpPr>
        <p:spPr>
          <a:xfrm>
            <a:off x="6409501" y="410102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77"/>
                </a:solidFill>
                <a:latin typeface="SimHei" charset="-122"/>
                <a:ea typeface="SimHei" charset="-122"/>
                <a:cs typeface="SimHei" charset="-122"/>
              </a:rPr>
              <a:t>明纹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6407032" y="472749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762E"/>
                </a:solidFill>
                <a:latin typeface="SimHei" charset="-122"/>
                <a:ea typeface="SimHei" charset="-122"/>
                <a:cs typeface="SimHei" charset="-122"/>
              </a:rPr>
              <a:t>暗纹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4481948" y="4816480"/>
                <a:ext cx="19594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=0,1,2,⋯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948" y="4816480"/>
                <a:ext cx="1959446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线箭头连接符 72"/>
          <p:cNvCxnSpPr/>
          <p:nvPr/>
        </p:nvCxnSpPr>
        <p:spPr>
          <a:xfrm flipH="1">
            <a:off x="7793291" y="5209197"/>
            <a:ext cx="0" cy="1056930"/>
          </a:xfrm>
          <a:prstGeom prst="straightConnector1">
            <a:avLst/>
          </a:prstGeom>
          <a:ln w="38100">
            <a:solidFill>
              <a:srgbClr val="0076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7660827" y="5578944"/>
                <a:ext cx="283732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762E"/>
                          </a:solidFill>
                          <a:latin typeface="Cambria Math" charset="0"/>
                        </a:rPr>
                        <m:t>𝒅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762E"/>
                  </a:solidFill>
                </a:endParaRPr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827" y="5578944"/>
                <a:ext cx="283732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23913" r="-23913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文本框 75"/>
          <p:cNvSpPr txBox="1"/>
          <p:nvPr/>
        </p:nvSpPr>
        <p:spPr>
          <a:xfrm>
            <a:off x="418380" y="5491364"/>
            <a:ext cx="6955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同一厚度对应同一条纹  </a:t>
            </a:r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等厚干涉</a:t>
            </a:r>
          </a:p>
        </p:txBody>
      </p:sp>
    </p:spTree>
    <p:extLst>
      <p:ext uri="{BB962C8B-B14F-4D97-AF65-F5344CB8AC3E}">
        <p14:creationId xmlns:p14="http://schemas.microsoft.com/office/powerpoint/2010/main" val="138516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/>
      <p:bldP spid="11" grpId="0"/>
      <p:bldP spid="12" grpId="0"/>
      <p:bldP spid="13" grpId="0"/>
      <p:bldP spid="26" grpId="0"/>
      <p:bldP spid="27" grpId="0"/>
      <p:bldP spid="29" grpId="0" animBg="1"/>
      <p:bldP spid="30" grpId="0"/>
      <p:bldP spid="31" grpId="0"/>
      <p:bldP spid="32" grpId="0" animBg="1"/>
      <p:bldP spid="34" grpId="0"/>
      <p:bldP spid="35" grpId="0" animBg="1"/>
      <p:bldP spid="38" grpId="0"/>
      <p:bldP spid="39" grpId="0"/>
      <p:bldP spid="40" grpId="0"/>
      <p:bldP spid="41" grpId="0" animBg="1"/>
      <p:bldP spid="42" grpId="0"/>
      <p:bldP spid="63" grpId="0"/>
      <p:bldP spid="64" grpId="0"/>
      <p:bldP spid="65" grpId="0"/>
      <p:bldP spid="66" grpId="0" animBg="1"/>
      <p:bldP spid="67" grpId="0"/>
      <p:bldP spid="68" grpId="0"/>
      <p:bldP spid="69" grpId="0"/>
      <p:bldP spid="70" grpId="0"/>
      <p:bldP spid="71" grpId="0"/>
      <p:bldP spid="72" grpId="0"/>
      <p:bldP spid="74" grpId="0" animBg="1"/>
      <p:bldP spid="7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线连接符 29"/>
          <p:cNvCxnSpPr/>
          <p:nvPr/>
        </p:nvCxnSpPr>
        <p:spPr>
          <a:xfrm flipH="1" flipV="1">
            <a:off x="2539421" y="1434389"/>
            <a:ext cx="440750" cy="1364170"/>
          </a:xfrm>
          <a:prstGeom prst="line">
            <a:avLst/>
          </a:prstGeom>
          <a:ln w="38100">
            <a:solidFill>
              <a:srgbClr val="00762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99724" y="304558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1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 劈尖干涉</a:t>
            </a:r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空气隙劈尖</a:t>
            </a:r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53106" y="2794008"/>
            <a:ext cx="3551001" cy="379828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 rot="20905099">
            <a:off x="6876564" y="2061590"/>
            <a:ext cx="3551001" cy="379828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9982828" y="1702694"/>
                <a:ext cx="4311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828" y="1702694"/>
                <a:ext cx="43114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8571" r="-5714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0040603" y="2754581"/>
                <a:ext cx="4311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603" y="2754581"/>
                <a:ext cx="43114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451" r="-4225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9885850" y="2298064"/>
                <a:ext cx="283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𝒏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5850" y="2298064"/>
                <a:ext cx="28373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3043" r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0294728" y="2128299"/>
            <a:ext cx="324000" cy="648000"/>
          </a:xfrm>
          <a:prstGeom prst="rect">
            <a:avLst/>
          </a:prstGeom>
          <a:pattFill prst="wdDnDiag">
            <a:fgClr>
              <a:srgbClr val="CC00CC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任意形状 8"/>
          <p:cNvSpPr/>
          <p:nvPr/>
        </p:nvSpPr>
        <p:spPr>
          <a:xfrm>
            <a:off x="7951911" y="2568922"/>
            <a:ext cx="42204" cy="211015"/>
          </a:xfrm>
          <a:custGeom>
            <a:avLst/>
            <a:gdLst>
              <a:gd name="connsiteX0" fmla="*/ 0 w 42204"/>
              <a:gd name="connsiteY0" fmla="*/ 0 h 211015"/>
              <a:gd name="connsiteX1" fmla="*/ 28136 w 42204"/>
              <a:gd name="connsiteY1" fmla="*/ 112541 h 211015"/>
              <a:gd name="connsiteX2" fmla="*/ 42204 w 42204"/>
              <a:gd name="connsiteY2" fmla="*/ 211015 h 211015"/>
              <a:gd name="connsiteX3" fmla="*/ 42204 w 42204"/>
              <a:gd name="connsiteY3" fmla="*/ 211015 h 2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04" h="211015">
                <a:moveTo>
                  <a:pt x="0" y="0"/>
                </a:moveTo>
                <a:cubicBezTo>
                  <a:pt x="10551" y="38686"/>
                  <a:pt x="21102" y="77372"/>
                  <a:pt x="28136" y="112541"/>
                </a:cubicBezTo>
                <a:cubicBezTo>
                  <a:pt x="35170" y="147710"/>
                  <a:pt x="42204" y="211015"/>
                  <a:pt x="42204" y="211015"/>
                </a:cubicBezTo>
                <a:lnTo>
                  <a:pt x="42204" y="211015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8217254" y="2475695"/>
                <a:ext cx="283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762E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254" y="2475695"/>
                <a:ext cx="28373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1277" r="-21277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/>
          <p:cNvCxnSpPr/>
          <p:nvPr/>
        </p:nvCxnSpPr>
        <p:spPr>
          <a:xfrm flipH="1">
            <a:off x="7392201" y="807468"/>
            <a:ext cx="0" cy="9360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H="1">
            <a:off x="8118602" y="807468"/>
            <a:ext cx="0" cy="9360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H="1">
            <a:off x="8861759" y="807468"/>
            <a:ext cx="0" cy="9360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9632308" y="822966"/>
            <a:ext cx="0" cy="9360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9589894" y="2265543"/>
            <a:ext cx="0" cy="52846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9286397" y="2373274"/>
                <a:ext cx="283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𝒅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397" y="2373274"/>
                <a:ext cx="28373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3404" r="-21277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493365" y="4646792"/>
                <a:ext cx="23752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charset="0"/>
                        </a:rPr>
                        <m:t>&gt;</m:t>
                      </m:r>
                      <m:r>
                        <a:rPr kumimoji="1" lang="en-US" altLang="zh-CN" sz="3200" b="1" i="1" smtClean="0">
                          <a:latin typeface="Cambria Math" charset="0"/>
                        </a:rPr>
                        <m:t>𝒏</m:t>
                      </m:r>
                      <m:r>
                        <a:rPr kumimoji="1" lang="en-US" altLang="zh-CN" sz="3200" b="1" i="1" smtClean="0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365" y="4646792"/>
                <a:ext cx="2375266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线连接符 21"/>
          <p:cNvCxnSpPr/>
          <p:nvPr/>
        </p:nvCxnSpPr>
        <p:spPr>
          <a:xfrm>
            <a:off x="1491174" y="2916141"/>
            <a:ext cx="327777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 flipV="1">
            <a:off x="1491174" y="1873934"/>
            <a:ext cx="3125372" cy="104220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1956473" y="1330288"/>
            <a:ext cx="940423" cy="1156550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>
            <a:off x="2879521" y="2444634"/>
            <a:ext cx="281122" cy="494605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3151772" y="2300557"/>
            <a:ext cx="124819" cy="64912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 flipV="1">
            <a:off x="2879521" y="1188728"/>
            <a:ext cx="411047" cy="1271871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 flipV="1">
            <a:off x="3282660" y="1046266"/>
            <a:ext cx="411047" cy="1271871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>
            <a:off x="3559126" y="2331507"/>
            <a:ext cx="0" cy="54000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3640141" y="2424678"/>
                <a:ext cx="283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𝒅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141" y="2424678"/>
                <a:ext cx="28373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3404" r="-21277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线连接符 43"/>
          <p:cNvCxnSpPr/>
          <p:nvPr/>
        </p:nvCxnSpPr>
        <p:spPr>
          <a:xfrm flipH="1" flipV="1">
            <a:off x="3324571" y="2359377"/>
            <a:ext cx="470078" cy="357"/>
          </a:xfrm>
          <a:prstGeom prst="line">
            <a:avLst/>
          </a:prstGeom>
          <a:ln w="38100">
            <a:solidFill>
              <a:srgbClr val="00762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任意形状 45"/>
          <p:cNvSpPr/>
          <p:nvPr/>
        </p:nvSpPr>
        <p:spPr>
          <a:xfrm>
            <a:off x="2241676" y="2682232"/>
            <a:ext cx="42204" cy="248399"/>
          </a:xfrm>
          <a:custGeom>
            <a:avLst/>
            <a:gdLst>
              <a:gd name="connsiteX0" fmla="*/ 0 w 42204"/>
              <a:gd name="connsiteY0" fmla="*/ 0 h 211015"/>
              <a:gd name="connsiteX1" fmla="*/ 28136 w 42204"/>
              <a:gd name="connsiteY1" fmla="*/ 112541 h 211015"/>
              <a:gd name="connsiteX2" fmla="*/ 42204 w 42204"/>
              <a:gd name="connsiteY2" fmla="*/ 211015 h 211015"/>
              <a:gd name="connsiteX3" fmla="*/ 42204 w 42204"/>
              <a:gd name="connsiteY3" fmla="*/ 211015 h 2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04" h="211015">
                <a:moveTo>
                  <a:pt x="0" y="0"/>
                </a:moveTo>
                <a:cubicBezTo>
                  <a:pt x="10551" y="38686"/>
                  <a:pt x="21102" y="77372"/>
                  <a:pt x="28136" y="112541"/>
                </a:cubicBezTo>
                <a:cubicBezTo>
                  <a:pt x="35170" y="147710"/>
                  <a:pt x="42204" y="211015"/>
                  <a:pt x="42204" y="211015"/>
                </a:cubicBezTo>
                <a:lnTo>
                  <a:pt x="42204" y="211015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2366339" y="2574937"/>
                <a:ext cx="283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762E"/>
                  </a:solidFill>
                </a:endParaRP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339" y="2574937"/>
                <a:ext cx="28373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1277" r="-21277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399724" y="3984235"/>
                <a:ext cx="45528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厚度为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𝒅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处的明暗条件：</a:t>
                </a: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24" y="3984235"/>
                <a:ext cx="4552849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3485" t="-16667" r="-2949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/>
          <p:cNvSpPr txBox="1"/>
          <p:nvPr/>
        </p:nvSpPr>
        <p:spPr>
          <a:xfrm>
            <a:off x="4774080" y="397518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仅考虑近垂直入射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658373" y="5430080"/>
                <a:ext cx="2946128" cy="931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𝑛𝑑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73" y="5430080"/>
                <a:ext cx="2946128" cy="93198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utoShape 2"/>
          <p:cNvSpPr>
            <a:spLocks/>
          </p:cNvSpPr>
          <p:nvPr/>
        </p:nvSpPr>
        <p:spPr bwMode="auto">
          <a:xfrm>
            <a:off x="3650219" y="5300112"/>
            <a:ext cx="225300" cy="1271582"/>
          </a:xfrm>
          <a:prstGeom prst="leftBrace">
            <a:avLst>
              <a:gd name="adj1" fmla="val 88271"/>
              <a:gd name="adj2" fmla="val 50000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4062769" y="5271786"/>
                <a:ext cx="558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769" y="5271786"/>
                <a:ext cx="558423" cy="4924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6054799" y="5268713"/>
                <a:ext cx="19291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=1,2,⋯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799" y="5268713"/>
                <a:ext cx="1929118" cy="49244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3903655" y="5711491"/>
                <a:ext cx="1929952" cy="931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655" y="5711491"/>
                <a:ext cx="1929952" cy="93198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/>
          <p:cNvSpPr txBox="1"/>
          <p:nvPr/>
        </p:nvSpPr>
        <p:spPr>
          <a:xfrm>
            <a:off x="8399446" y="517638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77"/>
                </a:solidFill>
                <a:latin typeface="SimHei" charset="-122"/>
                <a:ea typeface="SimHei" charset="-122"/>
                <a:cs typeface="SimHei" charset="-122"/>
              </a:rPr>
              <a:t>明纹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396977" y="58731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62E"/>
                </a:solidFill>
                <a:latin typeface="SimHei" charset="-122"/>
                <a:ea typeface="SimHei" charset="-122"/>
                <a:cs typeface="SimHei" charset="-122"/>
              </a:rPr>
              <a:t>暗纹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6035794" y="5962179"/>
                <a:ext cx="22417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=0,1,2,⋯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794" y="5962179"/>
                <a:ext cx="2241704" cy="49244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圆角矩形标注 58"/>
          <p:cNvSpPr/>
          <p:nvPr/>
        </p:nvSpPr>
        <p:spPr>
          <a:xfrm>
            <a:off x="3777790" y="3234558"/>
            <a:ext cx="1937288" cy="632466"/>
          </a:xfrm>
          <a:prstGeom prst="wedgeRoundRectCallout">
            <a:avLst>
              <a:gd name="adj1" fmla="val -76944"/>
              <a:gd name="adj2" fmla="val -88298"/>
              <a:gd name="adj3" fmla="val 16667"/>
            </a:avLst>
          </a:prstGeom>
          <a:solidFill>
            <a:srgbClr val="FFE1D3"/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半波损失</a:t>
            </a:r>
          </a:p>
        </p:txBody>
      </p:sp>
    </p:spTree>
    <p:extLst>
      <p:ext uri="{BB962C8B-B14F-4D97-AF65-F5344CB8AC3E}">
        <p14:creationId xmlns:p14="http://schemas.microsoft.com/office/powerpoint/2010/main" val="182098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7" grpId="0"/>
      <p:bldP spid="8" grpId="0" animBg="1"/>
      <p:bldP spid="9" grpId="0" animBg="1"/>
      <p:bldP spid="10" grpId="0"/>
      <p:bldP spid="16" grpId="0"/>
      <p:bldP spid="19" grpId="0"/>
      <p:bldP spid="42" grpId="0"/>
      <p:bldP spid="46" grpId="0" animBg="1"/>
      <p:bldP spid="47" grpId="0"/>
      <p:bldP spid="48" grpId="0"/>
      <p:bldP spid="49" grpId="0"/>
      <p:bldP spid="51" grpId="0"/>
      <p:bldP spid="52" grpId="0" animBg="1"/>
      <p:bldP spid="53" grpId="0"/>
      <p:bldP spid="54" grpId="0"/>
      <p:bldP spid="55" grpId="0"/>
      <p:bldP spid="56" grpId="0"/>
      <p:bldP spid="57" grpId="0"/>
      <p:bldP spid="58" grpId="0"/>
      <p:bldP spid="59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11406</TotalTime>
  <Words>2302</Words>
  <Application>Microsoft Office PowerPoint</Application>
  <PresentationFormat>宽屏</PresentationFormat>
  <Paragraphs>671</Paragraphs>
  <Slides>35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35</vt:i4>
      </vt:variant>
    </vt:vector>
  </HeadingPairs>
  <TitlesOfParts>
    <vt:vector size="48" baseType="lpstr">
      <vt:lpstr>等线</vt:lpstr>
      <vt:lpstr>等线 Light</vt:lpstr>
      <vt:lpstr>Mangal</vt:lpstr>
      <vt:lpstr>SimHei</vt:lpstr>
      <vt:lpstr>宋体</vt:lpstr>
      <vt:lpstr>Arial</vt:lpstr>
      <vt:lpstr>Cambria Math</vt:lpstr>
      <vt:lpstr>Times New Roman</vt:lpstr>
      <vt:lpstr>Wingdings</vt:lpstr>
      <vt:lpstr>Office 主题​​</vt:lpstr>
      <vt:lpstr>公式</vt:lpstr>
      <vt:lpstr>BMP 图象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SHAOLIANG ZHANG</dc:creator>
  <cp:lastModifiedBy>Chengzhi Qin</cp:lastModifiedBy>
  <cp:revision>622</cp:revision>
  <cp:lastPrinted>2018-11-17T09:53:39Z</cp:lastPrinted>
  <dcterms:created xsi:type="dcterms:W3CDTF">2017-02-13T13:22:36Z</dcterms:created>
  <dcterms:modified xsi:type="dcterms:W3CDTF">2022-10-24T14:43:11Z</dcterms:modified>
</cp:coreProperties>
</file>